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wav" ContentType="audio/x-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0"/>
  </p:notesMasterIdLst>
  <p:sldIdLst>
    <p:sldId id="256" r:id="rId2"/>
    <p:sldId id="257" r:id="rId3"/>
    <p:sldId id="258" r:id="rId4"/>
    <p:sldId id="259" r:id="rId5"/>
    <p:sldId id="293" r:id="rId6"/>
    <p:sldId id="282" r:id="rId7"/>
    <p:sldId id="294" r:id="rId8"/>
    <p:sldId id="276" r:id="rId9"/>
    <p:sldId id="266" r:id="rId10"/>
    <p:sldId id="267" r:id="rId11"/>
    <p:sldId id="268" r:id="rId12"/>
    <p:sldId id="277" r:id="rId13"/>
    <p:sldId id="278" r:id="rId14"/>
    <p:sldId id="279" r:id="rId15"/>
    <p:sldId id="280" r:id="rId16"/>
    <p:sldId id="295" r:id="rId17"/>
    <p:sldId id="292" r:id="rId18"/>
    <p:sldId id="296" r:id="rId19"/>
    <p:sldId id="269" r:id="rId20"/>
    <p:sldId id="270" r:id="rId21"/>
    <p:sldId id="283" r:id="rId22"/>
    <p:sldId id="284" r:id="rId23"/>
    <p:sldId id="285" r:id="rId24"/>
    <p:sldId id="286" r:id="rId25"/>
    <p:sldId id="287" r:id="rId26"/>
    <p:sldId id="288" r:id="rId27"/>
    <p:sldId id="297" r:id="rId28"/>
    <p:sldId id="289"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94" autoAdjust="0"/>
  </p:normalViewPr>
  <p:slideViewPr>
    <p:cSldViewPr snapToGrid="0">
      <p:cViewPr varScale="1">
        <p:scale>
          <a:sx n="80" d="100"/>
          <a:sy n="80" d="100"/>
        </p:scale>
        <p:origin x="11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Tonight I am going to talk about AI and Auscultation. I am going to share my participation throughout Python in a promising idea of innovation in the medical industry that could cause an improvement in the current process of auscultation by equipping the iconic medical tool with AI.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b182099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4b1820992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Auscultation is the action or the technique to listen to the sound inside the body. This include, cardiac sound (the heart) and other organs. This practice has been reported since the fifth century BC but Since decades ago auscultation is performed by the stethoscope. But the stethoscope has not always been as it is .. Let’s have a look of it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b1820992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4b18209922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This was the original version of Laënnec stethoscope in 1819 made of wood. Monaural or with the capacity to listen with one ear or the other. Years later the first commercial binaural stethoscope appear to enable Dr’s listen with both ears. </a:t>
            </a:r>
          </a:p>
          <a:p>
            <a:pPr marL="0" lvl="0" indent="0" algn="l" rtl="0">
              <a:lnSpc>
                <a:spcPct val="100000"/>
              </a:lnSpc>
              <a:spcBef>
                <a:spcPts val="0"/>
              </a:spcBef>
              <a:spcAft>
                <a:spcPts val="0"/>
              </a:spcAft>
              <a:buSzPts val="1100"/>
              <a:buNone/>
            </a:pPr>
            <a:r>
              <a:rPr lang="en-GB" dirty="0"/>
              <a:t>Almost 1 century later western electric release the first electronic stethoscope, Dr’s where able to control the HS volume and apply analogue filters. </a:t>
            </a:r>
          </a:p>
          <a:p>
            <a:pPr marL="0" lvl="0" indent="0" algn="l" rtl="0">
              <a:lnSpc>
                <a:spcPct val="100000"/>
              </a:lnSpc>
              <a:spcBef>
                <a:spcPts val="0"/>
              </a:spcBef>
              <a:spcAft>
                <a:spcPts val="0"/>
              </a:spcAft>
              <a:buSzPts val="1100"/>
              <a:buNone/>
            </a:pPr>
            <a:r>
              <a:rPr lang="en-GB" dirty="0"/>
              <a:t>Years later the classic </a:t>
            </a:r>
            <a:r>
              <a:rPr lang="en-GB" dirty="0" err="1"/>
              <a:t>littmann</a:t>
            </a:r>
            <a:r>
              <a:rPr lang="en-GB" dirty="0"/>
              <a:t> was introduced by </a:t>
            </a:r>
            <a:r>
              <a:rPr lang="en-GB" dirty="0" err="1"/>
              <a:t>Dr.</a:t>
            </a:r>
            <a:r>
              <a:rPr lang="en-GB" dirty="0"/>
              <a:t> </a:t>
            </a:r>
            <a:r>
              <a:rPr lang="en-GB" dirty="0" err="1"/>
              <a:t>Littmann</a:t>
            </a:r>
            <a:r>
              <a:rPr lang="en-GB" dirty="0"/>
              <a:t>. The stethoscope continues to be innovated I both hardware and software. We can find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4dfe7407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4dfe74071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Now, What people around the world, researchers and institutions are developing in technology, with AI </a:t>
            </a:r>
            <a:endParaRPr/>
          </a:p>
        </p:txBody>
      </p:sp>
    </p:spTree>
    <p:extLst>
      <p:ext uri="{BB962C8B-B14F-4D97-AF65-F5344CB8AC3E}">
        <p14:creationId xmlns:p14="http://schemas.microsoft.com/office/powerpoint/2010/main" val="395283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dirty="0"/>
              <a:t>Because for people who are not able to have access to HS recordings from real patients, There are some public databases available and that is very important. One of those I really like is provided by </a:t>
            </a:r>
            <a:r>
              <a:rPr lang="en-GB" dirty="0" err="1"/>
              <a:t>Physionet</a:t>
            </a:r>
            <a:r>
              <a:rPr lang="en-GB" dirty="0"/>
              <a:t> (offers free web access to large collections of recorded physiologic signals). 9 independent HS databases provided by different RS around the world. With more than 4k recordings from healthy and unhealthy patients .. People used to train their models</a:t>
            </a:r>
            <a:endParaRPr dirty="0"/>
          </a:p>
        </p:txBody>
      </p:sp>
    </p:spTree>
    <p:extLst>
      <p:ext uri="{BB962C8B-B14F-4D97-AF65-F5344CB8AC3E}">
        <p14:creationId xmlns:p14="http://schemas.microsoft.com/office/powerpoint/2010/main" val="903983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dfe7407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4dfe74071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dirty="0"/>
              <a:t>Researchers in H Texas Using an electronic stethoscope and some techniques in time and </a:t>
            </a:r>
            <a:r>
              <a:rPr lang="en-GB" dirty="0" err="1"/>
              <a:t>freq</a:t>
            </a:r>
            <a:r>
              <a:rPr lang="en-GB" dirty="0"/>
              <a:t> domain, they investigated the acoustic signature of CAD in subjects with a single coronary occlusion before and after stent placement. They assessed differences induced by the stent  placement procedure to the acoustic signature signals in time domain. They conclude: Our approach demonstrated that the effect of stent placement on coronary occlusion can be monitored using an electronic stethoscope. Something similar had happened in Denmark .. quote: Sound-based detection of CAD enables risk stratification superior to clinical risk scores. This new acoustic system could potentially supplement clinical assessment to guide decision on the need for further diagnostic investigations. </a:t>
            </a:r>
            <a:endParaRPr dirty="0"/>
          </a:p>
        </p:txBody>
      </p:sp>
    </p:spTree>
    <p:extLst>
      <p:ext uri="{BB962C8B-B14F-4D97-AF65-F5344CB8AC3E}">
        <p14:creationId xmlns:p14="http://schemas.microsoft.com/office/powerpoint/2010/main" val="2384683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dfe74071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4dfe74071a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People is using DNN </a:t>
            </a:r>
          </a:p>
          <a:p>
            <a:pPr marL="0" lvl="0" indent="0" algn="l" rtl="0">
              <a:lnSpc>
                <a:spcPct val="100000"/>
              </a:lnSpc>
              <a:spcBef>
                <a:spcPts val="0"/>
              </a:spcBef>
              <a:spcAft>
                <a:spcPts val="0"/>
              </a:spcAft>
              <a:buSzPts val="1100"/>
              <a:buNone/>
            </a:pPr>
            <a:r>
              <a:rPr lang="en-GB" dirty="0"/>
              <a:t>S1 and S2 Heart Sound Recognition is essential for doctors if they want to analyse what is happening with the heart. S1 and S2 defines … respectively. And people have proved with DNN how to do this, just based on the acoustic characteristics. Many people also develop transformations from time-domain to time Frequency or Mel coefficients, getting an image to then apply image recognition or vision recognition techniques.</a:t>
            </a:r>
            <a:endParaRPr dirty="0"/>
          </a:p>
        </p:txBody>
      </p:sp>
    </p:spTree>
    <p:extLst>
      <p:ext uri="{BB962C8B-B14F-4D97-AF65-F5344CB8AC3E}">
        <p14:creationId xmlns:p14="http://schemas.microsoft.com/office/powerpoint/2010/main" val="2304542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b1820992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4b18209922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One way could be innovating Auscultation Process and the Stethoscope</a:t>
            </a:r>
            <a:endParaRPr dirty="0"/>
          </a:p>
        </p:txBody>
      </p:sp>
    </p:spTree>
    <p:extLst>
      <p:ext uri="{BB962C8B-B14F-4D97-AF65-F5344CB8AC3E}">
        <p14:creationId xmlns:p14="http://schemas.microsoft.com/office/powerpoint/2010/main" val="4018875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In a normal heart sound we will have two different sounds. We called s1 and s2. Doctors in order to make diagnosis through auscultation, they need to find abnormalities between segments s1 and s2, and s2 and s1</a:t>
            </a:r>
            <a:endParaRPr dirty="0"/>
          </a:p>
        </p:txBody>
      </p:sp>
    </p:spTree>
    <p:extLst>
      <p:ext uri="{BB962C8B-B14F-4D97-AF65-F5344CB8AC3E}">
        <p14:creationId xmlns:p14="http://schemas.microsoft.com/office/powerpoint/2010/main" val="3967521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One of the 1</a:t>
            </a:r>
            <a:r>
              <a:rPr lang="en-GB" baseline="30000" dirty="0"/>
              <a:t>st</a:t>
            </a:r>
            <a:r>
              <a:rPr lang="en-GB" dirty="0"/>
              <a:t> steps in order to analyse HR signals is to identify the segments s1 and s2. We have developed an algorithm base on the signal time-amplitude parameter of the signal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 am going to start by introducing myself and how I got involved in this project. World initiatives which is how other people and institutions have been contributing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 have been applied signal processing techniques in Python to developed digital filters to analysed the signal information in different bands, low, medium and high frequencies. This allow us to extract information to classify different pathologies. We are also using the FFT in order to identify the frequency components in the whole signal and each of its segments. We are also using the spectrogram to analyse how the </a:t>
            </a:r>
            <a:r>
              <a:rPr lang="en-GB" dirty="0" err="1"/>
              <a:t>freq</a:t>
            </a:r>
            <a:r>
              <a:rPr lang="en-GB" dirty="0"/>
              <a:t> content varies with time.</a:t>
            </a:r>
            <a:endParaRPr dirty="0"/>
          </a:p>
        </p:txBody>
      </p:sp>
      <p:sp>
        <p:nvSpPr>
          <p:cNvPr id="299" name="Google Shape;29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Here is an animation of a non-pathological heart sound in Python. In the graph above we have the spectrogram of the signal (Freq, over Time) and below the phonogram (amplitude over time) – let’s listen to this normal heart sound. If we see for example the graph below we can see a normal distribution of the segments between s1 and s2.</a:t>
            </a:r>
          </a:p>
          <a:p>
            <a:pPr marL="0" lvl="0" indent="0" algn="l" rtl="0">
              <a:spcBef>
                <a:spcPts val="0"/>
              </a:spcBef>
              <a:spcAft>
                <a:spcPts val="0"/>
              </a:spcAft>
              <a:buNone/>
            </a:pPr>
            <a:endParaRPr dirty="0"/>
          </a:p>
        </p:txBody>
      </p:sp>
      <p:sp>
        <p:nvSpPr>
          <p:cNvPr id="310" name="Google Shape;31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If we see the two graphs it changes considerably. Let’s listen to the pathological heart sound. </a:t>
            </a:r>
          </a:p>
          <a:p>
            <a:pPr marL="0" lvl="0" indent="0" algn="l" rtl="0">
              <a:spcBef>
                <a:spcPts val="0"/>
              </a:spcBef>
              <a:spcAft>
                <a:spcPts val="0"/>
              </a:spcAft>
              <a:buNone/>
            </a:pPr>
            <a:r>
              <a:rPr lang="en-GB" dirty="0"/>
              <a:t>In this pathological heart sound, we can see first a different colour distribution which means there is something abnormal. We can also observe abnormalities in the graph below, between S1 and S2. (play sound) – can you notice the difference? It’s not that easy right?!</a:t>
            </a:r>
            <a:endParaRPr dirty="0"/>
          </a:p>
        </p:txBody>
      </p:sp>
      <p:sp>
        <p:nvSpPr>
          <p:cNvPr id="318" name="Google Shape;31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Also in Python, I am developing biologically inspire algorithms .. I can’t mention more than that for now but we will be publishing our results.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In summary, I have shown you how I have used Python to create algorithms to detect normal heart sounds. The next step is to detect and classify abnormal heart sounds.  I have shown you the history of the stethoscope and I believe that it will continue to develop with these new technological advances.  You have seen how we are also visualising heart sounds and this could also aid doctors in the future.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In summary, I have shown you how I have used Python to create algorithms to detect normal heart sounds. The next step is to detect and classify abnormal heart sounds.  I have shown you the history of the stethoscope and I believe that it will continue to develop with these new technological advances.  You have seen how we are also visualising heart sounds and this could also aid doctors in the future. </a:t>
            </a:r>
            <a:endParaRPr dirty="0"/>
          </a:p>
        </p:txBody>
      </p:sp>
    </p:spTree>
    <p:extLst>
      <p:ext uri="{BB962C8B-B14F-4D97-AF65-F5344CB8AC3E}">
        <p14:creationId xmlns:p14="http://schemas.microsoft.com/office/powerpoint/2010/main" val="369833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I’m from Cali, please do not think about Cali-Cartel because since years Cali has been a nice city a nice city located in the south west of Colombia.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906ae3524b66f9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g5906ae3524b66f9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I am a Biomedical Engineering graduate from UAO. In Biomedical engineering we learn from medicine and engineering principles to find solutions in health-care problems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s-CO" dirty="0"/>
              <a:t>After </a:t>
            </a:r>
            <a:r>
              <a:rPr lang="es-CO" dirty="0" err="1"/>
              <a:t>finishing</a:t>
            </a:r>
            <a:r>
              <a:rPr lang="es-CO" dirty="0"/>
              <a:t> </a:t>
            </a:r>
            <a:r>
              <a:rPr lang="es-CO" dirty="0" err="1"/>
              <a:t>my</a:t>
            </a:r>
            <a:r>
              <a:rPr lang="es-CO" dirty="0"/>
              <a:t> </a:t>
            </a:r>
            <a:r>
              <a:rPr lang="es-CO" dirty="0" err="1"/>
              <a:t>undergraduate</a:t>
            </a:r>
            <a:r>
              <a:rPr lang="es-CO" dirty="0"/>
              <a:t> </a:t>
            </a:r>
            <a:r>
              <a:rPr lang="es-CO" dirty="0" err="1"/>
              <a:t>studies</a:t>
            </a:r>
            <a:r>
              <a:rPr lang="es-CO" dirty="0"/>
              <a:t> I </a:t>
            </a:r>
            <a:r>
              <a:rPr lang="es-CO" dirty="0" err="1"/>
              <a:t>wanted</a:t>
            </a:r>
            <a:r>
              <a:rPr lang="es-CO" dirty="0"/>
              <a:t> </a:t>
            </a:r>
            <a:r>
              <a:rPr lang="es-CO" dirty="0" err="1"/>
              <a:t>to</a:t>
            </a:r>
            <a:r>
              <a:rPr lang="es-CO" dirty="0"/>
              <a:t> </a:t>
            </a:r>
            <a:r>
              <a:rPr lang="es-CO" dirty="0" err="1"/>
              <a:t>work</a:t>
            </a:r>
            <a:r>
              <a:rPr lang="es-CO" dirty="0"/>
              <a:t> </a:t>
            </a:r>
            <a:r>
              <a:rPr lang="es-CO" dirty="0" err="1"/>
              <a:t>with</a:t>
            </a:r>
            <a:r>
              <a:rPr lang="es-CO" dirty="0"/>
              <a:t> a </a:t>
            </a:r>
            <a:r>
              <a:rPr lang="es-CO" dirty="0" err="1"/>
              <a:t>great</a:t>
            </a:r>
            <a:r>
              <a:rPr lang="es-CO" dirty="0"/>
              <a:t> </a:t>
            </a:r>
            <a:r>
              <a:rPr lang="es-CO" dirty="0" err="1"/>
              <a:t>group</a:t>
            </a:r>
            <a:r>
              <a:rPr lang="es-CO" dirty="0"/>
              <a:t> </a:t>
            </a:r>
            <a:r>
              <a:rPr lang="es-CO" dirty="0" err="1"/>
              <a:t>of</a:t>
            </a:r>
            <a:r>
              <a:rPr lang="es-CO" dirty="0"/>
              <a:t> </a:t>
            </a:r>
            <a:r>
              <a:rPr lang="es-CO" dirty="0" err="1"/>
              <a:t>people</a:t>
            </a:r>
            <a:r>
              <a:rPr lang="es-CO" dirty="0"/>
              <a:t> </a:t>
            </a:r>
            <a:r>
              <a:rPr lang="es-CO" dirty="0" err="1"/>
              <a:t>on</a:t>
            </a:r>
            <a:r>
              <a:rPr lang="es-CO" dirty="0"/>
              <a:t> real </a:t>
            </a:r>
            <a:r>
              <a:rPr lang="es-CO" dirty="0" err="1"/>
              <a:t>healt</a:t>
            </a:r>
            <a:r>
              <a:rPr lang="es-CO" dirty="0"/>
              <a:t> </a:t>
            </a:r>
            <a:r>
              <a:rPr lang="es-CO" dirty="0" err="1"/>
              <a:t>problems</a:t>
            </a:r>
            <a:r>
              <a:rPr lang="es-CO" dirty="0"/>
              <a:t> </a:t>
            </a:r>
          </a:p>
        </p:txBody>
      </p:sp>
    </p:spTree>
    <p:extLst>
      <p:ext uri="{BB962C8B-B14F-4D97-AF65-F5344CB8AC3E}">
        <p14:creationId xmlns:p14="http://schemas.microsoft.com/office/powerpoint/2010/main" val="319758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I’ve been working as a volunteer locally in Bogota, and now remotely because I moved to the UK …. Directed by Jorge Reynolds Pombo. Colombian pioneer in the development of pacemaker technology. </a:t>
            </a:r>
          </a:p>
          <a:p>
            <a:pPr marL="0" lvl="0" indent="0" algn="l" rtl="0">
              <a:lnSpc>
                <a:spcPct val="100000"/>
              </a:lnSpc>
              <a:spcBef>
                <a:spcPts val="0"/>
              </a:spcBef>
              <a:spcAft>
                <a:spcPts val="0"/>
              </a:spcAft>
              <a:buSzPts val="1100"/>
              <a:buNone/>
            </a:pPr>
            <a:r>
              <a:rPr lang="en-GB" dirty="0"/>
              <a:t>With him, I’ve been working in research to develop algorithms in python to analyse and recognise heart sounds. </a:t>
            </a:r>
          </a:p>
          <a:p>
            <a:pPr marL="0" lvl="0" indent="0" algn="l" rtl="0">
              <a:lnSpc>
                <a:spcPct val="100000"/>
              </a:lnSpc>
              <a:spcBef>
                <a:spcPts val="0"/>
              </a:spcBef>
              <a:spcAft>
                <a:spcPts val="0"/>
              </a:spcAft>
              <a:buSzPts val="1100"/>
              <a:buNone/>
            </a:pPr>
            <a:r>
              <a:rPr lang="en-GB" dirty="0"/>
              <a:t>Why do we want to do that.</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How can we define a normal sound by computer? How are we going to show this information to doctors?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Trained doctor are able to achieve this task by hearing</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s-CO" dirty="0" err="1"/>
              <a:t>Why</a:t>
            </a:r>
            <a:r>
              <a:rPr lang="es-CO" dirty="0"/>
              <a:t> are </a:t>
            </a:r>
            <a:r>
              <a:rPr lang="es-CO" dirty="0" err="1"/>
              <a:t>we</a:t>
            </a:r>
            <a:r>
              <a:rPr lang="es-CO" dirty="0"/>
              <a:t> </a:t>
            </a:r>
            <a:r>
              <a:rPr lang="es-CO" dirty="0" err="1"/>
              <a:t>working</a:t>
            </a:r>
            <a:r>
              <a:rPr lang="es-CO" dirty="0"/>
              <a:t> </a:t>
            </a:r>
            <a:r>
              <a:rPr lang="es-CO" dirty="0" err="1"/>
              <a:t>on</a:t>
            </a:r>
            <a:endParaRPr lang="es-CO" dirty="0"/>
          </a:p>
        </p:txBody>
      </p:sp>
    </p:spTree>
    <p:extLst>
      <p:ext uri="{BB962C8B-B14F-4D97-AF65-F5344CB8AC3E}">
        <p14:creationId xmlns:p14="http://schemas.microsoft.com/office/powerpoint/2010/main" val="187725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1" i="0" u="none" strike="noStrike" cap="none" dirty="0">
                <a:solidFill>
                  <a:srgbClr val="000000"/>
                </a:solidFill>
                <a:effectLst/>
                <a:latin typeface="Arial"/>
                <a:ea typeface="Arial"/>
                <a:cs typeface="Arial"/>
                <a:sym typeface="Arial"/>
              </a:rPr>
              <a:t>Cardiovascular disease</a:t>
            </a:r>
            <a:r>
              <a:rPr lang="en-US" sz="1100" b="0" i="0" u="none" strike="noStrike" cap="none" dirty="0">
                <a:solidFill>
                  <a:srgbClr val="000000"/>
                </a:solidFill>
                <a:effectLst/>
                <a:latin typeface="Arial"/>
                <a:ea typeface="Arial"/>
                <a:cs typeface="Arial"/>
                <a:sym typeface="Arial"/>
              </a:rPr>
              <a:t> (CVD) is a group of </a:t>
            </a:r>
            <a:r>
              <a:rPr lang="en-US" sz="1100" b="1" i="0" u="none" strike="noStrike" cap="none" dirty="0">
                <a:solidFill>
                  <a:srgbClr val="000000"/>
                </a:solidFill>
                <a:effectLst/>
                <a:latin typeface="Arial"/>
                <a:ea typeface="Arial"/>
                <a:cs typeface="Arial"/>
                <a:sym typeface="Arial"/>
              </a:rPr>
              <a:t>diseases</a:t>
            </a:r>
            <a:r>
              <a:rPr lang="en-US" sz="1100" b="0" i="0" u="none" strike="noStrike" cap="none" dirty="0">
                <a:solidFill>
                  <a:srgbClr val="000000"/>
                </a:solidFill>
                <a:effectLst/>
                <a:latin typeface="Arial"/>
                <a:ea typeface="Arial"/>
                <a:cs typeface="Arial"/>
                <a:sym typeface="Arial"/>
              </a:rPr>
              <a:t> that involve the </a:t>
            </a:r>
            <a:r>
              <a:rPr lang="en-US" sz="1100" b="1" i="0" u="none" strike="noStrike" cap="none" dirty="0">
                <a:solidFill>
                  <a:srgbClr val="000000"/>
                </a:solidFill>
                <a:effectLst/>
                <a:latin typeface="Arial"/>
                <a:ea typeface="Arial"/>
                <a:cs typeface="Arial"/>
                <a:sym typeface="Arial"/>
              </a:rPr>
              <a:t>heart</a:t>
            </a:r>
            <a:r>
              <a:rPr lang="en-US" sz="1100" b="0" i="0" u="none" strike="noStrike" cap="none" dirty="0">
                <a:solidFill>
                  <a:srgbClr val="000000"/>
                </a:solidFill>
                <a:effectLst/>
                <a:latin typeface="Arial"/>
                <a:ea typeface="Arial"/>
                <a:cs typeface="Arial"/>
                <a:sym typeface="Arial"/>
              </a:rPr>
              <a:t> or blood vessels. </a:t>
            </a:r>
            <a:r>
              <a:rPr lang="en-GB" dirty="0"/>
              <a:t>According with WHO and other international institutions CVD’s are the leading global cause of death. In Col .. In the UK, according with BHF is around 26% of all deaths. And the most alarming things is that By 2030 … </a:t>
            </a:r>
            <a:endParaRPr dirty="0"/>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Now, how do we strength primary health care systems to reduce heart attacks and strokes?</a:t>
            </a:r>
            <a:endParaRPr dirty="0"/>
          </a:p>
        </p:txBody>
      </p:sp>
    </p:spTree>
    <p:extLst>
      <p:ext uri="{BB962C8B-B14F-4D97-AF65-F5344CB8AC3E}">
        <p14:creationId xmlns:p14="http://schemas.microsoft.com/office/powerpoint/2010/main" val="1504501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b1820992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4b18209922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One way could be innovating Auscultation Process and the Stethoscope</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52" name="Google Shape;5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1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5" name="Google Shape;55;p1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6" name="Google Shape;5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8" name="Google Shape;2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2" name="Google Shape;32;p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9" name="Google Shape;39;p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7" name="Google Shape;47;p1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1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microsoft.com/office/2007/relationships/media" Target="../media/media3.wav"/><Relationship Id="rId7"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5" Type="http://schemas.microsoft.com/office/2007/relationships/media" Target="../media/media4.wav"/><Relationship Id="rId4" Type="http://schemas.openxmlformats.org/officeDocument/2006/relationships/audio" Target="../media/media3.wav"/><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11700" y="1665549"/>
            <a:ext cx="8520600" cy="1219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GB" dirty="0"/>
              <a:t>AI and Auscultation</a:t>
            </a:r>
            <a:endParaRPr dirty="0"/>
          </a:p>
        </p:txBody>
      </p:sp>
      <p:sp>
        <p:nvSpPr>
          <p:cNvPr id="62" name="Google Shape;62;p14"/>
          <p:cNvSpPr txBox="1">
            <a:spLocks noGrp="1"/>
          </p:cNvSpPr>
          <p:nvPr>
            <p:ph type="subTitle" idx="1"/>
          </p:nvPr>
        </p:nvSpPr>
        <p:spPr>
          <a:xfrm>
            <a:off x="311700" y="3515625"/>
            <a:ext cx="85206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dirty="0"/>
              <a:t>Kevin Machado-Gamboa</a:t>
            </a:r>
            <a:endParaRPr dirty="0"/>
          </a:p>
          <a:p>
            <a:pPr marL="0" lvl="0" indent="0" algn="ctr" rtl="0">
              <a:lnSpc>
                <a:spcPct val="100000"/>
              </a:lnSpc>
              <a:spcBef>
                <a:spcPts val="0"/>
              </a:spcBef>
              <a:spcAft>
                <a:spcPts val="0"/>
              </a:spcAft>
              <a:buSzPts val="2800"/>
              <a:buNone/>
            </a:pPr>
            <a:r>
              <a:rPr lang="en-GB" dirty="0"/>
              <a:t>London, 5</a:t>
            </a:r>
            <a:r>
              <a:rPr lang="en-GB" baseline="30000" dirty="0"/>
              <a:t>th</a:t>
            </a:r>
            <a:r>
              <a:rPr lang="en-GB" dirty="0"/>
              <a:t> February 2019 </a:t>
            </a:r>
            <a:endParaRPr dirty="0"/>
          </a:p>
        </p:txBody>
      </p:sp>
      <p:pic>
        <p:nvPicPr>
          <p:cNvPr id="63" name="Google Shape;63;p14"/>
          <p:cNvPicPr preferRelativeResize="0"/>
          <p:nvPr/>
        </p:nvPicPr>
        <p:blipFill rotWithShape="1">
          <a:blip r:embed="rId3">
            <a:alphaModFix/>
          </a:blip>
          <a:srcRect l="9068" t="50537" r="77735" b="16640"/>
          <a:stretch/>
        </p:blipFill>
        <p:spPr>
          <a:xfrm>
            <a:off x="91075" y="66175"/>
            <a:ext cx="2004803" cy="15993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Auscultation</a:t>
            </a:r>
            <a:endParaRPr/>
          </a:p>
        </p:txBody>
      </p:sp>
      <p:sp>
        <p:nvSpPr>
          <p:cNvPr id="145" name="Google Shape;145;p25"/>
          <p:cNvSpPr txBox="1">
            <a:spLocks noGrp="1"/>
          </p:cNvSpPr>
          <p:nvPr>
            <p:ph type="body" idx="1"/>
          </p:nvPr>
        </p:nvSpPr>
        <p:spPr>
          <a:xfrm>
            <a:off x="311700" y="1372750"/>
            <a:ext cx="6629100" cy="45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a:t>The action of listening to sounds inside the human body</a:t>
            </a:r>
            <a:endParaRPr/>
          </a:p>
        </p:txBody>
      </p:sp>
      <p:sp>
        <p:nvSpPr>
          <p:cNvPr id="146" name="Google Shape;146;p25"/>
          <p:cNvSpPr txBox="1">
            <a:spLocks noGrp="1"/>
          </p:cNvSpPr>
          <p:nvPr>
            <p:ph type="body" idx="1"/>
          </p:nvPr>
        </p:nvSpPr>
        <p:spPr>
          <a:xfrm>
            <a:off x="311700" y="2278825"/>
            <a:ext cx="6629100" cy="45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dirty="0"/>
              <a:t>Hippocrates 5 B.C.</a:t>
            </a:r>
            <a:endParaRPr dirty="0"/>
          </a:p>
        </p:txBody>
      </p:sp>
      <p:pic>
        <p:nvPicPr>
          <p:cNvPr id="147" name="Google Shape;147;p25"/>
          <p:cNvPicPr preferRelativeResize="0"/>
          <p:nvPr/>
        </p:nvPicPr>
        <p:blipFill>
          <a:blip r:embed="rId3">
            <a:alphaModFix/>
          </a:blip>
          <a:stretch>
            <a:fillRect/>
          </a:stretch>
        </p:blipFill>
        <p:spPr>
          <a:xfrm>
            <a:off x="4369025" y="2390425"/>
            <a:ext cx="1534300" cy="2402775"/>
          </a:xfrm>
          <a:prstGeom prst="rect">
            <a:avLst/>
          </a:prstGeom>
          <a:noFill/>
          <a:ln>
            <a:noFill/>
          </a:ln>
        </p:spPr>
      </p:pic>
      <p:pic>
        <p:nvPicPr>
          <p:cNvPr id="148" name="Google Shape;148;p25"/>
          <p:cNvPicPr preferRelativeResize="0"/>
          <p:nvPr/>
        </p:nvPicPr>
        <p:blipFill>
          <a:blip r:embed="rId4">
            <a:alphaModFix/>
          </a:blip>
          <a:stretch>
            <a:fillRect/>
          </a:stretch>
        </p:blipFill>
        <p:spPr>
          <a:xfrm>
            <a:off x="6473200" y="1160650"/>
            <a:ext cx="2536975" cy="3866200"/>
          </a:xfrm>
          <a:prstGeom prst="rect">
            <a:avLst/>
          </a:prstGeom>
          <a:noFill/>
          <a:ln>
            <a:noFill/>
          </a:ln>
        </p:spPr>
      </p:pic>
      <p:sp>
        <p:nvSpPr>
          <p:cNvPr id="149" name="Google Shape;149;p25"/>
          <p:cNvSpPr txBox="1">
            <a:spLocks noGrp="1"/>
          </p:cNvSpPr>
          <p:nvPr>
            <p:ph type="body" idx="1"/>
          </p:nvPr>
        </p:nvSpPr>
        <p:spPr>
          <a:xfrm>
            <a:off x="311700" y="3184900"/>
            <a:ext cx="6629100" cy="45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a:t>Normally with a stethoscope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311700" y="1548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The Stethoscope</a:t>
            </a:r>
            <a:endParaRPr/>
          </a:p>
        </p:txBody>
      </p:sp>
      <p:pic>
        <p:nvPicPr>
          <p:cNvPr id="155" name="Google Shape;155;p26"/>
          <p:cNvPicPr preferRelativeResize="0"/>
          <p:nvPr/>
        </p:nvPicPr>
        <p:blipFill>
          <a:blip r:embed="rId3">
            <a:alphaModFix/>
          </a:blip>
          <a:stretch>
            <a:fillRect/>
          </a:stretch>
        </p:blipFill>
        <p:spPr>
          <a:xfrm>
            <a:off x="129275" y="1705300"/>
            <a:ext cx="1243885" cy="2028775"/>
          </a:xfrm>
          <a:prstGeom prst="rect">
            <a:avLst/>
          </a:prstGeom>
          <a:noFill/>
          <a:ln>
            <a:noFill/>
          </a:ln>
        </p:spPr>
      </p:pic>
      <p:pic>
        <p:nvPicPr>
          <p:cNvPr id="156" name="Google Shape;156;p26"/>
          <p:cNvPicPr preferRelativeResize="0"/>
          <p:nvPr/>
        </p:nvPicPr>
        <p:blipFill>
          <a:blip r:embed="rId4">
            <a:alphaModFix/>
          </a:blip>
          <a:stretch>
            <a:fillRect/>
          </a:stretch>
        </p:blipFill>
        <p:spPr>
          <a:xfrm>
            <a:off x="3937575" y="2861263"/>
            <a:ext cx="2060875" cy="1791750"/>
          </a:xfrm>
          <a:prstGeom prst="rect">
            <a:avLst/>
          </a:prstGeom>
          <a:noFill/>
          <a:ln>
            <a:noFill/>
          </a:ln>
        </p:spPr>
      </p:pic>
      <p:pic>
        <p:nvPicPr>
          <p:cNvPr id="157" name="Google Shape;157;p26"/>
          <p:cNvPicPr preferRelativeResize="0"/>
          <p:nvPr/>
        </p:nvPicPr>
        <p:blipFill>
          <a:blip r:embed="rId5">
            <a:alphaModFix/>
          </a:blip>
          <a:stretch>
            <a:fillRect/>
          </a:stretch>
        </p:blipFill>
        <p:spPr>
          <a:xfrm>
            <a:off x="6557701" y="3007387"/>
            <a:ext cx="2274600" cy="1791750"/>
          </a:xfrm>
          <a:prstGeom prst="rect">
            <a:avLst/>
          </a:prstGeom>
          <a:noFill/>
          <a:ln>
            <a:noFill/>
          </a:ln>
        </p:spPr>
      </p:pic>
      <p:sp>
        <p:nvSpPr>
          <p:cNvPr id="158" name="Google Shape;158;p26"/>
          <p:cNvSpPr txBox="1">
            <a:spLocks noGrp="1"/>
          </p:cNvSpPr>
          <p:nvPr>
            <p:ph type="body" idx="1"/>
          </p:nvPr>
        </p:nvSpPr>
        <p:spPr>
          <a:xfrm>
            <a:off x="487025" y="3879975"/>
            <a:ext cx="2274600" cy="45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GB" sz="1400" dirty="0"/>
              <a:t>Rene Laënnec 1819</a:t>
            </a:r>
            <a:endParaRPr sz="1400" dirty="0"/>
          </a:p>
        </p:txBody>
      </p:sp>
      <p:pic>
        <p:nvPicPr>
          <p:cNvPr id="159" name="Google Shape;159;p26"/>
          <p:cNvPicPr preferRelativeResize="0"/>
          <p:nvPr/>
        </p:nvPicPr>
        <p:blipFill>
          <a:blip r:embed="rId6">
            <a:alphaModFix/>
          </a:blip>
          <a:stretch>
            <a:fillRect/>
          </a:stretch>
        </p:blipFill>
        <p:spPr>
          <a:xfrm>
            <a:off x="1496766" y="2109197"/>
            <a:ext cx="1667834" cy="1220975"/>
          </a:xfrm>
          <a:prstGeom prst="rect">
            <a:avLst/>
          </a:prstGeom>
          <a:noFill/>
          <a:ln>
            <a:noFill/>
          </a:ln>
        </p:spPr>
      </p:pic>
      <p:pic>
        <p:nvPicPr>
          <p:cNvPr id="160" name="Google Shape;160;p26"/>
          <p:cNvPicPr preferRelativeResize="0"/>
          <p:nvPr/>
        </p:nvPicPr>
        <p:blipFill>
          <a:blip r:embed="rId7">
            <a:alphaModFix/>
          </a:blip>
          <a:stretch>
            <a:fillRect/>
          </a:stretch>
        </p:blipFill>
        <p:spPr>
          <a:xfrm>
            <a:off x="7130725" y="154800"/>
            <a:ext cx="1534300" cy="2402775"/>
          </a:xfrm>
          <a:prstGeom prst="rect">
            <a:avLst/>
          </a:prstGeom>
          <a:noFill/>
          <a:ln>
            <a:noFill/>
          </a:ln>
        </p:spPr>
      </p:pic>
      <p:sp>
        <p:nvSpPr>
          <p:cNvPr id="161" name="Google Shape;161;p26"/>
          <p:cNvSpPr txBox="1">
            <a:spLocks noGrp="1"/>
          </p:cNvSpPr>
          <p:nvPr>
            <p:ph type="body" idx="1"/>
          </p:nvPr>
        </p:nvSpPr>
        <p:spPr>
          <a:xfrm>
            <a:off x="3830713" y="4653000"/>
            <a:ext cx="2274600" cy="45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GB" sz="1400"/>
              <a:t>Western Electric 1925</a:t>
            </a:r>
            <a:endParaRPr sz="1400"/>
          </a:p>
        </p:txBody>
      </p:sp>
      <p:sp>
        <p:nvSpPr>
          <p:cNvPr id="162" name="Google Shape;162;p26"/>
          <p:cNvSpPr txBox="1">
            <a:spLocks noGrp="1"/>
          </p:cNvSpPr>
          <p:nvPr>
            <p:ph type="body" idx="1"/>
          </p:nvPr>
        </p:nvSpPr>
        <p:spPr>
          <a:xfrm>
            <a:off x="6869400" y="4653000"/>
            <a:ext cx="2274600" cy="45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GB" sz="1400" dirty="0"/>
              <a:t>New </a:t>
            </a:r>
            <a:r>
              <a:rPr lang="en-GB" sz="1400" dirty="0" err="1"/>
              <a:t>Littmann</a:t>
            </a:r>
            <a:endParaRPr sz="1400" dirty="0"/>
          </a:p>
        </p:txBody>
      </p:sp>
      <p:sp>
        <p:nvSpPr>
          <p:cNvPr id="163" name="Google Shape;163;p26"/>
          <p:cNvSpPr txBox="1">
            <a:spLocks noGrp="1"/>
          </p:cNvSpPr>
          <p:nvPr>
            <p:ph type="body" idx="1"/>
          </p:nvPr>
        </p:nvSpPr>
        <p:spPr>
          <a:xfrm>
            <a:off x="6869400" y="2491075"/>
            <a:ext cx="2274600" cy="45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GB" sz="1400" dirty="0"/>
              <a:t>Dr Littmann 1961</a:t>
            </a:r>
            <a:endParaRPr sz="1400" dirty="0"/>
          </a:p>
        </p:txBody>
      </p:sp>
      <p:sp>
        <p:nvSpPr>
          <p:cNvPr id="164" name="Google Shape;164;p26"/>
          <p:cNvSpPr txBox="1">
            <a:spLocks noGrp="1"/>
          </p:cNvSpPr>
          <p:nvPr>
            <p:ph type="body" idx="1"/>
          </p:nvPr>
        </p:nvSpPr>
        <p:spPr>
          <a:xfrm>
            <a:off x="3587950" y="1890575"/>
            <a:ext cx="2637000" cy="45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en-GB" sz="1400" dirty="0" err="1"/>
              <a:t>Dr.</a:t>
            </a:r>
            <a:r>
              <a:rPr lang="en-GB" sz="1400" dirty="0"/>
              <a:t> George </a:t>
            </a:r>
            <a:r>
              <a:rPr lang="en-GB" sz="1400" dirty="0" err="1"/>
              <a:t>Cammann</a:t>
            </a:r>
            <a:r>
              <a:rPr lang="en-GB" sz="1400" dirty="0"/>
              <a:t> 1852</a:t>
            </a:r>
            <a:endParaRPr sz="1400" dirty="0"/>
          </a:p>
        </p:txBody>
      </p:sp>
      <p:pic>
        <p:nvPicPr>
          <p:cNvPr id="165" name="Google Shape;165;p26"/>
          <p:cNvPicPr preferRelativeResize="0"/>
          <p:nvPr/>
        </p:nvPicPr>
        <p:blipFill>
          <a:blip r:embed="rId8">
            <a:alphaModFix/>
          </a:blip>
          <a:stretch>
            <a:fillRect/>
          </a:stretch>
        </p:blipFill>
        <p:spPr>
          <a:xfrm>
            <a:off x="3880973" y="90274"/>
            <a:ext cx="2117477" cy="1791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title"/>
          </p:nvPr>
        </p:nvSpPr>
        <p:spPr>
          <a:xfrm>
            <a:off x="2409900" y="2143200"/>
            <a:ext cx="4324200" cy="85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dirty="0"/>
              <a:t>World Technological Initiatives</a:t>
            </a:r>
            <a:endParaRPr dirty="0"/>
          </a:p>
        </p:txBody>
      </p:sp>
    </p:spTree>
    <p:extLst>
      <p:ext uri="{BB962C8B-B14F-4D97-AF65-F5344CB8AC3E}">
        <p14:creationId xmlns:p14="http://schemas.microsoft.com/office/powerpoint/2010/main" val="49892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6" name="Google Shape;256;p36"/>
          <p:cNvPicPr preferRelativeResize="0"/>
          <p:nvPr/>
        </p:nvPicPr>
        <p:blipFill rotWithShape="1">
          <a:blip r:embed="rId3">
            <a:alphaModFix/>
          </a:blip>
          <a:srcRect l="12199" t="11255" r="13381" b="5585"/>
          <a:stretch/>
        </p:blipFill>
        <p:spPr>
          <a:xfrm>
            <a:off x="4743488" y="842153"/>
            <a:ext cx="4374225" cy="3459193"/>
          </a:xfrm>
          <a:prstGeom prst="rect">
            <a:avLst/>
          </a:prstGeom>
          <a:noFill/>
          <a:ln>
            <a:noFill/>
          </a:ln>
        </p:spPr>
      </p:pic>
      <p:sp>
        <p:nvSpPr>
          <p:cNvPr id="259" name="Google Shape;259;p36"/>
          <p:cNvSpPr txBox="1"/>
          <p:nvPr/>
        </p:nvSpPr>
        <p:spPr>
          <a:xfrm>
            <a:off x="248197" y="-55195"/>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5200"/>
              <a:buFont typeface="Arial"/>
              <a:buNone/>
            </a:pPr>
            <a:r>
              <a:rPr lang="en-GB" sz="2800" b="0" i="0" u="none" strike="noStrike" cap="none">
                <a:solidFill>
                  <a:schemeClr val="dk1"/>
                </a:solidFill>
                <a:latin typeface="Arial"/>
                <a:ea typeface="Arial"/>
                <a:cs typeface="Arial"/>
                <a:sym typeface="Arial"/>
              </a:rPr>
              <a:t>Global Efforts</a:t>
            </a:r>
            <a:endParaRPr/>
          </a:p>
        </p:txBody>
      </p:sp>
      <p:pic>
        <p:nvPicPr>
          <p:cNvPr id="262" name="Google Shape;262;p36"/>
          <p:cNvPicPr preferRelativeResize="0"/>
          <p:nvPr/>
        </p:nvPicPr>
        <p:blipFill>
          <a:blip r:embed="rId4">
            <a:alphaModFix/>
          </a:blip>
          <a:stretch>
            <a:fillRect/>
          </a:stretch>
        </p:blipFill>
        <p:spPr>
          <a:xfrm>
            <a:off x="301593" y="1814646"/>
            <a:ext cx="3765082" cy="2628427"/>
          </a:xfrm>
          <a:prstGeom prst="rect">
            <a:avLst/>
          </a:prstGeom>
          <a:noFill/>
          <a:ln>
            <a:noFill/>
          </a:ln>
        </p:spPr>
      </p:pic>
      <p:sp>
        <p:nvSpPr>
          <p:cNvPr id="263" name="Google Shape;263;p36"/>
          <p:cNvSpPr txBox="1"/>
          <p:nvPr/>
        </p:nvSpPr>
        <p:spPr>
          <a:xfrm>
            <a:off x="-123965" y="4443073"/>
            <a:ext cx="3204050" cy="36933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dirty="0"/>
              <a:t>https://www.physionet.org/challenge/2016/</a:t>
            </a:r>
            <a:endParaRPr sz="1100" dirty="0"/>
          </a:p>
        </p:txBody>
      </p:sp>
      <p:sp>
        <p:nvSpPr>
          <p:cNvPr id="2" name="Rectangle 1">
            <a:extLst>
              <a:ext uri="{FF2B5EF4-FFF2-40B4-BE49-F238E27FC236}">
                <a16:creationId xmlns:a16="http://schemas.microsoft.com/office/drawing/2014/main" id="{37196C4C-4469-4924-A0B1-1E1C4359C1DA}"/>
              </a:ext>
            </a:extLst>
          </p:cNvPr>
          <p:cNvSpPr/>
          <p:nvPr/>
        </p:nvSpPr>
        <p:spPr>
          <a:xfrm>
            <a:off x="4572000" y="4422114"/>
            <a:ext cx="4572000" cy="400110"/>
          </a:xfrm>
          <a:prstGeom prst="rect">
            <a:avLst/>
          </a:prstGeom>
        </p:spPr>
        <p:txBody>
          <a:bodyPr>
            <a:spAutoFit/>
          </a:bodyPr>
          <a:lstStyle/>
          <a:p>
            <a:pPr algn="ctr"/>
            <a:r>
              <a:rPr lang="es-CO" sz="1000" dirty="0"/>
              <a:t>http://www.med.umich.edu/lrc/psb_open/html/repo/primer_heartsound/primer_heartsound.html</a:t>
            </a:r>
          </a:p>
        </p:txBody>
      </p:sp>
      <p:sp>
        <p:nvSpPr>
          <p:cNvPr id="3" name="TextBox 2">
            <a:extLst>
              <a:ext uri="{FF2B5EF4-FFF2-40B4-BE49-F238E27FC236}">
                <a16:creationId xmlns:a16="http://schemas.microsoft.com/office/drawing/2014/main" id="{DF46FEB8-2DCF-4462-BDA0-B2EEA1FD8ECC}"/>
              </a:ext>
            </a:extLst>
          </p:cNvPr>
          <p:cNvSpPr txBox="1"/>
          <p:nvPr/>
        </p:nvSpPr>
        <p:spPr>
          <a:xfrm>
            <a:off x="248197" y="1043926"/>
            <a:ext cx="4672719" cy="738664"/>
          </a:xfrm>
          <a:prstGeom prst="rect">
            <a:avLst/>
          </a:prstGeom>
          <a:noFill/>
        </p:spPr>
        <p:txBody>
          <a:bodyPr wrap="square" rtlCol="0">
            <a:spAutoFit/>
          </a:bodyPr>
          <a:lstStyle/>
          <a:p>
            <a:r>
              <a:rPr lang="en-GB" dirty="0"/>
              <a:t>Classification of normal/abnormal heart sound recordings: The PHYSIONET/Computing in Cardiology Challenge 2016</a:t>
            </a:r>
          </a:p>
        </p:txBody>
      </p:sp>
      <p:sp>
        <p:nvSpPr>
          <p:cNvPr id="13" name="TextBox 12">
            <a:extLst>
              <a:ext uri="{FF2B5EF4-FFF2-40B4-BE49-F238E27FC236}">
                <a16:creationId xmlns:a16="http://schemas.microsoft.com/office/drawing/2014/main" id="{3A5647F0-840F-42F7-9549-09D4064122AA}"/>
              </a:ext>
            </a:extLst>
          </p:cNvPr>
          <p:cNvSpPr txBox="1"/>
          <p:nvPr/>
        </p:nvSpPr>
        <p:spPr>
          <a:xfrm>
            <a:off x="248197" y="700426"/>
            <a:ext cx="1630706" cy="369332"/>
          </a:xfrm>
          <a:prstGeom prst="rect">
            <a:avLst/>
          </a:prstGeom>
          <a:noFill/>
        </p:spPr>
        <p:txBody>
          <a:bodyPr wrap="square" rtlCol="0">
            <a:spAutoFit/>
          </a:bodyPr>
          <a:lstStyle/>
          <a:p>
            <a:r>
              <a:rPr lang="en-GB" sz="1800" b="1" dirty="0"/>
              <a:t>PHYSIONET</a:t>
            </a:r>
          </a:p>
        </p:txBody>
      </p:sp>
    </p:spTree>
    <p:extLst>
      <p:ext uri="{BB962C8B-B14F-4D97-AF65-F5344CB8AC3E}">
        <p14:creationId xmlns:p14="http://schemas.microsoft.com/office/powerpoint/2010/main" val="170217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7"/>
          <p:cNvPicPr preferRelativeResize="0"/>
          <p:nvPr/>
        </p:nvPicPr>
        <p:blipFill rotWithShape="1">
          <a:blip r:embed="rId3">
            <a:alphaModFix/>
          </a:blip>
          <a:srcRect/>
          <a:stretch/>
        </p:blipFill>
        <p:spPr>
          <a:xfrm>
            <a:off x="0" y="740125"/>
            <a:ext cx="3615036" cy="2573390"/>
          </a:xfrm>
          <a:prstGeom prst="rect">
            <a:avLst/>
          </a:prstGeom>
          <a:noFill/>
          <a:ln>
            <a:noFill/>
          </a:ln>
        </p:spPr>
      </p:pic>
      <p:pic>
        <p:nvPicPr>
          <p:cNvPr id="270" name="Google Shape;270;p37"/>
          <p:cNvPicPr preferRelativeResize="0"/>
          <p:nvPr/>
        </p:nvPicPr>
        <p:blipFill rotWithShape="1">
          <a:blip r:embed="rId4">
            <a:alphaModFix/>
          </a:blip>
          <a:srcRect/>
          <a:stretch/>
        </p:blipFill>
        <p:spPr>
          <a:xfrm>
            <a:off x="0" y="3152784"/>
            <a:ext cx="3666965" cy="826755"/>
          </a:xfrm>
          <a:prstGeom prst="rect">
            <a:avLst/>
          </a:prstGeom>
          <a:noFill/>
          <a:ln>
            <a:noFill/>
          </a:ln>
        </p:spPr>
      </p:pic>
      <p:sp>
        <p:nvSpPr>
          <p:cNvPr id="271" name="Google Shape;271;p37"/>
          <p:cNvSpPr txBox="1"/>
          <p:nvPr/>
        </p:nvSpPr>
        <p:spPr>
          <a:xfrm>
            <a:off x="248197" y="-55195"/>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5200"/>
              <a:buFont typeface="Arial"/>
              <a:buNone/>
            </a:pPr>
            <a:r>
              <a:rPr lang="en-GB" sz="2800" b="0" i="0" u="none" strike="noStrike" cap="none">
                <a:solidFill>
                  <a:schemeClr val="dk1"/>
                </a:solidFill>
                <a:latin typeface="Arial"/>
                <a:ea typeface="Arial"/>
                <a:cs typeface="Arial"/>
                <a:sym typeface="Arial"/>
              </a:rPr>
              <a:t>Global Efforts</a:t>
            </a:r>
            <a:endParaRPr/>
          </a:p>
        </p:txBody>
      </p:sp>
      <p:sp>
        <p:nvSpPr>
          <p:cNvPr id="272" name="Google Shape;272;p37"/>
          <p:cNvSpPr txBox="1"/>
          <p:nvPr/>
        </p:nvSpPr>
        <p:spPr>
          <a:xfrm>
            <a:off x="0" y="3934326"/>
            <a:ext cx="3615036" cy="666024"/>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200" dirty="0"/>
              <a:t>Dragomir A. Acoustic Detection of Coronary Occlusions before and after Stent Placement Using an  Electronic Stethoscope. Entropy 2016, 18, 281; doi:10.3390/e18080281</a:t>
            </a:r>
            <a:endParaRPr sz="1200" dirty="0"/>
          </a:p>
        </p:txBody>
      </p:sp>
      <p:pic>
        <p:nvPicPr>
          <p:cNvPr id="273" name="Google Shape;273;p37"/>
          <p:cNvPicPr preferRelativeResize="0"/>
          <p:nvPr/>
        </p:nvPicPr>
        <p:blipFill>
          <a:blip r:embed="rId5">
            <a:alphaModFix/>
          </a:blip>
          <a:stretch>
            <a:fillRect/>
          </a:stretch>
        </p:blipFill>
        <p:spPr>
          <a:xfrm>
            <a:off x="4170800" y="740125"/>
            <a:ext cx="4973201" cy="1425550"/>
          </a:xfrm>
          <a:prstGeom prst="rect">
            <a:avLst/>
          </a:prstGeom>
          <a:noFill/>
          <a:ln>
            <a:noFill/>
          </a:ln>
        </p:spPr>
      </p:pic>
      <p:pic>
        <p:nvPicPr>
          <p:cNvPr id="274" name="Google Shape;274;p37"/>
          <p:cNvPicPr preferRelativeResize="0"/>
          <p:nvPr/>
        </p:nvPicPr>
        <p:blipFill>
          <a:blip r:embed="rId6">
            <a:alphaModFix/>
          </a:blip>
          <a:stretch>
            <a:fillRect/>
          </a:stretch>
        </p:blipFill>
        <p:spPr>
          <a:xfrm>
            <a:off x="5528965" y="2229650"/>
            <a:ext cx="2731612" cy="2673025"/>
          </a:xfrm>
          <a:prstGeom prst="rect">
            <a:avLst/>
          </a:prstGeom>
          <a:noFill/>
          <a:ln>
            <a:noFill/>
          </a:ln>
        </p:spPr>
      </p:pic>
    </p:spTree>
    <p:extLst>
      <p:ext uri="{BB962C8B-B14F-4D97-AF65-F5344CB8AC3E}">
        <p14:creationId xmlns:p14="http://schemas.microsoft.com/office/powerpoint/2010/main" val="1083549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8"/>
          <p:cNvPicPr preferRelativeResize="0"/>
          <p:nvPr/>
        </p:nvPicPr>
        <p:blipFill rotWithShape="1">
          <a:blip r:embed="rId3">
            <a:alphaModFix/>
          </a:blip>
          <a:srcRect/>
          <a:stretch/>
        </p:blipFill>
        <p:spPr>
          <a:xfrm>
            <a:off x="174521" y="806424"/>
            <a:ext cx="3920950" cy="1958050"/>
          </a:xfrm>
          <a:prstGeom prst="rect">
            <a:avLst/>
          </a:prstGeom>
          <a:noFill/>
          <a:ln>
            <a:noFill/>
          </a:ln>
        </p:spPr>
      </p:pic>
      <p:pic>
        <p:nvPicPr>
          <p:cNvPr id="280" name="Google Shape;280;p38"/>
          <p:cNvPicPr preferRelativeResize="0"/>
          <p:nvPr/>
        </p:nvPicPr>
        <p:blipFill rotWithShape="1">
          <a:blip r:embed="rId4">
            <a:alphaModFix/>
          </a:blip>
          <a:srcRect/>
          <a:stretch/>
        </p:blipFill>
        <p:spPr>
          <a:xfrm>
            <a:off x="248202" y="2860582"/>
            <a:ext cx="3638175" cy="1672450"/>
          </a:xfrm>
          <a:prstGeom prst="rect">
            <a:avLst/>
          </a:prstGeom>
          <a:noFill/>
          <a:ln>
            <a:noFill/>
          </a:ln>
        </p:spPr>
      </p:pic>
      <p:sp>
        <p:nvSpPr>
          <p:cNvPr id="281" name="Google Shape;281;p38"/>
          <p:cNvSpPr txBox="1"/>
          <p:nvPr/>
        </p:nvSpPr>
        <p:spPr>
          <a:xfrm>
            <a:off x="248197" y="-55195"/>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5200"/>
              <a:buFont typeface="Arial"/>
              <a:buNone/>
            </a:pPr>
            <a:r>
              <a:rPr lang="en-GB" sz="2800" b="0" i="0" u="none" strike="noStrike" cap="none">
                <a:solidFill>
                  <a:schemeClr val="dk1"/>
                </a:solidFill>
                <a:latin typeface="Arial"/>
                <a:ea typeface="Arial"/>
                <a:cs typeface="Arial"/>
                <a:sym typeface="Arial"/>
              </a:rPr>
              <a:t>Global Efforts</a:t>
            </a:r>
            <a:endParaRPr/>
          </a:p>
        </p:txBody>
      </p:sp>
      <p:pic>
        <p:nvPicPr>
          <p:cNvPr id="282" name="Google Shape;282;p38"/>
          <p:cNvPicPr preferRelativeResize="0"/>
          <p:nvPr/>
        </p:nvPicPr>
        <p:blipFill>
          <a:blip r:embed="rId5">
            <a:alphaModFix/>
          </a:blip>
          <a:stretch>
            <a:fillRect/>
          </a:stretch>
        </p:blipFill>
        <p:spPr>
          <a:xfrm>
            <a:off x="4625862" y="2347450"/>
            <a:ext cx="4216550" cy="2185575"/>
          </a:xfrm>
          <a:prstGeom prst="rect">
            <a:avLst/>
          </a:prstGeom>
          <a:noFill/>
          <a:ln>
            <a:noFill/>
          </a:ln>
        </p:spPr>
      </p:pic>
      <p:pic>
        <p:nvPicPr>
          <p:cNvPr id="283" name="Google Shape;283;p38"/>
          <p:cNvPicPr preferRelativeResize="0"/>
          <p:nvPr/>
        </p:nvPicPr>
        <p:blipFill>
          <a:blip r:embed="rId6">
            <a:alphaModFix/>
          </a:blip>
          <a:stretch>
            <a:fillRect/>
          </a:stretch>
        </p:blipFill>
        <p:spPr>
          <a:xfrm>
            <a:off x="4362400" y="973700"/>
            <a:ext cx="4743475" cy="1297325"/>
          </a:xfrm>
          <a:prstGeom prst="rect">
            <a:avLst/>
          </a:prstGeom>
          <a:noFill/>
          <a:ln>
            <a:noFill/>
          </a:ln>
        </p:spPr>
      </p:pic>
    </p:spTree>
    <p:extLst>
      <p:ext uri="{BB962C8B-B14F-4D97-AF65-F5344CB8AC3E}">
        <p14:creationId xmlns:p14="http://schemas.microsoft.com/office/powerpoint/2010/main" val="4090390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2643150" y="1810095"/>
            <a:ext cx="38577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dirty="0"/>
              <a:t>The heart sound</a:t>
            </a:r>
            <a:endParaRPr dirty="0"/>
          </a:p>
        </p:txBody>
      </p:sp>
    </p:spTree>
    <p:extLst>
      <p:ext uri="{BB962C8B-B14F-4D97-AF65-F5344CB8AC3E}">
        <p14:creationId xmlns:p14="http://schemas.microsoft.com/office/powerpoint/2010/main" val="2814011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dirty="0"/>
              <a:t>Heart Sound</a:t>
            </a:r>
            <a:endParaRPr dirty="0"/>
          </a:p>
        </p:txBody>
      </p:sp>
      <p:pic>
        <p:nvPicPr>
          <p:cNvPr id="6" name="Heart Beat Sound Effect [High Quality, Free Download]">
            <a:hlinkClick r:id="" action="ppaction://media"/>
            <a:extLst>
              <a:ext uri="{FF2B5EF4-FFF2-40B4-BE49-F238E27FC236}">
                <a16:creationId xmlns:a16="http://schemas.microsoft.com/office/drawing/2014/main" id="{8B4EF605-D75A-4CCF-AE8E-1FBD81D25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9913" y="1797450"/>
            <a:ext cx="609600" cy="609600"/>
          </a:xfrm>
          <a:prstGeom prst="rect">
            <a:avLst/>
          </a:prstGeom>
        </p:spPr>
      </p:pic>
      <p:pic>
        <p:nvPicPr>
          <p:cNvPr id="7" name="Picture 6">
            <a:extLst>
              <a:ext uri="{FF2B5EF4-FFF2-40B4-BE49-F238E27FC236}">
                <a16:creationId xmlns:a16="http://schemas.microsoft.com/office/drawing/2014/main" id="{C64D0E30-F765-4B1C-968A-5C086B80D9B3}"/>
              </a:ext>
            </a:extLst>
          </p:cNvPr>
          <p:cNvPicPr>
            <a:picLocks noChangeAspect="1"/>
          </p:cNvPicPr>
          <p:nvPr/>
        </p:nvPicPr>
        <p:blipFill>
          <a:blip r:embed="rId6"/>
          <a:stretch>
            <a:fillRect/>
          </a:stretch>
        </p:blipFill>
        <p:spPr>
          <a:xfrm>
            <a:off x="5179093" y="684475"/>
            <a:ext cx="3447277" cy="3774550"/>
          </a:xfrm>
          <a:prstGeom prst="rect">
            <a:avLst/>
          </a:prstGeom>
        </p:spPr>
      </p:pic>
    </p:spTree>
    <p:extLst>
      <p:ext uri="{BB962C8B-B14F-4D97-AF65-F5344CB8AC3E}">
        <p14:creationId xmlns:p14="http://schemas.microsoft.com/office/powerpoint/2010/main" val="22701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5ED1-6C69-4F2D-AAA2-7725A6D92E01}"/>
              </a:ext>
            </a:extLst>
          </p:cNvPr>
          <p:cNvSpPr>
            <a:spLocks noGrp="1"/>
          </p:cNvSpPr>
          <p:nvPr>
            <p:ph type="title"/>
          </p:nvPr>
        </p:nvSpPr>
        <p:spPr>
          <a:xfrm>
            <a:off x="311700" y="1347393"/>
            <a:ext cx="8520600" cy="1419870"/>
          </a:xfrm>
        </p:spPr>
        <p:txBody>
          <a:bodyPr/>
          <a:lstStyle/>
          <a:p>
            <a:pPr lvl="0" algn="ctr">
              <a:lnSpc>
                <a:spcPct val="115000"/>
              </a:lnSpc>
              <a:spcBef>
                <a:spcPts val="1600"/>
              </a:spcBef>
              <a:buSzPts val="1800"/>
            </a:pPr>
            <a:r>
              <a:rPr lang="en-US" dirty="0"/>
              <a:t>Development of algorithms to </a:t>
            </a:r>
            <a:r>
              <a:rPr lang="en-GB" dirty="0"/>
              <a:t>recognise</a:t>
            </a:r>
            <a:r>
              <a:rPr lang="en-US" dirty="0"/>
              <a:t> normal heart sounds using </a:t>
            </a:r>
            <a:br>
              <a:rPr lang="en-US" dirty="0"/>
            </a:br>
            <a:r>
              <a:rPr lang="en-US" dirty="0"/>
              <a:t>Python</a:t>
            </a:r>
          </a:p>
        </p:txBody>
      </p:sp>
    </p:spTree>
    <p:extLst>
      <p:ext uri="{BB962C8B-B14F-4D97-AF65-F5344CB8AC3E}">
        <p14:creationId xmlns:p14="http://schemas.microsoft.com/office/powerpoint/2010/main" val="4100956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From one programming language to another</a:t>
            </a:r>
            <a:endParaRPr/>
          </a:p>
        </p:txBody>
      </p:sp>
      <p:sp>
        <p:nvSpPr>
          <p:cNvPr id="171" name="Google Shape;171;p27"/>
          <p:cNvSpPr txBox="1">
            <a:spLocks noGrp="1"/>
          </p:cNvSpPr>
          <p:nvPr>
            <p:ph type="body" idx="1"/>
          </p:nvPr>
        </p:nvSpPr>
        <p:spPr>
          <a:xfrm>
            <a:off x="293013" y="3346050"/>
            <a:ext cx="2728200" cy="87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dirty="0"/>
              <a:t>All easy, all included</a:t>
            </a:r>
            <a:endParaRPr dirty="0"/>
          </a:p>
        </p:txBody>
      </p:sp>
      <p:pic>
        <p:nvPicPr>
          <p:cNvPr id="172" name="Google Shape;172;p27"/>
          <p:cNvPicPr preferRelativeResize="0"/>
          <p:nvPr/>
        </p:nvPicPr>
        <p:blipFill rotWithShape="1">
          <a:blip r:embed="rId3">
            <a:alphaModFix/>
          </a:blip>
          <a:srcRect/>
          <a:stretch/>
        </p:blipFill>
        <p:spPr>
          <a:xfrm>
            <a:off x="0" y="1805275"/>
            <a:ext cx="3314225" cy="1412475"/>
          </a:xfrm>
          <a:prstGeom prst="rect">
            <a:avLst/>
          </a:prstGeom>
          <a:noFill/>
          <a:ln>
            <a:noFill/>
          </a:ln>
        </p:spPr>
      </p:pic>
      <p:pic>
        <p:nvPicPr>
          <p:cNvPr id="173" name="Google Shape;173;p27"/>
          <p:cNvPicPr preferRelativeResize="0"/>
          <p:nvPr/>
        </p:nvPicPr>
        <p:blipFill rotWithShape="1">
          <a:blip r:embed="rId4">
            <a:alphaModFix/>
          </a:blip>
          <a:srcRect/>
          <a:stretch/>
        </p:blipFill>
        <p:spPr>
          <a:xfrm>
            <a:off x="5378325" y="1893020"/>
            <a:ext cx="3765675" cy="1236980"/>
          </a:xfrm>
          <a:prstGeom prst="rect">
            <a:avLst/>
          </a:prstGeom>
          <a:noFill/>
          <a:ln>
            <a:noFill/>
          </a:ln>
        </p:spPr>
      </p:pic>
      <p:cxnSp>
        <p:nvCxnSpPr>
          <p:cNvPr id="174" name="Google Shape;174;p27"/>
          <p:cNvCxnSpPr/>
          <p:nvPr/>
        </p:nvCxnSpPr>
        <p:spPr>
          <a:xfrm>
            <a:off x="3561375" y="2510313"/>
            <a:ext cx="1880700" cy="2400"/>
          </a:xfrm>
          <a:prstGeom prst="straightConnector1">
            <a:avLst/>
          </a:prstGeom>
          <a:noFill/>
          <a:ln w="9525" cap="flat" cmpd="sng">
            <a:solidFill>
              <a:schemeClr val="dk2"/>
            </a:solidFill>
            <a:prstDash val="solid"/>
            <a:round/>
            <a:headEnd type="none" w="sm" len="sm"/>
            <a:tailEnd type="triangle" w="med" len="med"/>
          </a:ln>
        </p:spPr>
      </p:cxnSp>
      <p:sp>
        <p:nvSpPr>
          <p:cNvPr id="175" name="Google Shape;175;p27"/>
          <p:cNvSpPr txBox="1">
            <a:spLocks noGrp="1"/>
          </p:cNvSpPr>
          <p:nvPr>
            <p:ph type="body" idx="1"/>
          </p:nvPr>
        </p:nvSpPr>
        <p:spPr>
          <a:xfrm>
            <a:off x="5410175" y="3130000"/>
            <a:ext cx="3702000" cy="1936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GB"/>
              <a:t>Python 2 or Python 3</a:t>
            </a:r>
            <a:endParaRPr/>
          </a:p>
          <a:p>
            <a:pPr marL="457200" lvl="0" indent="-342900" algn="l" rtl="0">
              <a:lnSpc>
                <a:spcPct val="115000"/>
              </a:lnSpc>
              <a:spcBef>
                <a:spcPts val="0"/>
              </a:spcBef>
              <a:spcAft>
                <a:spcPts val="0"/>
              </a:spcAft>
              <a:buSzPts val="1800"/>
              <a:buChar char="●"/>
            </a:pPr>
            <a:r>
              <a:rPr lang="en-GB"/>
              <a:t>Libraries</a:t>
            </a:r>
            <a:endParaRPr/>
          </a:p>
          <a:p>
            <a:pPr marL="914400" lvl="1" indent="-317500" algn="l" rtl="0">
              <a:lnSpc>
                <a:spcPct val="115000"/>
              </a:lnSpc>
              <a:spcBef>
                <a:spcPts val="0"/>
              </a:spcBef>
              <a:spcAft>
                <a:spcPts val="0"/>
              </a:spcAft>
              <a:buSzPts val="1400"/>
              <a:buChar char="○"/>
            </a:pPr>
            <a:r>
              <a:rPr lang="en-GB"/>
              <a:t>Numpy</a:t>
            </a:r>
            <a:endParaRPr/>
          </a:p>
          <a:p>
            <a:pPr marL="914400" lvl="1" indent="-317500" algn="l" rtl="0">
              <a:lnSpc>
                <a:spcPct val="115000"/>
              </a:lnSpc>
              <a:spcBef>
                <a:spcPts val="0"/>
              </a:spcBef>
              <a:spcAft>
                <a:spcPts val="0"/>
              </a:spcAft>
              <a:buSzPts val="1400"/>
              <a:buChar char="○"/>
            </a:pPr>
            <a:r>
              <a:rPr lang="en-GB"/>
              <a:t>Matplotlib</a:t>
            </a:r>
            <a:endParaRPr/>
          </a:p>
          <a:p>
            <a:pPr marL="914400" lvl="1" indent="-317500" algn="l" rtl="0">
              <a:lnSpc>
                <a:spcPct val="115000"/>
              </a:lnSpc>
              <a:spcBef>
                <a:spcPts val="0"/>
              </a:spcBef>
              <a:spcAft>
                <a:spcPts val="0"/>
              </a:spcAft>
              <a:buSzPts val="1400"/>
              <a:buChar char="○"/>
            </a:pPr>
            <a:r>
              <a:rPr lang="en-GB"/>
              <a:t>ScyPy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16189" y="139326"/>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dirty="0"/>
              <a:t>Content</a:t>
            </a:r>
            <a:endParaRPr dirty="0"/>
          </a:p>
        </p:txBody>
      </p:sp>
      <p:sp>
        <p:nvSpPr>
          <p:cNvPr id="69" name="Google Shape;69;p15"/>
          <p:cNvSpPr txBox="1">
            <a:spLocks noGrp="1"/>
          </p:cNvSpPr>
          <p:nvPr>
            <p:ph type="body" idx="1"/>
          </p:nvPr>
        </p:nvSpPr>
        <p:spPr>
          <a:xfrm>
            <a:off x="116189" y="786100"/>
            <a:ext cx="8382000" cy="4251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GB" dirty="0"/>
              <a:t>Who I am</a:t>
            </a:r>
            <a:endParaRPr dirty="0"/>
          </a:p>
          <a:p>
            <a:pPr marL="457200" lvl="0" indent="0" algn="l" rtl="0">
              <a:lnSpc>
                <a:spcPct val="115000"/>
              </a:lnSpc>
              <a:spcBef>
                <a:spcPts val="0"/>
              </a:spcBef>
              <a:spcAft>
                <a:spcPts val="0"/>
              </a:spcAft>
              <a:buNone/>
            </a:pPr>
            <a:endParaRPr dirty="0"/>
          </a:p>
          <a:p>
            <a:pPr marL="457200" lvl="0" indent="-342900" algn="l" rtl="0">
              <a:lnSpc>
                <a:spcPct val="115000"/>
              </a:lnSpc>
              <a:spcBef>
                <a:spcPts val="0"/>
              </a:spcBef>
              <a:spcAft>
                <a:spcPts val="0"/>
              </a:spcAft>
              <a:buSzPts val="1800"/>
              <a:buChar char="●"/>
            </a:pPr>
            <a:r>
              <a:rPr lang="en-GB" dirty="0"/>
              <a:t>Background Information</a:t>
            </a:r>
            <a:endParaRPr dirty="0"/>
          </a:p>
          <a:p>
            <a:pPr marL="457200" lvl="0" indent="0" algn="l" rtl="0">
              <a:lnSpc>
                <a:spcPct val="115000"/>
              </a:lnSpc>
              <a:spcBef>
                <a:spcPts val="0"/>
              </a:spcBef>
              <a:spcAft>
                <a:spcPts val="0"/>
              </a:spcAft>
              <a:buNone/>
            </a:pPr>
            <a:endParaRPr dirty="0"/>
          </a:p>
          <a:p>
            <a:pPr lvl="1" indent="-342900">
              <a:spcBef>
                <a:spcPts val="0"/>
              </a:spcBef>
              <a:buSzPts val="1800"/>
              <a:buChar char="●"/>
            </a:pPr>
            <a:r>
              <a:rPr lang="en-GB" dirty="0"/>
              <a:t>The problem</a:t>
            </a:r>
          </a:p>
          <a:p>
            <a:pPr lvl="1" indent="-342900">
              <a:spcBef>
                <a:spcPts val="0"/>
              </a:spcBef>
              <a:buSzPts val="1800"/>
              <a:buChar char="●"/>
            </a:pPr>
            <a:r>
              <a:rPr lang="en-GB" dirty="0"/>
              <a:t>Auscultation and the stethoscope</a:t>
            </a:r>
          </a:p>
          <a:p>
            <a:pPr lvl="1" indent="-342900">
              <a:spcBef>
                <a:spcPts val="0"/>
              </a:spcBef>
              <a:buSzPts val="1800"/>
              <a:buChar char="●"/>
            </a:pPr>
            <a:r>
              <a:rPr lang="en-GB" dirty="0"/>
              <a:t>Heart sounds</a:t>
            </a:r>
            <a:endParaRPr dirty="0"/>
          </a:p>
          <a:p>
            <a:pPr marL="457200" lvl="0" indent="0" algn="l" rtl="0">
              <a:lnSpc>
                <a:spcPct val="115000"/>
              </a:lnSpc>
              <a:spcBef>
                <a:spcPts val="0"/>
              </a:spcBef>
              <a:spcAft>
                <a:spcPts val="0"/>
              </a:spcAft>
              <a:buNone/>
            </a:pPr>
            <a:endParaRPr dirty="0"/>
          </a:p>
          <a:p>
            <a:pPr marL="457200" lvl="0" indent="-342900" algn="l" rtl="0">
              <a:lnSpc>
                <a:spcPct val="115000"/>
              </a:lnSpc>
              <a:spcBef>
                <a:spcPts val="0"/>
              </a:spcBef>
              <a:spcAft>
                <a:spcPts val="0"/>
              </a:spcAft>
              <a:buSzPts val="1800"/>
              <a:buChar char="●"/>
            </a:pPr>
            <a:r>
              <a:rPr lang="en-GB" dirty="0"/>
              <a:t>World Technological Initiatives</a:t>
            </a:r>
            <a:endParaRPr dirty="0"/>
          </a:p>
          <a:p>
            <a:pPr marL="457200" lvl="0" indent="0" algn="l" rtl="0">
              <a:lnSpc>
                <a:spcPct val="115000"/>
              </a:lnSpc>
              <a:spcBef>
                <a:spcPts val="0"/>
              </a:spcBef>
              <a:spcAft>
                <a:spcPts val="0"/>
              </a:spcAft>
              <a:buNone/>
            </a:pPr>
            <a:endParaRPr dirty="0"/>
          </a:p>
          <a:p>
            <a:r>
              <a:rPr lang="en-GB" dirty="0"/>
              <a:t>My project: </a:t>
            </a:r>
            <a:r>
              <a:rPr lang="en-US" dirty="0"/>
              <a:t>Development of algorithms to</a:t>
            </a:r>
            <a:r>
              <a:rPr lang="en-GB" dirty="0"/>
              <a:t> recognise</a:t>
            </a:r>
            <a:r>
              <a:rPr lang="en-US" dirty="0"/>
              <a:t> normal heart sounds</a:t>
            </a:r>
          </a:p>
          <a:p>
            <a:pPr marL="114300" lvl="0" indent="0" algn="l" rtl="0">
              <a:lnSpc>
                <a:spcPct val="115000"/>
              </a:lnSpc>
              <a:spcBef>
                <a:spcPts val="0"/>
              </a:spcBef>
              <a:spcAft>
                <a:spcPts val="0"/>
              </a:spcAft>
              <a:buSzPts val="1800"/>
              <a:buNone/>
            </a:pPr>
            <a:r>
              <a:rPr lang="en-GB" dirty="0"/>
              <a:t>     using Python</a:t>
            </a:r>
          </a:p>
          <a:p>
            <a:pPr marL="114300" lvl="0" indent="0" algn="l" rtl="0">
              <a:lnSpc>
                <a:spcPct val="115000"/>
              </a:lnSpc>
              <a:spcBef>
                <a:spcPts val="0"/>
              </a:spcBef>
              <a:spcAft>
                <a:spcPts val="0"/>
              </a:spcAft>
              <a:buSzPts val="1800"/>
              <a:buNone/>
            </a:pPr>
            <a:endParaRPr dirty="0"/>
          </a:p>
          <a:p>
            <a:pPr marL="457200" lvl="0" indent="-342900" algn="l" rtl="0">
              <a:lnSpc>
                <a:spcPct val="115000"/>
              </a:lnSpc>
              <a:spcBef>
                <a:spcPts val="0"/>
              </a:spcBef>
              <a:spcAft>
                <a:spcPts val="0"/>
              </a:spcAft>
              <a:buSzPts val="1800"/>
              <a:buChar char="●"/>
            </a:pPr>
            <a:r>
              <a:rPr lang="en-GB" dirty="0"/>
              <a:t>Summary</a:t>
            </a:r>
            <a:endParaRPr dirty="0"/>
          </a:p>
          <a:p>
            <a:pPr marL="0" lvl="0" indent="0" algn="l" rtl="0">
              <a:lnSpc>
                <a:spcPct val="115000"/>
              </a:lnSpc>
              <a:spcBef>
                <a:spcPts val="0"/>
              </a:spcBef>
              <a:spcAft>
                <a:spcPts val="0"/>
              </a:spcAft>
              <a:buNone/>
            </a:pPr>
            <a:endParaRPr dirty="0"/>
          </a:p>
          <a:p>
            <a:pPr marL="457200" lvl="0" indent="-228600" algn="l" rtl="0">
              <a:lnSpc>
                <a:spcPct val="115000"/>
              </a:lnSpc>
              <a:spcBef>
                <a:spcPts val="0"/>
              </a:spcBef>
              <a:spcAft>
                <a:spcPts val="0"/>
              </a:spcAft>
              <a:buSzPts val="18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468110" y="2055299"/>
            <a:ext cx="2633519" cy="10329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dirty="0"/>
              <a:t>Heart Sound Segmentation</a:t>
            </a:r>
            <a:endParaRPr dirty="0"/>
          </a:p>
        </p:txBody>
      </p:sp>
      <p:pic>
        <p:nvPicPr>
          <p:cNvPr id="182" name="Google Shape;182;p28"/>
          <p:cNvPicPr preferRelativeResize="0"/>
          <p:nvPr/>
        </p:nvPicPr>
        <p:blipFill rotWithShape="1">
          <a:blip r:embed="rId3">
            <a:alphaModFix/>
          </a:blip>
          <a:srcRect/>
          <a:stretch/>
        </p:blipFill>
        <p:spPr>
          <a:xfrm>
            <a:off x="4114800" y="214313"/>
            <a:ext cx="3946525" cy="2244725"/>
          </a:xfrm>
          <a:prstGeom prst="rect">
            <a:avLst/>
          </a:prstGeom>
          <a:noFill/>
          <a:ln>
            <a:noFill/>
          </a:ln>
        </p:spPr>
      </p:pic>
      <p:pic>
        <p:nvPicPr>
          <p:cNvPr id="183" name="Google Shape;183;p28"/>
          <p:cNvPicPr preferRelativeResize="0"/>
          <p:nvPr/>
        </p:nvPicPr>
        <p:blipFill rotWithShape="1">
          <a:blip r:embed="rId4">
            <a:alphaModFix/>
          </a:blip>
          <a:srcRect t="11537" b="8718"/>
          <a:stretch/>
        </p:blipFill>
        <p:spPr>
          <a:xfrm>
            <a:off x="3510073" y="2684462"/>
            <a:ext cx="5549900" cy="24590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a:spLocks noGrp="1"/>
          </p:cNvSpPr>
          <p:nvPr>
            <p:ph type="ctrTitle"/>
          </p:nvPr>
        </p:nvSpPr>
        <p:spPr>
          <a:xfrm>
            <a:off x="1143000" y="0"/>
            <a:ext cx="6858000" cy="120162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GB" sz="3750" b="1" dirty="0"/>
              <a:t>Signal Processing Techniques</a:t>
            </a:r>
            <a:endParaRPr dirty="0"/>
          </a:p>
        </p:txBody>
      </p:sp>
      <p:sp>
        <p:nvSpPr>
          <p:cNvPr id="302" name="Google Shape;302;p41"/>
          <p:cNvSpPr txBox="1">
            <a:spLocks noGrp="1"/>
          </p:cNvSpPr>
          <p:nvPr>
            <p:ph type="subTitle" idx="1"/>
          </p:nvPr>
        </p:nvSpPr>
        <p:spPr>
          <a:xfrm>
            <a:off x="195553" y="1686554"/>
            <a:ext cx="4748979" cy="2837320"/>
          </a:xfrm>
          <a:prstGeom prst="rect">
            <a:avLst/>
          </a:prstGeom>
          <a:noFill/>
          <a:ln>
            <a:noFill/>
          </a:ln>
        </p:spPr>
        <p:txBody>
          <a:bodyPr spcFirstLastPara="1" wrap="square" lIns="91425" tIns="91425" rIns="91425" bIns="91425" anchor="t" anchorCtr="0">
            <a:noAutofit/>
          </a:bodyPr>
          <a:lstStyle/>
          <a:p>
            <a:pPr marL="342900" lvl="0" indent="-342900" algn="just" rtl="0">
              <a:lnSpc>
                <a:spcPct val="100000"/>
              </a:lnSpc>
              <a:spcBef>
                <a:spcPts val="0"/>
              </a:spcBef>
              <a:spcAft>
                <a:spcPts val="0"/>
              </a:spcAft>
              <a:buSzPts val="2800"/>
              <a:buFont typeface="Arial"/>
              <a:buChar char="•"/>
            </a:pPr>
            <a:r>
              <a:rPr lang="en-GB" dirty="0"/>
              <a:t>Filtering Techniques </a:t>
            </a:r>
          </a:p>
          <a:p>
            <a:pPr marL="342900" lvl="0" indent="-342900" algn="just" rtl="0">
              <a:lnSpc>
                <a:spcPct val="100000"/>
              </a:lnSpc>
              <a:spcBef>
                <a:spcPts val="0"/>
              </a:spcBef>
              <a:spcAft>
                <a:spcPts val="0"/>
              </a:spcAft>
              <a:buSzPts val="2800"/>
              <a:buFont typeface="Arial"/>
              <a:buChar char="•"/>
            </a:pPr>
            <a:endParaRPr lang="en-GB" dirty="0"/>
          </a:p>
          <a:p>
            <a:pPr marL="342900" lvl="0" indent="-342900" algn="just" rtl="0">
              <a:lnSpc>
                <a:spcPct val="100000"/>
              </a:lnSpc>
              <a:spcBef>
                <a:spcPts val="0"/>
              </a:spcBef>
              <a:spcAft>
                <a:spcPts val="0"/>
              </a:spcAft>
              <a:buSzPts val="2800"/>
              <a:buFont typeface="Arial"/>
              <a:buChar char="•"/>
            </a:pPr>
            <a:r>
              <a:rPr lang="en-GB" dirty="0"/>
              <a:t>Fast Fourier Transform (FFT)</a:t>
            </a:r>
            <a:endParaRPr dirty="0"/>
          </a:p>
          <a:p>
            <a:pPr marL="342900" lvl="0" indent="-165100" algn="just" rtl="0">
              <a:lnSpc>
                <a:spcPct val="100000"/>
              </a:lnSpc>
              <a:spcBef>
                <a:spcPts val="0"/>
              </a:spcBef>
              <a:spcAft>
                <a:spcPts val="0"/>
              </a:spcAft>
              <a:buSzPts val="2800"/>
              <a:buFont typeface="Arial"/>
              <a:buNone/>
            </a:pPr>
            <a:endParaRPr sz="2250" dirty="0"/>
          </a:p>
          <a:p>
            <a:pPr marL="342900" lvl="0" indent="-342900" algn="just" rtl="0">
              <a:lnSpc>
                <a:spcPct val="100000"/>
              </a:lnSpc>
              <a:spcBef>
                <a:spcPts val="0"/>
              </a:spcBef>
              <a:spcAft>
                <a:spcPts val="0"/>
              </a:spcAft>
              <a:buSzPts val="2800"/>
              <a:buFont typeface="Arial"/>
              <a:buChar char="•"/>
            </a:pPr>
            <a:r>
              <a:rPr lang="en-GB" dirty="0"/>
              <a:t>Spectrogram</a:t>
            </a:r>
            <a:endParaRPr dirty="0"/>
          </a:p>
        </p:txBody>
      </p:sp>
      <p:sp>
        <p:nvSpPr>
          <p:cNvPr id="305" name="Google Shape;305;p41"/>
          <p:cNvSpPr txBox="1"/>
          <p:nvPr/>
        </p:nvSpPr>
        <p:spPr>
          <a:xfrm>
            <a:off x="6813275" y="1406160"/>
            <a:ext cx="2135172" cy="3444446"/>
          </a:xfrm>
          <a:prstGeom prst="rect">
            <a:avLst/>
          </a:prstGeom>
          <a:noFill/>
          <a:ln>
            <a:noFill/>
          </a:ln>
        </p:spPr>
        <p:txBody>
          <a:bodyPr spcFirstLastPara="1" wrap="square" lIns="68575" tIns="34275" rIns="68575" bIns="34275" anchor="t" anchorCtr="0">
            <a:noAutofit/>
          </a:bodyPr>
          <a:lstStyle/>
          <a:p>
            <a:pPr marL="0" marR="0" lvl="0" indent="0" algn="just" rtl="0">
              <a:lnSpc>
                <a:spcPct val="90000"/>
              </a:lnSpc>
              <a:spcBef>
                <a:spcPts val="100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en-GB" sz="1300" b="0" i="0" u="none" strike="noStrike" cap="none" dirty="0">
                <a:solidFill>
                  <a:schemeClr val="dk1"/>
                </a:solidFill>
                <a:latin typeface="Arial"/>
                <a:ea typeface="Arial"/>
                <a:cs typeface="Arial"/>
                <a:sym typeface="Arial"/>
              </a:rPr>
              <a:t>Low Frequencies</a:t>
            </a:r>
            <a:endParaRPr sz="1300" dirty="0"/>
          </a:p>
          <a:p>
            <a:pPr marL="0" marR="0" lvl="0" indent="0" algn="just" rtl="0">
              <a:lnSpc>
                <a:spcPct val="90000"/>
              </a:lnSpc>
              <a:spcBef>
                <a:spcPts val="1000"/>
              </a:spcBef>
              <a:spcAft>
                <a:spcPts val="0"/>
              </a:spcAft>
              <a:buClr>
                <a:srgbClr val="000000"/>
              </a:buClr>
              <a:buSzPts val="1800"/>
              <a:buFont typeface="Arial"/>
              <a:buNone/>
            </a:pPr>
            <a:endParaRPr lang="en-GB" sz="1300" b="0" i="0" u="none" strike="noStrike" cap="none" dirty="0">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endParaRPr lang="en-GB" sz="1300" b="0" i="0" u="none" strike="noStrike" cap="none" dirty="0">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endParaRPr sz="1300" b="0" i="0" u="none" strike="noStrike" cap="none" dirty="0">
              <a:solidFill>
                <a:schemeClr val="dk1"/>
              </a:solidFill>
              <a:latin typeface="Arial"/>
              <a:ea typeface="Arial"/>
              <a:cs typeface="Arial"/>
              <a:sym typeface="Arial"/>
            </a:endParaRPr>
          </a:p>
          <a:p>
            <a:pPr algn="just">
              <a:lnSpc>
                <a:spcPct val="90000"/>
              </a:lnSpc>
              <a:spcBef>
                <a:spcPts val="1000"/>
              </a:spcBef>
              <a:buSzPts val="1800"/>
            </a:pPr>
            <a:r>
              <a:rPr lang="en-GB" sz="1300" dirty="0">
                <a:solidFill>
                  <a:schemeClr val="dk1"/>
                </a:solidFill>
              </a:rPr>
              <a:t>Medium Frequencies</a:t>
            </a:r>
            <a:endParaRPr lang="en-GB" sz="1300" dirty="0"/>
          </a:p>
          <a:p>
            <a:pPr marL="0" marR="0" lvl="0" indent="0" algn="just" rtl="0">
              <a:lnSpc>
                <a:spcPct val="90000"/>
              </a:lnSpc>
              <a:spcBef>
                <a:spcPts val="1000"/>
              </a:spcBef>
              <a:spcAft>
                <a:spcPts val="0"/>
              </a:spcAft>
              <a:buClr>
                <a:srgbClr val="000000"/>
              </a:buClr>
              <a:buSzPts val="1800"/>
              <a:buFont typeface="Arial"/>
              <a:buNone/>
            </a:pPr>
            <a:endParaRPr lang="en-GB" sz="1300" b="0" i="0" u="none" strike="noStrike" cap="none" dirty="0">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endParaRPr lang="en-GB" sz="1300" dirty="0">
              <a:solidFill>
                <a:schemeClr val="dk1"/>
              </a:solidFill>
            </a:endParaRPr>
          </a:p>
          <a:p>
            <a:pPr marL="0" marR="0" lvl="0" indent="0" algn="just" rtl="0">
              <a:lnSpc>
                <a:spcPct val="90000"/>
              </a:lnSpc>
              <a:spcBef>
                <a:spcPts val="1000"/>
              </a:spcBef>
              <a:spcAft>
                <a:spcPts val="0"/>
              </a:spcAft>
              <a:buClr>
                <a:srgbClr val="000000"/>
              </a:buClr>
              <a:buSzPts val="1800"/>
              <a:buFont typeface="Arial"/>
              <a:buNone/>
            </a:pPr>
            <a:endParaRPr sz="1300" b="0" i="0" u="none" strike="noStrike" cap="none" dirty="0">
              <a:solidFill>
                <a:schemeClr val="dk1"/>
              </a:solidFill>
              <a:latin typeface="Arial"/>
              <a:ea typeface="Arial"/>
              <a:cs typeface="Arial"/>
              <a:sym typeface="Arial"/>
            </a:endParaRPr>
          </a:p>
          <a:p>
            <a:pPr lvl="0" algn="just">
              <a:lnSpc>
                <a:spcPct val="90000"/>
              </a:lnSpc>
              <a:spcBef>
                <a:spcPts val="1000"/>
              </a:spcBef>
              <a:buSzPts val="1800"/>
            </a:pPr>
            <a:r>
              <a:rPr lang="en-GB" sz="1300" dirty="0">
                <a:solidFill>
                  <a:schemeClr val="dk1"/>
                </a:solidFill>
              </a:rPr>
              <a:t>High Frequencies</a:t>
            </a:r>
            <a:endParaRPr lang="en-GB" sz="1300" dirty="0"/>
          </a:p>
          <a:p>
            <a:pPr marL="0" marR="0" lvl="0" indent="0" algn="just" rtl="0">
              <a:lnSpc>
                <a:spcPct val="90000"/>
              </a:lnSpc>
              <a:spcBef>
                <a:spcPts val="100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2250"/>
              <a:buFont typeface="Arial"/>
              <a:buNone/>
            </a:pPr>
            <a:endParaRPr sz="2250" b="1" i="0" u="none" strike="noStrike" cap="none" dirty="0">
              <a:solidFill>
                <a:schemeClr val="dk1"/>
              </a:solidFill>
              <a:latin typeface="Arial"/>
              <a:ea typeface="Arial"/>
              <a:cs typeface="Arial"/>
              <a:sym typeface="Arial"/>
            </a:endParaRPr>
          </a:p>
        </p:txBody>
      </p:sp>
      <p:pic>
        <p:nvPicPr>
          <p:cNvPr id="2" name="estenosis_M_0.01-2">
            <a:hlinkClick r:id="" action="ppaction://media"/>
            <a:extLst>
              <a:ext uri="{FF2B5EF4-FFF2-40B4-BE49-F238E27FC236}">
                <a16:creationId xmlns:a16="http://schemas.microsoft.com/office/drawing/2014/main" id="{50605047-6D2C-4673-A06A-9BE0035A14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98083" y="1796087"/>
            <a:ext cx="609600" cy="609600"/>
          </a:xfrm>
          <a:prstGeom prst="rect">
            <a:avLst/>
          </a:prstGeom>
        </p:spPr>
      </p:pic>
      <p:pic>
        <p:nvPicPr>
          <p:cNvPr id="3" name="estenosis_M_150-160">
            <a:hlinkClick r:id="" action="ppaction://media"/>
            <a:extLst>
              <a:ext uri="{FF2B5EF4-FFF2-40B4-BE49-F238E27FC236}">
                <a16:creationId xmlns:a16="http://schemas.microsoft.com/office/drawing/2014/main" id="{49AE9341-D340-40F7-8D28-D713C73C8AC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98083" y="3000151"/>
            <a:ext cx="609600" cy="609600"/>
          </a:xfrm>
          <a:prstGeom prst="rect">
            <a:avLst/>
          </a:prstGeom>
        </p:spPr>
      </p:pic>
      <p:pic>
        <p:nvPicPr>
          <p:cNvPr id="4" name="estenosis_M_280-300">
            <a:hlinkClick r:id="" action="ppaction://media"/>
            <a:extLst>
              <a:ext uri="{FF2B5EF4-FFF2-40B4-BE49-F238E27FC236}">
                <a16:creationId xmlns:a16="http://schemas.microsoft.com/office/drawing/2014/main" id="{8BFD920B-0A0F-4A58-953E-767749CEDC7F}"/>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6198083" y="420421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0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2"/>
          <p:cNvSpPr txBox="1">
            <a:spLocks noGrp="1"/>
          </p:cNvSpPr>
          <p:nvPr>
            <p:ph type="title" idx="4294967295"/>
          </p:nvPr>
        </p:nvSpPr>
        <p:spPr>
          <a:xfrm>
            <a:off x="0" y="206375"/>
            <a:ext cx="8229600" cy="85725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dirty="0"/>
              <a:t>Non-Pathological Heart Sound</a:t>
            </a:r>
            <a:endParaRPr dirty="0"/>
          </a:p>
        </p:txBody>
      </p:sp>
      <p:sp>
        <p:nvSpPr>
          <p:cNvPr id="315" name="Google Shape;315;p42"/>
          <p:cNvSpPr/>
          <p:nvPr/>
        </p:nvSpPr>
        <p:spPr>
          <a:xfrm>
            <a:off x="859593" y="4498748"/>
            <a:ext cx="6096541" cy="666849"/>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None/>
            </a:pPr>
            <a:r>
              <a:rPr lang="en-GB" sz="1200" b="0" i="0" u="none" strike="noStrike" cap="none" dirty="0">
                <a:solidFill>
                  <a:srgbClr val="000000"/>
                </a:solidFill>
                <a:latin typeface="Arial"/>
                <a:ea typeface="Arial"/>
                <a:cs typeface="Arial"/>
                <a:sym typeface="Arial"/>
              </a:rPr>
              <a:t>Normal phonocardiogram from the </a:t>
            </a:r>
            <a:r>
              <a:rPr lang="en-GB" sz="1200" b="0" i="0" u="none" strike="noStrike" cap="none" dirty="0" err="1">
                <a:solidFill>
                  <a:srgbClr val="000000"/>
                </a:solidFill>
                <a:latin typeface="Arial"/>
                <a:ea typeface="Arial"/>
                <a:cs typeface="Arial"/>
                <a:sym typeface="Arial"/>
              </a:rPr>
              <a:t>PhysioNet</a:t>
            </a:r>
            <a:r>
              <a:rPr lang="en-GB" sz="1200" b="0" i="0" u="none" strike="noStrike" cap="none" dirty="0">
                <a:solidFill>
                  <a:srgbClr val="000000"/>
                </a:solidFill>
                <a:latin typeface="Arial"/>
                <a:ea typeface="Arial"/>
                <a:cs typeface="Arial"/>
                <a:sym typeface="Arial"/>
              </a:rPr>
              <a:t>/Computing in Cardiology Challenge 2016</a:t>
            </a:r>
            <a:r>
              <a:rPr lang="en-GB" dirty="0"/>
              <a:t> </a:t>
            </a:r>
            <a:r>
              <a:rPr lang="en-GB" sz="1200" b="0" i="0" u="none" strike="noStrike" cap="none" dirty="0">
                <a:solidFill>
                  <a:srgbClr val="000000"/>
                </a:solidFill>
                <a:latin typeface="Arial"/>
                <a:ea typeface="Arial"/>
                <a:cs typeface="Arial"/>
                <a:sym typeface="Arial"/>
              </a:rPr>
              <a:t>https://www.physionet.org/challenge/2016/</a:t>
            </a:r>
            <a:endParaRPr dirty="0"/>
          </a:p>
        </p:txBody>
      </p:sp>
      <p:pic>
        <p:nvPicPr>
          <p:cNvPr id="3" name="No Patologico 2">
            <a:hlinkClick r:id="" action="ppaction://media"/>
            <a:extLst>
              <a:ext uri="{FF2B5EF4-FFF2-40B4-BE49-F238E27FC236}">
                <a16:creationId xmlns:a16="http://schemas.microsoft.com/office/drawing/2014/main" id="{447002AC-D486-458A-8C9D-8F3C8AAE8B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8391" y="998537"/>
            <a:ext cx="6678943" cy="3512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3"/>
          <p:cNvSpPr txBox="1">
            <a:spLocks noGrp="1"/>
          </p:cNvSpPr>
          <p:nvPr>
            <p:ph type="title" idx="4294967295"/>
          </p:nvPr>
        </p:nvSpPr>
        <p:spPr>
          <a:xfrm>
            <a:off x="372533" y="206375"/>
            <a:ext cx="8229600" cy="85725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dirty="0"/>
              <a:t>Pathological Heart Sound</a:t>
            </a:r>
            <a:endParaRPr dirty="0"/>
          </a:p>
        </p:txBody>
      </p:sp>
      <p:sp>
        <p:nvSpPr>
          <p:cNvPr id="322" name="Google Shape;322;p43"/>
          <p:cNvSpPr/>
          <p:nvPr/>
        </p:nvSpPr>
        <p:spPr>
          <a:xfrm>
            <a:off x="748987" y="4498748"/>
            <a:ext cx="6317755" cy="666849"/>
          </a:xfrm>
          <a:prstGeom prst="rect">
            <a:avLst/>
          </a:prstGeom>
          <a:noFill/>
          <a:ln>
            <a:noFill/>
          </a:ln>
        </p:spPr>
        <p:txBody>
          <a:bodyPr spcFirstLastPara="1" wrap="square" lIns="91425" tIns="45700" rIns="91425" bIns="45700" anchor="t" anchorCtr="0">
            <a:noAutofit/>
          </a:bodyPr>
          <a:lstStyle/>
          <a:p>
            <a:pPr marL="285750" marR="0" lvl="0" indent="-285750" algn="just" rtl="0">
              <a:lnSpc>
                <a:spcPct val="100000"/>
              </a:lnSpc>
              <a:spcBef>
                <a:spcPts val="0"/>
              </a:spcBef>
              <a:spcAft>
                <a:spcPts val="0"/>
              </a:spcAft>
              <a:buNone/>
            </a:pPr>
            <a:r>
              <a:rPr lang="en-GB" sz="1200" b="0" i="0" u="none" strike="noStrike" cap="none" dirty="0">
                <a:solidFill>
                  <a:srgbClr val="000000"/>
                </a:solidFill>
                <a:latin typeface="Arial"/>
                <a:ea typeface="Arial"/>
                <a:cs typeface="Arial"/>
                <a:sym typeface="Arial"/>
              </a:rPr>
              <a:t>Pathological phonocardiogram from the </a:t>
            </a:r>
            <a:r>
              <a:rPr lang="en-GB" sz="1200" b="0" i="0" u="none" strike="noStrike" cap="none" dirty="0" err="1">
                <a:solidFill>
                  <a:srgbClr val="000000"/>
                </a:solidFill>
                <a:latin typeface="Arial"/>
                <a:ea typeface="Arial"/>
                <a:cs typeface="Arial"/>
                <a:sym typeface="Arial"/>
              </a:rPr>
              <a:t>PhysioNet</a:t>
            </a:r>
            <a:r>
              <a:rPr lang="en-GB" sz="1200" b="0" i="0" u="none" strike="noStrike" cap="none" dirty="0">
                <a:solidFill>
                  <a:srgbClr val="000000"/>
                </a:solidFill>
                <a:latin typeface="Arial"/>
                <a:ea typeface="Arial"/>
                <a:cs typeface="Arial"/>
                <a:sym typeface="Arial"/>
              </a:rPr>
              <a:t>/Computing in Cardiology Challenge 2016 https://www.physionet.org/challenge/2016/</a:t>
            </a:r>
            <a:endParaRPr dirty="0"/>
          </a:p>
        </p:txBody>
      </p:sp>
      <p:pic>
        <p:nvPicPr>
          <p:cNvPr id="2" name="EstenosisMitralAvanzada">
            <a:hlinkClick r:id="" action="ppaction://media"/>
            <a:extLst>
              <a:ext uri="{FF2B5EF4-FFF2-40B4-BE49-F238E27FC236}">
                <a16:creationId xmlns:a16="http://schemas.microsoft.com/office/drawing/2014/main" id="{8C5C2AF7-4D1B-423E-954B-ECCE495EBE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8987" y="897824"/>
            <a:ext cx="6813442" cy="3582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4"/>
          <p:cNvSpPr txBox="1">
            <a:spLocks noGrp="1"/>
          </p:cNvSpPr>
          <p:nvPr>
            <p:ph type="title"/>
          </p:nvPr>
        </p:nvSpPr>
        <p:spPr>
          <a:xfrm>
            <a:off x="311700" y="574626"/>
            <a:ext cx="3684567" cy="10329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dirty="0"/>
              <a:t>Biologically Inspired Algorithm</a:t>
            </a:r>
            <a:endParaRPr dirty="0"/>
          </a:p>
        </p:txBody>
      </p:sp>
      <p:sp>
        <p:nvSpPr>
          <p:cNvPr id="328" name="Google Shape;328;p44"/>
          <p:cNvSpPr txBox="1">
            <a:spLocks noGrp="1"/>
          </p:cNvSpPr>
          <p:nvPr>
            <p:ph type="body" idx="1"/>
          </p:nvPr>
        </p:nvSpPr>
        <p:spPr>
          <a:xfrm>
            <a:off x="311700" y="2188969"/>
            <a:ext cx="2429932" cy="610541"/>
          </a:xfrm>
          <a:prstGeom prst="rect">
            <a:avLst/>
          </a:prstGeom>
          <a:noFill/>
          <a:ln>
            <a:noFill/>
          </a:ln>
        </p:spPr>
        <p:txBody>
          <a:bodyPr spcFirstLastPara="1" wrap="square" lIns="91425" tIns="91425" rIns="91425" bIns="91425" anchor="t" anchorCtr="0">
            <a:noAutofit/>
          </a:bodyPr>
          <a:lstStyle/>
          <a:p>
            <a:pPr marL="0" lvl="0" indent="0">
              <a:spcAft>
                <a:spcPts val="1600"/>
              </a:spcAft>
              <a:buNone/>
            </a:pPr>
            <a:r>
              <a:rPr lang="en-GB" dirty="0"/>
              <a:t>Naka-</a:t>
            </a:r>
            <a:r>
              <a:rPr lang="en-GB" dirty="0" err="1"/>
              <a:t>rushton</a:t>
            </a:r>
            <a:r>
              <a:rPr lang="en-GB" dirty="0"/>
              <a:t> function</a:t>
            </a:r>
            <a:endParaRPr dirty="0"/>
          </a:p>
        </p:txBody>
      </p:sp>
      <p:pic>
        <p:nvPicPr>
          <p:cNvPr id="329" name="Google Shape;329;p44"/>
          <p:cNvPicPr preferRelativeResize="0"/>
          <p:nvPr/>
        </p:nvPicPr>
        <p:blipFill rotWithShape="1">
          <a:blip r:embed="rId3">
            <a:alphaModFix/>
          </a:blip>
          <a:srcRect l="8975" t="13590" r="7691" b="13332"/>
          <a:stretch/>
        </p:blipFill>
        <p:spPr>
          <a:xfrm>
            <a:off x="5340240" y="62376"/>
            <a:ext cx="3684565" cy="2057400"/>
          </a:xfrm>
          <a:prstGeom prst="rect">
            <a:avLst/>
          </a:prstGeom>
          <a:noFill/>
          <a:ln>
            <a:noFill/>
          </a:ln>
        </p:spPr>
      </p:pic>
      <p:pic>
        <p:nvPicPr>
          <p:cNvPr id="4" name="Picture 3">
            <a:extLst>
              <a:ext uri="{FF2B5EF4-FFF2-40B4-BE49-F238E27FC236}">
                <a16:creationId xmlns:a16="http://schemas.microsoft.com/office/drawing/2014/main" id="{413B4FB2-219D-48FE-B085-4421FFB06CF5}"/>
              </a:ext>
            </a:extLst>
          </p:cNvPr>
          <p:cNvPicPr>
            <a:picLocks noChangeAspect="1"/>
          </p:cNvPicPr>
          <p:nvPr/>
        </p:nvPicPr>
        <p:blipFill>
          <a:blip r:embed="rId4"/>
          <a:stretch>
            <a:fillRect/>
          </a:stretch>
        </p:blipFill>
        <p:spPr>
          <a:xfrm>
            <a:off x="2984561" y="2119776"/>
            <a:ext cx="6159440" cy="3023725"/>
          </a:xfrm>
          <a:prstGeom prst="rect">
            <a:avLst/>
          </a:prstGeom>
        </p:spPr>
      </p:pic>
      <p:pic>
        <p:nvPicPr>
          <p:cNvPr id="5" name="Picture 4">
            <a:extLst>
              <a:ext uri="{FF2B5EF4-FFF2-40B4-BE49-F238E27FC236}">
                <a16:creationId xmlns:a16="http://schemas.microsoft.com/office/drawing/2014/main" id="{6DF1DCFC-F23C-4FA1-85DD-F423DFDB4939}"/>
              </a:ext>
            </a:extLst>
          </p:cNvPr>
          <p:cNvPicPr>
            <a:picLocks noChangeAspect="1"/>
          </p:cNvPicPr>
          <p:nvPr/>
        </p:nvPicPr>
        <p:blipFill>
          <a:blip r:embed="rId5"/>
          <a:stretch>
            <a:fillRect/>
          </a:stretch>
        </p:blipFill>
        <p:spPr>
          <a:xfrm>
            <a:off x="0" y="3155295"/>
            <a:ext cx="2994109" cy="1447637"/>
          </a:xfrm>
          <a:prstGeom prst="rect">
            <a:avLst/>
          </a:prstGeom>
        </p:spPr>
      </p:pic>
      <p:cxnSp>
        <p:nvCxnSpPr>
          <p:cNvPr id="7" name="Straight Arrow Connector 6">
            <a:extLst>
              <a:ext uri="{FF2B5EF4-FFF2-40B4-BE49-F238E27FC236}">
                <a16:creationId xmlns:a16="http://schemas.microsoft.com/office/drawing/2014/main" id="{E1F8B967-3E0B-45A7-898E-4C53B489DCB0}"/>
              </a:ext>
            </a:extLst>
          </p:cNvPr>
          <p:cNvCxnSpPr>
            <a:cxnSpLocks/>
          </p:cNvCxnSpPr>
          <p:nvPr/>
        </p:nvCxnSpPr>
        <p:spPr>
          <a:xfrm>
            <a:off x="469232" y="3621924"/>
            <a:ext cx="745957" cy="625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3991A79-3259-46DF-BF95-1E6F6BE46778}"/>
              </a:ext>
            </a:extLst>
          </p:cNvPr>
          <p:cNvCxnSpPr/>
          <p:nvPr/>
        </p:nvCxnSpPr>
        <p:spPr>
          <a:xfrm flipH="1">
            <a:off x="1636295" y="3552731"/>
            <a:ext cx="745958" cy="694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BF4559-C5DF-45E4-A85A-B41589F7997C}"/>
              </a:ext>
            </a:extLst>
          </p:cNvPr>
          <p:cNvCxnSpPr/>
          <p:nvPr/>
        </p:nvCxnSpPr>
        <p:spPr>
          <a:xfrm>
            <a:off x="884909" y="3552731"/>
            <a:ext cx="450596" cy="59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74FEF3B-1D5A-4B93-8F34-02575DA40109}"/>
              </a:ext>
            </a:extLst>
          </p:cNvPr>
          <p:cNvCxnSpPr/>
          <p:nvPr/>
        </p:nvCxnSpPr>
        <p:spPr>
          <a:xfrm flipH="1">
            <a:off x="1497054" y="3552731"/>
            <a:ext cx="391904" cy="59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614818D-BDA4-4F63-BFF9-3E4562E9CC95}"/>
              </a:ext>
            </a:extLst>
          </p:cNvPr>
          <p:cNvCxnSpPr/>
          <p:nvPr/>
        </p:nvCxnSpPr>
        <p:spPr>
          <a:xfrm>
            <a:off x="1472991" y="3552731"/>
            <a:ext cx="0" cy="59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4942AE-EEF7-42E9-BCAE-D8B77F081F1C}"/>
              </a:ext>
            </a:extLst>
          </p:cNvPr>
          <p:cNvCxnSpPr/>
          <p:nvPr/>
        </p:nvCxnSpPr>
        <p:spPr>
          <a:xfrm>
            <a:off x="1467851" y="4602932"/>
            <a:ext cx="0" cy="512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5"/>
          <p:cNvSpPr txBox="1">
            <a:spLocks noGrp="1"/>
          </p:cNvSpPr>
          <p:nvPr>
            <p:ph type="title" idx="4294967295"/>
          </p:nvPr>
        </p:nvSpPr>
        <p:spPr>
          <a:xfrm>
            <a:off x="0" y="287338"/>
            <a:ext cx="5799138" cy="9937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None/>
            </a:pPr>
            <a:r>
              <a:rPr lang="en-GB" sz="3750" b="1"/>
              <a:t>Software Prototype</a:t>
            </a:r>
            <a:endParaRPr/>
          </a:p>
        </p:txBody>
      </p:sp>
      <p:pic>
        <p:nvPicPr>
          <p:cNvPr id="335" name="Google Shape;335;p45"/>
          <p:cNvPicPr preferRelativeResize="0"/>
          <p:nvPr/>
        </p:nvPicPr>
        <p:blipFill rotWithShape="1">
          <a:blip r:embed="rId3">
            <a:alphaModFix/>
          </a:blip>
          <a:srcRect/>
          <a:stretch/>
        </p:blipFill>
        <p:spPr>
          <a:xfrm>
            <a:off x="8309231" y="4089112"/>
            <a:ext cx="847973" cy="1054388"/>
          </a:xfrm>
          <a:prstGeom prst="rect">
            <a:avLst/>
          </a:prstGeom>
          <a:noFill/>
          <a:ln>
            <a:noFill/>
          </a:ln>
        </p:spPr>
      </p:pic>
      <p:pic>
        <p:nvPicPr>
          <p:cNvPr id="336" name="Google Shape;336;p45"/>
          <p:cNvPicPr preferRelativeResize="0"/>
          <p:nvPr/>
        </p:nvPicPr>
        <p:blipFill rotWithShape="1">
          <a:blip r:embed="rId4">
            <a:alphaModFix/>
          </a:blip>
          <a:srcRect/>
          <a:stretch/>
        </p:blipFill>
        <p:spPr>
          <a:xfrm>
            <a:off x="65727" y="1281113"/>
            <a:ext cx="5171035" cy="2774423"/>
          </a:xfrm>
          <a:prstGeom prst="rect">
            <a:avLst/>
          </a:prstGeom>
          <a:noFill/>
          <a:ln>
            <a:noFill/>
          </a:ln>
        </p:spPr>
      </p:pic>
      <p:pic>
        <p:nvPicPr>
          <p:cNvPr id="338" name="Google Shape;338;p45"/>
          <p:cNvPicPr preferRelativeResize="0"/>
          <p:nvPr/>
        </p:nvPicPr>
        <p:blipFill rotWithShape="1">
          <a:blip r:embed="rId5">
            <a:alphaModFix/>
          </a:blip>
          <a:srcRect/>
          <a:stretch/>
        </p:blipFill>
        <p:spPr>
          <a:xfrm>
            <a:off x="5563044" y="2571750"/>
            <a:ext cx="3267878" cy="1615984"/>
          </a:xfrm>
          <a:prstGeom prst="rect">
            <a:avLst/>
          </a:prstGeom>
          <a:noFill/>
          <a:ln>
            <a:noFill/>
          </a:ln>
        </p:spPr>
      </p:pic>
      <p:pic>
        <p:nvPicPr>
          <p:cNvPr id="7" name="Google Shape;191;p29">
            <a:extLst>
              <a:ext uri="{FF2B5EF4-FFF2-40B4-BE49-F238E27FC236}">
                <a16:creationId xmlns:a16="http://schemas.microsoft.com/office/drawing/2014/main" id="{A2D31585-43C6-467A-BCD8-770B90229ADD}"/>
              </a:ext>
            </a:extLst>
          </p:cNvPr>
          <p:cNvPicPr preferRelativeResize="0"/>
          <p:nvPr/>
        </p:nvPicPr>
        <p:blipFill rotWithShape="1">
          <a:blip r:embed="rId6">
            <a:alphaModFix/>
          </a:blip>
          <a:srcRect r="49556" b="52099"/>
          <a:stretch/>
        </p:blipFill>
        <p:spPr>
          <a:xfrm>
            <a:off x="5763144" y="705191"/>
            <a:ext cx="2759311" cy="11518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dirty="0"/>
              <a:t>Summary</a:t>
            </a:r>
            <a:endParaRPr dirty="0"/>
          </a:p>
        </p:txBody>
      </p:sp>
      <p:sp>
        <p:nvSpPr>
          <p:cNvPr id="344" name="Google Shape;344;p46"/>
          <p:cNvSpPr txBox="1">
            <a:spLocks noGrp="1"/>
          </p:cNvSpPr>
          <p:nvPr>
            <p:ph type="body" idx="1"/>
          </p:nvPr>
        </p:nvSpPr>
        <p:spPr>
          <a:xfrm>
            <a:off x="311700" y="976017"/>
            <a:ext cx="8520600" cy="2597362"/>
          </a:xfrm>
          <a:prstGeom prst="rect">
            <a:avLst/>
          </a:prstGeom>
          <a:noFill/>
          <a:ln>
            <a:noFill/>
          </a:ln>
        </p:spPr>
        <p:txBody>
          <a:bodyPr spcFirstLastPara="1" wrap="square" lIns="91425" tIns="91425" rIns="91425" bIns="91425" anchor="t" anchorCtr="0">
            <a:noAutofit/>
          </a:bodyPr>
          <a:lstStyle/>
          <a:p>
            <a:pPr>
              <a:spcBef>
                <a:spcPts val="1600"/>
              </a:spcBef>
              <a:spcAft>
                <a:spcPts val="1600"/>
              </a:spcAft>
            </a:pPr>
            <a:r>
              <a:rPr lang="en-GB" dirty="0"/>
              <a:t>AI and auscultation</a:t>
            </a:r>
          </a:p>
          <a:p>
            <a:pPr>
              <a:spcBef>
                <a:spcPts val="1600"/>
              </a:spcBef>
              <a:spcAft>
                <a:spcPts val="1600"/>
              </a:spcAft>
            </a:pPr>
            <a:r>
              <a:rPr lang="en-GB" dirty="0"/>
              <a:t>Normal heart sound signature</a:t>
            </a:r>
          </a:p>
          <a:p>
            <a:pPr>
              <a:spcBef>
                <a:spcPts val="1600"/>
              </a:spcBef>
              <a:spcAft>
                <a:spcPts val="1600"/>
              </a:spcAft>
            </a:pPr>
            <a:r>
              <a:rPr lang="en-GB" dirty="0"/>
              <a:t>Doctor-Computer interaction</a:t>
            </a:r>
          </a:p>
          <a:p>
            <a:pPr>
              <a:spcBef>
                <a:spcPts val="1600"/>
              </a:spcBef>
              <a:spcAft>
                <a:spcPts val="1600"/>
              </a:spcAft>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p46"/>
          <p:cNvSpPr txBox="1">
            <a:spLocks noGrp="1"/>
          </p:cNvSpPr>
          <p:nvPr>
            <p:ph type="body" idx="1"/>
          </p:nvPr>
        </p:nvSpPr>
        <p:spPr>
          <a:xfrm>
            <a:off x="311699" y="144378"/>
            <a:ext cx="8520600" cy="625643"/>
          </a:xfrm>
          <a:prstGeom prst="rect">
            <a:avLst/>
          </a:prstGeom>
          <a:noFill/>
          <a:ln>
            <a:noFill/>
          </a:ln>
        </p:spPr>
        <p:txBody>
          <a:bodyPr spcFirstLastPara="1" wrap="square" lIns="91425" tIns="91425" rIns="91425" bIns="91425" anchor="t" anchorCtr="0">
            <a:noAutofit/>
          </a:bodyPr>
          <a:lstStyle/>
          <a:p>
            <a:pPr marL="285750" lvl="0" indent="-171450">
              <a:spcBef>
                <a:spcPts val="1600"/>
              </a:spcBef>
              <a:spcAft>
                <a:spcPts val="1600"/>
              </a:spcAft>
              <a:buNone/>
            </a:pPr>
            <a:r>
              <a:rPr lang="en-GB" dirty="0"/>
              <a:t>https://github.com/LatinAmericanProgramer/Phonocardiogram_Processing</a:t>
            </a:r>
            <a:endParaRPr dirty="0"/>
          </a:p>
        </p:txBody>
      </p:sp>
      <p:pic>
        <p:nvPicPr>
          <p:cNvPr id="2" name="Picture 1">
            <a:extLst>
              <a:ext uri="{FF2B5EF4-FFF2-40B4-BE49-F238E27FC236}">
                <a16:creationId xmlns:a16="http://schemas.microsoft.com/office/drawing/2014/main" id="{CF653676-3827-40A2-9E2B-7F71E7E824CA}"/>
              </a:ext>
            </a:extLst>
          </p:cNvPr>
          <p:cNvPicPr>
            <a:picLocks noChangeAspect="1"/>
          </p:cNvPicPr>
          <p:nvPr/>
        </p:nvPicPr>
        <p:blipFill rotWithShape="1">
          <a:blip r:embed="rId3"/>
          <a:srcRect l="12763" t="26421" r="13421" b="5943"/>
          <a:stretch/>
        </p:blipFill>
        <p:spPr>
          <a:xfrm>
            <a:off x="550975" y="909843"/>
            <a:ext cx="7762846" cy="3999044"/>
          </a:xfrm>
          <a:prstGeom prst="rect">
            <a:avLst/>
          </a:prstGeom>
        </p:spPr>
      </p:pic>
    </p:spTree>
    <p:extLst>
      <p:ext uri="{BB962C8B-B14F-4D97-AF65-F5344CB8AC3E}">
        <p14:creationId xmlns:p14="http://schemas.microsoft.com/office/powerpoint/2010/main" val="3728292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Contact details</a:t>
            </a:r>
            <a:endParaRPr/>
          </a:p>
        </p:txBody>
      </p:sp>
      <p:sp>
        <p:nvSpPr>
          <p:cNvPr id="350" name="Google Shape;350;p47"/>
          <p:cNvSpPr txBox="1">
            <a:spLocks noGrp="1"/>
          </p:cNvSpPr>
          <p:nvPr>
            <p:ph type="body" idx="1"/>
          </p:nvPr>
        </p:nvSpPr>
        <p:spPr>
          <a:xfrm>
            <a:off x="311700" y="1321809"/>
            <a:ext cx="8520600" cy="185036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1400" dirty="0" err="1"/>
              <a:t>Linkedin</a:t>
            </a:r>
            <a:r>
              <a:rPr lang="en-GB" sz="1400" dirty="0"/>
              <a:t> - https://www.linkedin.com/in/kevin-machado-gamboa-b958b6167/</a:t>
            </a:r>
            <a:endParaRPr sz="1400" dirty="0"/>
          </a:p>
          <a:p>
            <a:pPr marL="0" lvl="0" indent="0" algn="l" rtl="0">
              <a:lnSpc>
                <a:spcPct val="115000"/>
              </a:lnSpc>
              <a:spcBef>
                <a:spcPts val="1600"/>
              </a:spcBef>
              <a:spcAft>
                <a:spcPts val="0"/>
              </a:spcAft>
              <a:buSzPts val="1800"/>
              <a:buNone/>
            </a:pPr>
            <a:r>
              <a:rPr lang="en-GB" sz="1400" dirty="0" err="1"/>
              <a:t>Github</a:t>
            </a:r>
            <a:r>
              <a:rPr lang="en-GB" sz="1400" dirty="0"/>
              <a:t> - https://github.com/LatinAmericanProgramer</a:t>
            </a:r>
            <a:endParaRPr dirty="0"/>
          </a:p>
          <a:p>
            <a:pPr marL="0" lvl="0" indent="0" algn="l" rtl="0">
              <a:lnSpc>
                <a:spcPct val="115000"/>
              </a:lnSpc>
              <a:spcBef>
                <a:spcPts val="1600"/>
              </a:spcBef>
              <a:spcAft>
                <a:spcPts val="0"/>
              </a:spcAft>
              <a:buSzPts val="1800"/>
              <a:buNone/>
            </a:pPr>
            <a:r>
              <a:rPr lang="en-GB" sz="1400" dirty="0"/>
              <a:t>Email: ing.kevin@hotmail.com</a:t>
            </a:r>
            <a:endParaRPr dirty="0"/>
          </a:p>
          <a:p>
            <a:pPr marL="0" lvl="0" indent="0" algn="l" rtl="0">
              <a:lnSpc>
                <a:spcPct val="115000"/>
              </a:lnSpc>
              <a:spcBef>
                <a:spcPts val="1600"/>
              </a:spcBef>
              <a:spcAft>
                <a:spcPts val="0"/>
              </a:spcAft>
              <a:buSzPts val="1800"/>
              <a:buNone/>
            </a:pPr>
            <a:r>
              <a:rPr lang="en-GB" sz="1400" dirty="0"/>
              <a:t>Mobile: 07378 313 496</a:t>
            </a:r>
            <a:endParaRPr sz="1400" dirty="0"/>
          </a:p>
        </p:txBody>
      </p:sp>
      <p:sp>
        <p:nvSpPr>
          <p:cNvPr id="351" name="Google Shape;351;p47"/>
          <p:cNvSpPr txBox="1"/>
          <p:nvPr/>
        </p:nvSpPr>
        <p:spPr>
          <a:xfrm>
            <a:off x="2338056" y="3972803"/>
            <a:ext cx="35999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GB" sz="2800" b="0" i="0" u="none" strike="noStrike" cap="none" dirty="0">
                <a:solidFill>
                  <a:schemeClr val="dk1"/>
                </a:solidFill>
                <a:latin typeface="Arial"/>
                <a:ea typeface="Arial"/>
                <a:cs typeface="Arial"/>
                <a:sym typeface="Arial"/>
              </a:rPr>
              <a:t>Thank you</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515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dirty="0"/>
              <a:t>Who I am</a:t>
            </a:r>
            <a:endParaRPr dirty="0"/>
          </a:p>
        </p:txBody>
      </p:sp>
      <p:sp>
        <p:nvSpPr>
          <p:cNvPr id="75" name="Google Shape;75;p16"/>
          <p:cNvSpPr txBox="1">
            <a:spLocks noGrp="1"/>
          </p:cNvSpPr>
          <p:nvPr>
            <p:ph type="body" idx="1"/>
          </p:nvPr>
        </p:nvSpPr>
        <p:spPr>
          <a:xfrm>
            <a:off x="121350" y="726903"/>
            <a:ext cx="4919400" cy="3689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GB"/>
              <a:t>I am from </a:t>
            </a:r>
            <a:r>
              <a:rPr lang="en-GB" b="1"/>
              <a:t>Cali, Colombia</a:t>
            </a:r>
            <a:endParaRPr/>
          </a:p>
        </p:txBody>
      </p:sp>
      <p:pic>
        <p:nvPicPr>
          <p:cNvPr id="76" name="Google Shape;76;p16"/>
          <p:cNvPicPr preferRelativeResize="0"/>
          <p:nvPr/>
        </p:nvPicPr>
        <p:blipFill rotWithShape="1">
          <a:blip r:embed="rId3">
            <a:alphaModFix/>
          </a:blip>
          <a:srcRect l="13813" t="30719" r="61457"/>
          <a:stretch/>
        </p:blipFill>
        <p:spPr>
          <a:xfrm>
            <a:off x="59075" y="1250875"/>
            <a:ext cx="4262450" cy="3830350"/>
          </a:xfrm>
          <a:prstGeom prst="rect">
            <a:avLst/>
          </a:prstGeom>
          <a:noFill/>
          <a:ln>
            <a:noFill/>
          </a:ln>
        </p:spPr>
      </p:pic>
      <p:pic>
        <p:nvPicPr>
          <p:cNvPr id="77" name="Google Shape;77;p16"/>
          <p:cNvPicPr preferRelativeResize="0"/>
          <p:nvPr/>
        </p:nvPicPr>
        <p:blipFill>
          <a:blip r:embed="rId4">
            <a:alphaModFix/>
          </a:blip>
          <a:stretch>
            <a:fillRect/>
          </a:stretch>
        </p:blipFill>
        <p:spPr>
          <a:xfrm>
            <a:off x="5103025" y="1619194"/>
            <a:ext cx="3727974" cy="2236788"/>
          </a:xfrm>
          <a:prstGeom prst="rect">
            <a:avLst/>
          </a:prstGeom>
          <a:noFill/>
          <a:ln>
            <a:noFill/>
          </a:ln>
        </p:spPr>
      </p:pic>
      <p:pic>
        <p:nvPicPr>
          <p:cNvPr id="78" name="Google Shape;78;p16"/>
          <p:cNvPicPr preferRelativeResize="0"/>
          <p:nvPr/>
        </p:nvPicPr>
        <p:blipFill>
          <a:blip r:embed="rId5">
            <a:alphaModFix/>
          </a:blip>
          <a:stretch>
            <a:fillRect/>
          </a:stretch>
        </p:blipFill>
        <p:spPr>
          <a:xfrm>
            <a:off x="1917731" y="1177825"/>
            <a:ext cx="5534525" cy="3689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2134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a:t>Who I am</a:t>
            </a:r>
            <a:endParaRPr/>
          </a:p>
        </p:txBody>
      </p:sp>
      <p:sp>
        <p:nvSpPr>
          <p:cNvPr id="84" name="Google Shape;84;p17"/>
          <p:cNvSpPr txBox="1">
            <a:spLocks noGrp="1"/>
          </p:cNvSpPr>
          <p:nvPr>
            <p:ph type="body" idx="1"/>
          </p:nvPr>
        </p:nvSpPr>
        <p:spPr>
          <a:xfrm>
            <a:off x="121350" y="1067803"/>
            <a:ext cx="4919400" cy="3689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600"/>
              </a:spcBef>
              <a:spcAft>
                <a:spcPts val="0"/>
              </a:spcAft>
              <a:buSzPts val="1800"/>
              <a:buChar char="●"/>
            </a:pPr>
            <a:r>
              <a:rPr lang="en-GB" dirty="0"/>
              <a:t>Biomedical engineer from </a:t>
            </a:r>
            <a:r>
              <a:rPr lang="en-GB" b="1" dirty="0"/>
              <a:t>Universidad Autonoma de Occidente</a:t>
            </a:r>
            <a:endParaRPr b="1" dirty="0"/>
          </a:p>
          <a:p>
            <a:pPr marL="457200" lvl="0" indent="0" algn="l" rtl="0">
              <a:lnSpc>
                <a:spcPct val="115000"/>
              </a:lnSpc>
              <a:spcBef>
                <a:spcPts val="1600"/>
              </a:spcBef>
              <a:spcAft>
                <a:spcPts val="0"/>
              </a:spcAft>
              <a:buSzPts val="1800"/>
              <a:buNone/>
            </a:pPr>
            <a:endParaRPr dirty="0"/>
          </a:p>
          <a:p>
            <a:pPr marL="457200" lvl="0" indent="-342900" algn="l" rtl="0">
              <a:lnSpc>
                <a:spcPct val="115000"/>
              </a:lnSpc>
              <a:spcBef>
                <a:spcPts val="1600"/>
              </a:spcBef>
              <a:spcAft>
                <a:spcPts val="0"/>
              </a:spcAft>
              <a:buSzPts val="1800"/>
              <a:buChar char="●"/>
            </a:pPr>
            <a:r>
              <a:rPr lang="en-GB" dirty="0"/>
              <a:t>UI </a:t>
            </a:r>
            <a:r>
              <a:rPr lang="en-GB" dirty="0" err="1"/>
              <a:t>GreenMetric</a:t>
            </a:r>
            <a:r>
              <a:rPr lang="en-GB" dirty="0"/>
              <a:t> World University Ranking: </a:t>
            </a:r>
            <a:br>
              <a:rPr lang="en-GB" dirty="0"/>
            </a:br>
            <a:r>
              <a:rPr lang="en-GB" b="1" dirty="0"/>
              <a:t>The most self-sustainable university in Colombia and the third in Latin America</a:t>
            </a:r>
            <a:r>
              <a:rPr lang="en-GB" dirty="0"/>
              <a:t> </a:t>
            </a:r>
            <a:endParaRPr dirty="0"/>
          </a:p>
        </p:txBody>
      </p:sp>
      <p:pic>
        <p:nvPicPr>
          <p:cNvPr id="85" name="Google Shape;85;p17"/>
          <p:cNvPicPr preferRelativeResize="0"/>
          <p:nvPr/>
        </p:nvPicPr>
        <p:blipFill rotWithShape="1">
          <a:blip r:embed="rId3">
            <a:alphaModFix/>
          </a:blip>
          <a:srcRect l="14778" t="32700" r="51597"/>
          <a:stretch/>
        </p:blipFill>
        <p:spPr>
          <a:xfrm>
            <a:off x="5138625" y="213401"/>
            <a:ext cx="3693675" cy="2371275"/>
          </a:xfrm>
          <a:prstGeom prst="rect">
            <a:avLst/>
          </a:prstGeom>
          <a:noFill/>
          <a:ln>
            <a:noFill/>
          </a:ln>
        </p:spPr>
      </p:pic>
      <p:pic>
        <p:nvPicPr>
          <p:cNvPr id="86" name="Google Shape;86;p17"/>
          <p:cNvPicPr preferRelativeResize="0"/>
          <p:nvPr/>
        </p:nvPicPr>
        <p:blipFill>
          <a:blip r:embed="rId4">
            <a:alphaModFix/>
          </a:blip>
          <a:stretch>
            <a:fillRect/>
          </a:stretch>
        </p:blipFill>
        <p:spPr>
          <a:xfrm>
            <a:off x="5218563" y="3000813"/>
            <a:ext cx="3533775" cy="1704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616E-68AF-486F-8E5C-9BED4AC71799}"/>
              </a:ext>
            </a:extLst>
          </p:cNvPr>
          <p:cNvSpPr>
            <a:spLocks noGrp="1"/>
          </p:cNvSpPr>
          <p:nvPr>
            <p:ph type="title"/>
          </p:nvPr>
        </p:nvSpPr>
        <p:spPr/>
        <p:txBody>
          <a:bodyPr/>
          <a:lstStyle/>
          <a:p>
            <a:r>
              <a:rPr lang="en-GB"/>
              <a:t>The team</a:t>
            </a:r>
          </a:p>
        </p:txBody>
      </p:sp>
    </p:spTree>
    <p:extLst>
      <p:ext uri="{BB962C8B-B14F-4D97-AF65-F5344CB8AC3E}">
        <p14:creationId xmlns:p14="http://schemas.microsoft.com/office/powerpoint/2010/main" val="4036593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0"/>
          <p:cNvSpPr txBox="1">
            <a:spLocks noGrp="1"/>
          </p:cNvSpPr>
          <p:nvPr>
            <p:ph type="title"/>
          </p:nvPr>
        </p:nvSpPr>
        <p:spPr>
          <a:xfrm>
            <a:off x="311699" y="119977"/>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a:t>A Great Team</a:t>
            </a:r>
            <a:endParaRPr/>
          </a:p>
        </p:txBody>
      </p:sp>
      <p:sp>
        <p:nvSpPr>
          <p:cNvPr id="294" name="Google Shape;294;p40"/>
          <p:cNvSpPr txBox="1">
            <a:spLocks noGrp="1"/>
          </p:cNvSpPr>
          <p:nvPr>
            <p:ph type="body" idx="1"/>
          </p:nvPr>
        </p:nvSpPr>
        <p:spPr>
          <a:xfrm>
            <a:off x="101601" y="1179088"/>
            <a:ext cx="3608054" cy="3844435"/>
          </a:xfrm>
          <a:prstGeom prst="rect">
            <a:avLst/>
          </a:prstGeom>
          <a:noFill/>
          <a:ln>
            <a:noFill/>
          </a:ln>
        </p:spPr>
        <p:txBody>
          <a:bodyPr spcFirstLastPara="1" wrap="square" lIns="91425" tIns="91425" rIns="91425" bIns="91425" anchor="t" anchorCtr="0">
            <a:noAutofit/>
          </a:bodyPr>
          <a:lstStyle/>
          <a:p>
            <a:pPr marL="285750" lvl="0" indent="-285750" algn="just" rtl="0">
              <a:lnSpc>
                <a:spcPct val="115000"/>
              </a:lnSpc>
              <a:spcBef>
                <a:spcPts val="0"/>
              </a:spcBef>
              <a:spcAft>
                <a:spcPts val="0"/>
              </a:spcAft>
              <a:buSzPts val="1800"/>
              <a:buChar char="●"/>
            </a:pPr>
            <a:r>
              <a:rPr lang="en-GB" dirty="0"/>
              <a:t>Voluntary research assistant in Cardiovascular Medicine and Specialties of High Complexity research group</a:t>
            </a:r>
            <a:endParaRPr dirty="0"/>
          </a:p>
          <a:p>
            <a:pPr marL="285750" lvl="0" indent="-171450" algn="just" rtl="0">
              <a:lnSpc>
                <a:spcPct val="115000"/>
              </a:lnSpc>
              <a:spcBef>
                <a:spcPts val="1600"/>
              </a:spcBef>
              <a:spcAft>
                <a:spcPts val="0"/>
              </a:spcAft>
              <a:buSzPts val="1800"/>
              <a:buNone/>
            </a:pPr>
            <a:endParaRPr dirty="0"/>
          </a:p>
          <a:p>
            <a:pPr marL="285750" lvl="0" indent="-285750" algn="just" rtl="0">
              <a:lnSpc>
                <a:spcPct val="115000"/>
              </a:lnSpc>
              <a:spcBef>
                <a:spcPts val="1600"/>
              </a:spcBef>
              <a:spcAft>
                <a:spcPts val="0"/>
              </a:spcAft>
              <a:buSzPts val="1800"/>
              <a:buChar char="●"/>
            </a:pPr>
            <a:r>
              <a:rPr lang="en-GB" dirty="0"/>
              <a:t>Development of algorithms to recognise normal heart sounds</a:t>
            </a:r>
            <a:endParaRPr dirty="0"/>
          </a:p>
          <a:p>
            <a:pPr marL="285750" lvl="0" indent="-171450" algn="l" rtl="0">
              <a:lnSpc>
                <a:spcPct val="115000"/>
              </a:lnSpc>
              <a:spcBef>
                <a:spcPts val="1600"/>
              </a:spcBef>
              <a:spcAft>
                <a:spcPts val="1600"/>
              </a:spcAft>
              <a:buSzPts val="1800"/>
              <a:buNone/>
            </a:pPr>
            <a:endParaRPr dirty="0"/>
          </a:p>
        </p:txBody>
      </p:sp>
      <p:pic>
        <p:nvPicPr>
          <p:cNvPr id="295" name="Google Shape;295;p40"/>
          <p:cNvPicPr preferRelativeResize="0"/>
          <p:nvPr/>
        </p:nvPicPr>
        <p:blipFill rotWithShape="1">
          <a:blip r:embed="rId3">
            <a:alphaModFix/>
          </a:blip>
          <a:srcRect/>
          <a:stretch/>
        </p:blipFill>
        <p:spPr>
          <a:xfrm>
            <a:off x="4954555" y="1072445"/>
            <a:ext cx="4189445" cy="3518785"/>
          </a:xfrm>
          <a:prstGeom prst="rect">
            <a:avLst/>
          </a:prstGeom>
          <a:noFill/>
          <a:ln>
            <a:noFill/>
          </a:ln>
        </p:spPr>
      </p:pic>
      <p:pic>
        <p:nvPicPr>
          <p:cNvPr id="296" name="Google Shape;296;p40"/>
          <p:cNvPicPr preferRelativeResize="0"/>
          <p:nvPr/>
        </p:nvPicPr>
        <p:blipFill rotWithShape="1">
          <a:blip r:embed="rId4">
            <a:alphaModFix/>
          </a:blip>
          <a:srcRect r="10586"/>
          <a:stretch/>
        </p:blipFill>
        <p:spPr>
          <a:xfrm>
            <a:off x="3709654" y="2077155"/>
            <a:ext cx="1226398" cy="1400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616E-68AF-486F-8E5C-9BED4AC71799}"/>
              </a:ext>
            </a:extLst>
          </p:cNvPr>
          <p:cNvSpPr>
            <a:spLocks noGrp="1"/>
          </p:cNvSpPr>
          <p:nvPr>
            <p:ph type="title"/>
          </p:nvPr>
        </p:nvSpPr>
        <p:spPr/>
        <p:txBody>
          <a:bodyPr/>
          <a:lstStyle/>
          <a:p>
            <a:r>
              <a:rPr lang="en-US" dirty="0"/>
              <a:t>What’s the problem </a:t>
            </a:r>
            <a:br>
              <a:rPr lang="en-US" dirty="0"/>
            </a:br>
            <a:br>
              <a:rPr lang="en-US" dirty="0"/>
            </a:br>
            <a:r>
              <a:rPr lang="en-US" dirty="0"/>
              <a:t>behind this research?</a:t>
            </a:r>
            <a:endParaRPr lang="en-GB" dirty="0"/>
          </a:p>
        </p:txBody>
      </p:sp>
    </p:spTree>
    <p:extLst>
      <p:ext uri="{BB962C8B-B14F-4D97-AF65-F5344CB8AC3E}">
        <p14:creationId xmlns:p14="http://schemas.microsoft.com/office/powerpoint/2010/main" val="401551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4"/>
          <p:cNvSpPr txBox="1">
            <a:spLocks noGrp="1"/>
          </p:cNvSpPr>
          <p:nvPr>
            <p:ph type="title"/>
          </p:nvPr>
        </p:nvSpPr>
        <p:spPr>
          <a:xfrm>
            <a:off x="311699" y="103075"/>
            <a:ext cx="605300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dirty="0"/>
              <a:t>Cardiovascular disease (CVD)</a:t>
            </a:r>
            <a:br>
              <a:rPr lang="en-GB" dirty="0"/>
            </a:br>
            <a:endParaRPr dirty="0"/>
          </a:p>
        </p:txBody>
      </p:sp>
      <p:pic>
        <p:nvPicPr>
          <p:cNvPr id="241" name="Google Shape;241;p34"/>
          <p:cNvPicPr preferRelativeResize="0"/>
          <p:nvPr/>
        </p:nvPicPr>
        <p:blipFill rotWithShape="1">
          <a:blip r:embed="rId3">
            <a:alphaModFix/>
          </a:blip>
          <a:srcRect l="12485" t="26680" r="63872"/>
          <a:stretch/>
        </p:blipFill>
        <p:spPr>
          <a:xfrm>
            <a:off x="5879072" y="943763"/>
            <a:ext cx="3264928" cy="3247400"/>
          </a:xfrm>
          <a:prstGeom prst="rect">
            <a:avLst/>
          </a:prstGeom>
          <a:noFill/>
          <a:ln>
            <a:noFill/>
          </a:ln>
        </p:spPr>
      </p:pic>
      <p:pic>
        <p:nvPicPr>
          <p:cNvPr id="242" name="Google Shape;242;p34"/>
          <p:cNvPicPr preferRelativeResize="0"/>
          <p:nvPr/>
        </p:nvPicPr>
        <p:blipFill rotWithShape="1">
          <a:blip r:embed="rId4">
            <a:alphaModFix/>
          </a:blip>
          <a:srcRect b="11762"/>
          <a:stretch/>
        </p:blipFill>
        <p:spPr>
          <a:xfrm>
            <a:off x="3512310" y="943763"/>
            <a:ext cx="2118286" cy="3531984"/>
          </a:xfrm>
          <a:prstGeom prst="rect">
            <a:avLst/>
          </a:prstGeom>
          <a:noFill/>
          <a:ln>
            <a:noFill/>
          </a:ln>
        </p:spPr>
      </p:pic>
      <p:sp>
        <p:nvSpPr>
          <p:cNvPr id="244" name="Google Shape;244;p34"/>
          <p:cNvSpPr txBox="1"/>
          <p:nvPr/>
        </p:nvSpPr>
        <p:spPr>
          <a:xfrm>
            <a:off x="-223950" y="1387650"/>
            <a:ext cx="3608100" cy="30000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GB" sz="1800" b="0" i="0" u="none" strike="noStrike" cap="none" dirty="0">
                <a:solidFill>
                  <a:schemeClr val="dk1"/>
                </a:solidFill>
                <a:latin typeface="Calibri"/>
                <a:ea typeface="Calibri"/>
                <a:cs typeface="Calibri"/>
                <a:sym typeface="Calibri"/>
              </a:rPr>
              <a:t>Leading global cause of death</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Arial"/>
              <a:buChar char="•"/>
            </a:pPr>
            <a:r>
              <a:rPr lang="en-GB" sz="1800" b="0" i="0" u="none" strike="noStrike" cap="none" dirty="0">
                <a:solidFill>
                  <a:schemeClr val="dk1"/>
                </a:solidFill>
                <a:latin typeface="Calibri"/>
                <a:ea typeface="Calibri"/>
                <a:cs typeface="Calibri"/>
                <a:sym typeface="Calibri"/>
              </a:rPr>
              <a:t>In Colombia, 29% of all deaths corresponds to CVD </a:t>
            </a:r>
            <a:r>
              <a:rPr lang="en-GB" sz="1600" b="0" i="0" u="none" strike="noStrike" cap="none" dirty="0">
                <a:solidFill>
                  <a:schemeClr val="dk1"/>
                </a:solidFill>
                <a:latin typeface="Calibri"/>
                <a:ea typeface="Calibri"/>
                <a:cs typeface="Calibri"/>
                <a:sym typeface="Calibri"/>
              </a:rPr>
              <a:t>(Instituto Nacional de </a:t>
            </a:r>
            <a:r>
              <a:rPr lang="en-GB" sz="1600" b="0" i="0" u="none" strike="noStrike" cap="none" dirty="0" err="1">
                <a:solidFill>
                  <a:schemeClr val="dk1"/>
                </a:solidFill>
                <a:latin typeface="Calibri"/>
                <a:ea typeface="Calibri"/>
                <a:cs typeface="Calibri"/>
                <a:sym typeface="Calibri"/>
              </a:rPr>
              <a:t>Salud</a:t>
            </a:r>
            <a:r>
              <a:rPr lang="en-GB" sz="1600" b="0" i="0" u="none" strike="noStrike" cap="none" dirty="0">
                <a:solidFill>
                  <a:schemeClr val="dk1"/>
                </a:solidFill>
                <a:latin typeface="Calibri"/>
                <a:ea typeface="Calibri"/>
                <a:cs typeface="Calibri"/>
                <a:sym typeface="Calibri"/>
              </a:rPr>
              <a:t> 2011)</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Arial"/>
              <a:buChar char="•"/>
            </a:pPr>
            <a:r>
              <a:rPr lang="en-GB" sz="1800" b="0" i="0" u="none" strike="noStrike" cap="none" dirty="0">
                <a:solidFill>
                  <a:schemeClr val="dk1"/>
                </a:solidFill>
                <a:latin typeface="Calibri"/>
                <a:ea typeface="Calibri"/>
                <a:cs typeface="Calibri"/>
                <a:sym typeface="Calibri"/>
              </a:rPr>
              <a:t>In UK, 26% of all deaths correspond to CVD </a:t>
            </a:r>
            <a:r>
              <a:rPr lang="en-GB" sz="1800" dirty="0">
                <a:solidFill>
                  <a:schemeClr val="dk1"/>
                </a:solidFill>
                <a:latin typeface="Calibri"/>
                <a:ea typeface="Calibri"/>
                <a:cs typeface="Calibri"/>
                <a:sym typeface="Calibri"/>
              </a:rPr>
              <a:t>(Br</a:t>
            </a:r>
            <a:r>
              <a:rPr lang="en-GB" sz="1800" b="0" i="0" u="none" strike="noStrike" cap="none" dirty="0">
                <a:solidFill>
                  <a:schemeClr val="dk1"/>
                </a:solidFill>
                <a:latin typeface="Calibri"/>
                <a:ea typeface="Calibri"/>
                <a:cs typeface="Calibri"/>
                <a:sym typeface="Calibri"/>
              </a:rPr>
              <a:t>itish Heart Foundation)</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Arial"/>
              <a:buChar char="•"/>
            </a:pPr>
            <a:r>
              <a:rPr lang="en-GB" sz="1800" b="0" i="0" u="none" strike="noStrike" cap="none" dirty="0">
                <a:solidFill>
                  <a:schemeClr val="dk1"/>
                </a:solidFill>
                <a:latin typeface="Calibri"/>
                <a:ea typeface="Calibri"/>
                <a:cs typeface="Calibri"/>
                <a:sym typeface="Calibri"/>
              </a:rPr>
              <a:t>In 2012, an estimated 17.5 million people died from CVDs.</a:t>
            </a:r>
            <a:r>
              <a:rPr lang="en-GB" sz="1800" b="1" i="0" u="none" strike="noStrike" cap="none" dirty="0">
                <a:solidFill>
                  <a:schemeClr val="dk1"/>
                </a:solidFill>
                <a:latin typeface="Calibri"/>
                <a:ea typeface="Calibri"/>
                <a:cs typeface="Calibri"/>
                <a:sym typeface="Calibri"/>
              </a:rPr>
              <a:t> By 2030, CVDs are projected to cause 22 million deaths a year</a:t>
            </a:r>
            <a:endParaRPr sz="1800" b="0" i="0" u="none" strike="noStrike" cap="none" dirty="0">
              <a:solidFill>
                <a:srgbClr val="000000"/>
              </a:solidFill>
              <a:latin typeface="Arial"/>
              <a:ea typeface="Arial"/>
              <a:cs typeface="Arial"/>
              <a:sym typeface="Arial"/>
            </a:endParaRPr>
          </a:p>
        </p:txBody>
      </p:sp>
      <p:sp>
        <p:nvSpPr>
          <p:cNvPr id="245" name="Google Shape;245;p34"/>
          <p:cNvSpPr txBox="1"/>
          <p:nvPr/>
        </p:nvSpPr>
        <p:spPr>
          <a:xfrm>
            <a:off x="2049946" y="4774025"/>
            <a:ext cx="7161300" cy="532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Ref: American Heart Association Statistics 2017 </a:t>
            </a:r>
            <a:endParaRPr sz="900" b="0" i="0" u="none" strike="noStrike" cap="none" dirty="0">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900"/>
              <a:buFont typeface="Arial"/>
              <a:buNone/>
            </a:pPr>
            <a:r>
              <a:rPr lang="en-GB" sz="900" b="0" i="0" u="none" strike="noStrike" cap="none" dirty="0">
                <a:solidFill>
                  <a:schemeClr val="dk1"/>
                </a:solidFill>
                <a:latin typeface="Arial"/>
                <a:ea typeface="Arial"/>
                <a:cs typeface="Arial"/>
                <a:sym typeface="Arial"/>
              </a:rPr>
              <a:t>WHO Cardiovascular diseases (CVDs). Fact sheet Updated May 2017 (http://www.who.int/mediacentre/factsheets/fs317/en/)</a:t>
            </a:r>
            <a:br>
              <a:rPr lang="en-GB" sz="900" b="0" i="0" u="none" strike="noStrike" cap="none" dirty="0">
                <a:solidFill>
                  <a:schemeClr val="dk1"/>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92269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2469450" y="1316800"/>
            <a:ext cx="38577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a:t>Auscultation and the </a:t>
            </a:r>
            <a:endParaRPr/>
          </a:p>
          <a:p>
            <a:pPr marL="0" lvl="0" indent="0" algn="ctr" rtl="0">
              <a:lnSpc>
                <a:spcPct val="100000"/>
              </a:lnSpc>
              <a:spcBef>
                <a:spcPts val="0"/>
              </a:spcBef>
              <a:spcAft>
                <a:spcPts val="0"/>
              </a:spcAft>
              <a:buSzPts val="2800"/>
              <a:buNone/>
            </a:pPr>
            <a:endParaRPr/>
          </a:p>
          <a:p>
            <a:pPr marL="0" lvl="0" indent="0" algn="ctr" rtl="0">
              <a:lnSpc>
                <a:spcPct val="100000"/>
              </a:lnSpc>
              <a:spcBef>
                <a:spcPts val="0"/>
              </a:spcBef>
              <a:spcAft>
                <a:spcPts val="0"/>
              </a:spcAft>
              <a:buSzPts val="2800"/>
              <a:buNone/>
            </a:pPr>
            <a:r>
              <a:rPr lang="en-GB"/>
              <a:t>Stethoscope</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2937</TotalTime>
  <Words>1727</Words>
  <Application>Microsoft Office PowerPoint</Application>
  <PresentationFormat>On-screen Show (16:9)</PresentationFormat>
  <Paragraphs>144</Paragraphs>
  <Slides>28</Slides>
  <Notes>27</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Simple Light</vt:lpstr>
      <vt:lpstr>AI and Auscultation</vt:lpstr>
      <vt:lpstr>Content</vt:lpstr>
      <vt:lpstr>Who I am</vt:lpstr>
      <vt:lpstr>Who I am</vt:lpstr>
      <vt:lpstr>The team</vt:lpstr>
      <vt:lpstr>A Great Team</vt:lpstr>
      <vt:lpstr>What’s the problem   behind this research?</vt:lpstr>
      <vt:lpstr>Cardiovascular disease (CVD) </vt:lpstr>
      <vt:lpstr>Auscultation and the   Stethoscope</vt:lpstr>
      <vt:lpstr>Auscultation</vt:lpstr>
      <vt:lpstr>The Stethoscope</vt:lpstr>
      <vt:lpstr>World Technological Initiatives</vt:lpstr>
      <vt:lpstr>PowerPoint Presentation</vt:lpstr>
      <vt:lpstr>PowerPoint Presentation</vt:lpstr>
      <vt:lpstr>PowerPoint Presentation</vt:lpstr>
      <vt:lpstr>The heart sound</vt:lpstr>
      <vt:lpstr>Heart Sound</vt:lpstr>
      <vt:lpstr>Development of algorithms to recognise normal heart sounds using  Python</vt:lpstr>
      <vt:lpstr>From one programming language to another</vt:lpstr>
      <vt:lpstr>Heart Sound Segmentation</vt:lpstr>
      <vt:lpstr>Signal Processing Techniques</vt:lpstr>
      <vt:lpstr>Non-Pathological Heart Sound</vt:lpstr>
      <vt:lpstr>Pathological Heart Sound</vt:lpstr>
      <vt:lpstr>Biologically Inspired Algorithm</vt:lpstr>
      <vt:lpstr>Software Prototype</vt:lpstr>
      <vt:lpstr>Summary</vt:lpstr>
      <vt:lpstr>PowerPoint Presentation</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over Auscultation</dc:title>
  <dc:creator>kevin k</dc:creator>
  <cp:lastModifiedBy>kevin k</cp:lastModifiedBy>
  <cp:revision>67</cp:revision>
  <dcterms:modified xsi:type="dcterms:W3CDTF">2019-02-05T17:46:20Z</dcterms:modified>
</cp:coreProperties>
</file>