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png"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8" r:id="rId3"/>
    <p:sldId id="264" r:id="rId4"/>
    <p:sldId id="266" r:id="rId5"/>
    <p:sldId id="260" r:id="rId6"/>
    <p:sldId id="262" r:id="rId7"/>
    <p:sldId id="265" r:id="rId8"/>
    <p:sldId id="267" r:id="rId9"/>
    <p:sldId id="269"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p:restoredTop sz="79331"/>
  </p:normalViewPr>
  <p:slideViewPr>
    <p:cSldViewPr snapToGrid="0" snapToObjects="1">
      <p:cViewPr>
        <p:scale>
          <a:sx n="165" d="100"/>
          <a:sy n="165" d="100"/>
        </p:scale>
        <p:origin x="1088" y="2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72" d="100"/>
          <a:sy n="172" d="100"/>
        </p:scale>
        <p:origin x="6552" y="208"/>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164C0-AE1B-8F4A-A640-F296F7B9BAC3}" type="datetimeFigureOut">
              <a:rPr lang="en-US" smtClean="0"/>
              <a:t>6/22/19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8D99C-4CC0-1C4C-B934-1E5592C2907E}" type="slidenum">
              <a:rPr lang="en-US" smtClean="0"/>
              <a:t>‹#›</a:t>
            </a:fld>
            <a:endParaRPr lang="en-US"/>
          </a:p>
        </p:txBody>
      </p:sp>
    </p:spTree>
    <p:extLst>
      <p:ext uri="{BB962C8B-B14F-4D97-AF65-F5344CB8AC3E}">
        <p14:creationId xmlns:p14="http://schemas.microsoft.com/office/powerpoint/2010/main" val="1282371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88D99C-4CC0-1C4C-B934-1E5592C2907E}" type="slidenum">
              <a:rPr lang="en-US" smtClean="0"/>
              <a:t>1</a:t>
            </a:fld>
            <a:endParaRPr lang="en-US"/>
          </a:p>
        </p:txBody>
      </p:sp>
    </p:spTree>
    <p:extLst>
      <p:ext uri="{BB962C8B-B14F-4D97-AF65-F5344CB8AC3E}">
        <p14:creationId xmlns:p14="http://schemas.microsoft.com/office/powerpoint/2010/main" val="679532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88D99C-4CC0-1C4C-B934-1E5592C2907E}" type="slidenum">
              <a:rPr lang="en-US" smtClean="0"/>
              <a:t>10</a:t>
            </a:fld>
            <a:endParaRPr lang="en-US"/>
          </a:p>
        </p:txBody>
      </p:sp>
    </p:spTree>
    <p:extLst>
      <p:ext uri="{BB962C8B-B14F-4D97-AF65-F5344CB8AC3E}">
        <p14:creationId xmlns:p14="http://schemas.microsoft.com/office/powerpoint/2010/main" val="51308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Cambria" charset="0"/>
              <a:ea typeface="Cambria" charset="0"/>
              <a:cs typeface="Cambria" charset="0"/>
            </a:endParaRPr>
          </a:p>
        </p:txBody>
      </p:sp>
      <p:sp>
        <p:nvSpPr>
          <p:cNvPr id="4" name="Slide Number Placeholder 3"/>
          <p:cNvSpPr>
            <a:spLocks noGrp="1"/>
          </p:cNvSpPr>
          <p:nvPr>
            <p:ph type="sldNum" sz="quarter" idx="10"/>
          </p:nvPr>
        </p:nvSpPr>
        <p:spPr/>
        <p:txBody>
          <a:bodyPr/>
          <a:lstStyle/>
          <a:p>
            <a:fld id="{4488D99C-4CC0-1C4C-B934-1E5592C2907E}" type="slidenum">
              <a:rPr lang="en-US" smtClean="0"/>
              <a:t>2</a:t>
            </a:fld>
            <a:endParaRPr lang="en-US"/>
          </a:p>
        </p:txBody>
      </p:sp>
    </p:spTree>
    <p:extLst>
      <p:ext uri="{BB962C8B-B14F-4D97-AF65-F5344CB8AC3E}">
        <p14:creationId xmlns:p14="http://schemas.microsoft.com/office/powerpoint/2010/main" val="1141471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88D99C-4CC0-1C4C-B934-1E5592C2907E}" type="slidenum">
              <a:rPr lang="en-US" smtClean="0"/>
              <a:t>3</a:t>
            </a:fld>
            <a:endParaRPr lang="en-US"/>
          </a:p>
        </p:txBody>
      </p:sp>
    </p:spTree>
    <p:extLst>
      <p:ext uri="{BB962C8B-B14F-4D97-AF65-F5344CB8AC3E}">
        <p14:creationId xmlns:p14="http://schemas.microsoft.com/office/powerpoint/2010/main" val="1726211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a:t>
            </a:r>
            <a:r>
              <a:rPr lang="en-US" sz="1200" kern="1200" dirty="0" smtClean="0">
                <a:solidFill>
                  <a:schemeClr val="tx1"/>
                </a:solidFill>
                <a:effectLst/>
                <a:latin typeface="+mn-lt"/>
                <a:ea typeface="+mn-ea"/>
                <a:cs typeface="+mn-cs"/>
              </a:rPr>
              <a:t>do so, we divide the original source domains into sources and the simulated target. </a:t>
            </a:r>
          </a:p>
          <a:p>
            <a:endParaRPr lang="en-US" dirty="0"/>
          </a:p>
        </p:txBody>
      </p:sp>
      <p:sp>
        <p:nvSpPr>
          <p:cNvPr id="4" name="Slide Number Placeholder 3"/>
          <p:cNvSpPr>
            <a:spLocks noGrp="1"/>
          </p:cNvSpPr>
          <p:nvPr>
            <p:ph type="sldNum" sz="quarter" idx="10"/>
          </p:nvPr>
        </p:nvSpPr>
        <p:spPr/>
        <p:txBody>
          <a:bodyPr/>
          <a:lstStyle/>
          <a:p>
            <a:fld id="{4488D99C-4CC0-1C4C-B934-1E5592C2907E}" type="slidenum">
              <a:rPr lang="en-US" smtClean="0"/>
              <a:t>4</a:t>
            </a:fld>
            <a:endParaRPr lang="en-US"/>
          </a:p>
        </p:txBody>
      </p:sp>
    </p:spTree>
    <p:extLst>
      <p:ext uri="{BB962C8B-B14F-4D97-AF65-F5344CB8AC3E}">
        <p14:creationId xmlns:p14="http://schemas.microsoft.com/office/powerpoint/2010/main" val="21206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88D99C-4CC0-1C4C-B934-1E5592C2907E}" type="slidenum">
              <a:rPr lang="en-US" smtClean="0"/>
              <a:t>5</a:t>
            </a:fld>
            <a:endParaRPr lang="en-US"/>
          </a:p>
        </p:txBody>
      </p:sp>
    </p:spTree>
    <p:extLst>
      <p:ext uri="{BB962C8B-B14F-4D97-AF65-F5344CB8AC3E}">
        <p14:creationId xmlns:p14="http://schemas.microsoft.com/office/powerpoint/2010/main" val="117960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predictive model could be RNN or CNN.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Parameters are tying so that a model-agnostic meta-learning strategy can be used to provide us a parameter initialization by the objective function in the source domain. Therefore, we have an inner iteration as well as an outer iteration, with fast adaptation for the feedforward pass and the meta-gradient updating for the backpropagation. We call this procedure as adaptation via optimization.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Also, we propose to improve the objective by incorporating supervision from source domains. That is because we do not hope the distributions between source and target domains are too diverse. In real-world healthcare scenario, however, patients who suffering difference diseases might have medical records at various visits with heterogeneity. it is difficult to obtain promising results by optimizing target risk itself. We call this as adaptation via objective.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r>
              <a:rPr lang="en-US" altLang="zh-CN" baseline="0" dirty="0" smtClean="0"/>
              <a:t>   </a:t>
            </a:r>
          </a:p>
          <a:p>
            <a:endParaRPr lang="en-US" sz="1200" kern="1200" baseline="0" dirty="0" smtClean="0">
              <a:solidFill>
                <a:schemeClr val="tx1"/>
              </a:solidFill>
              <a:effectLst/>
              <a:latin typeface="+mn-lt"/>
              <a:ea typeface="+mn-ea"/>
              <a:cs typeface="+mn-cs"/>
            </a:endParaRPr>
          </a:p>
          <a:p>
            <a:endParaRPr lang="en-US" altLang="zh-CN" dirty="0" smtClean="0"/>
          </a:p>
          <a:p>
            <a:endParaRPr lang="en-US" altLang="zh-CN" dirty="0" smtClean="0"/>
          </a:p>
        </p:txBody>
      </p:sp>
      <p:sp>
        <p:nvSpPr>
          <p:cNvPr id="4" name="Slide Number Placeholder 3"/>
          <p:cNvSpPr>
            <a:spLocks noGrp="1"/>
          </p:cNvSpPr>
          <p:nvPr>
            <p:ph type="sldNum" sz="quarter" idx="10"/>
          </p:nvPr>
        </p:nvSpPr>
        <p:spPr/>
        <p:txBody>
          <a:bodyPr/>
          <a:lstStyle/>
          <a:p>
            <a:fld id="{4488D99C-4CC0-1C4C-B934-1E5592C2907E}" type="slidenum">
              <a:rPr lang="en-US" smtClean="0"/>
              <a:t>6</a:t>
            </a:fld>
            <a:endParaRPr lang="en-US"/>
          </a:p>
        </p:txBody>
      </p:sp>
    </p:spTree>
    <p:extLst>
      <p:ext uri="{BB962C8B-B14F-4D97-AF65-F5344CB8AC3E}">
        <p14:creationId xmlns:p14="http://schemas.microsoft.com/office/powerpoint/2010/main" val="1969120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experimental results on a real-world EHR dataset are reported. The data we used is the research data warehouse from Oregon Health &amp; Science University Hospital.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each domain, controls are patients suffering other cognitive disorders, which makes the tasks difficult and meaningful in practice.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set mild cognitive impairment, Alzheimer’s Disease, and Parkinson’s Disease as Target Domain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88D99C-4CC0-1C4C-B934-1E5592C2907E}" type="slidenum">
              <a:rPr lang="en-US" smtClean="0"/>
              <a:t>7</a:t>
            </a:fld>
            <a:endParaRPr lang="en-US"/>
          </a:p>
        </p:txBody>
      </p:sp>
    </p:spTree>
    <p:extLst>
      <p:ext uri="{BB962C8B-B14F-4D97-AF65-F5344CB8AC3E}">
        <p14:creationId xmlns:p14="http://schemas.microsoft.com/office/powerpoint/2010/main" val="1909045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we give results with respect to different amounts of supervised data points used in fine-tuning for target domains. As we can see, our model outperforms the compared methods on all of the tasks.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488D99C-4CC0-1C4C-B934-1E5592C2907E}" type="slidenum">
              <a:rPr lang="en-US" smtClean="0"/>
              <a:t>8</a:t>
            </a:fld>
            <a:endParaRPr lang="en-US"/>
          </a:p>
        </p:txBody>
      </p:sp>
    </p:spTree>
    <p:extLst>
      <p:ext uri="{BB962C8B-B14F-4D97-AF65-F5344CB8AC3E}">
        <p14:creationId xmlns:p14="http://schemas.microsoft.com/office/powerpoint/2010/main" val="2070173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summary, our method</a:t>
            </a:r>
          </a:p>
          <a:p>
            <a:r>
              <a:rPr lang="en-US" sz="1200" kern="1200" dirty="0" smtClean="0">
                <a:solidFill>
                  <a:schemeClr val="tx1"/>
                </a:solidFill>
                <a:effectLst/>
                <a:latin typeface="+mn-lt"/>
                <a:ea typeface="+mn-ea"/>
                <a:cs typeface="+mn-cs"/>
              </a:rPr>
              <a:t> </a:t>
            </a:r>
          </a:p>
          <a:p>
            <a:r>
              <a:rPr lang="en-US" altLang="zh-CN" sz="1200" kern="1200" dirty="0" smtClean="0">
                <a:solidFill>
                  <a:schemeClr val="tx1"/>
                </a:solidFill>
                <a:effectLst/>
                <a:latin typeface="+mn-lt"/>
                <a:ea typeface="+mn-ea"/>
                <a:cs typeface="+mn-cs"/>
              </a:rPr>
              <a:t>uses</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deep predictive modeling with meta-learning for boosting performance of disease risk prediction.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the purpose of designing a more transferable learning procedure, we introduce a novel meta-learning algorithm.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Extensive evaluation is conducted on real-world EHR data under various source/target combinations.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Open source code can be found on </a:t>
            </a:r>
            <a:r>
              <a:rPr lang="en-US" sz="1200" kern="1200" dirty="0" err="1" smtClean="0">
                <a:solidFill>
                  <a:schemeClr val="tx1"/>
                </a:solidFill>
                <a:effectLst/>
                <a:latin typeface="+mn-lt"/>
                <a:ea typeface="+mn-ea"/>
                <a:cs typeface="+mn-cs"/>
              </a:rPr>
              <a:t>Github</a:t>
            </a:r>
            <a:endParaRPr lang="en-US" sz="1200" kern="1200" dirty="0" smtClean="0">
              <a:solidFill>
                <a:schemeClr val="tx1"/>
              </a:solidFill>
              <a:effectLst/>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4488D99C-4CC0-1C4C-B934-1E5592C2907E}" type="slidenum">
              <a:rPr lang="en-US" smtClean="0"/>
              <a:t>9</a:t>
            </a:fld>
            <a:endParaRPr lang="en-US"/>
          </a:p>
        </p:txBody>
      </p:sp>
    </p:spTree>
    <p:extLst>
      <p:ext uri="{BB962C8B-B14F-4D97-AF65-F5344CB8AC3E}">
        <p14:creationId xmlns:p14="http://schemas.microsoft.com/office/powerpoint/2010/main" val="1928826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9CF0BD-07A2-AF46-AF5B-AEE30BC16232}" type="datetimeFigureOut">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0559A-1446-3942-8F2E-617FD09A72F6}" type="slidenum">
              <a:rPr lang="en-US" smtClean="0"/>
              <a:t>‹#›</a:t>
            </a:fld>
            <a:endParaRPr lang="en-US"/>
          </a:p>
        </p:txBody>
      </p:sp>
    </p:spTree>
    <p:extLst>
      <p:ext uri="{BB962C8B-B14F-4D97-AF65-F5344CB8AC3E}">
        <p14:creationId xmlns:p14="http://schemas.microsoft.com/office/powerpoint/2010/main" val="9780895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CF0BD-07A2-AF46-AF5B-AEE30BC16232}" type="datetimeFigureOut">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0559A-1446-3942-8F2E-617FD09A72F6}" type="slidenum">
              <a:rPr lang="en-US" smtClean="0"/>
              <a:t>‹#›</a:t>
            </a:fld>
            <a:endParaRPr lang="en-US"/>
          </a:p>
        </p:txBody>
      </p:sp>
    </p:spTree>
    <p:extLst>
      <p:ext uri="{BB962C8B-B14F-4D97-AF65-F5344CB8AC3E}">
        <p14:creationId xmlns:p14="http://schemas.microsoft.com/office/powerpoint/2010/main" val="113615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CF0BD-07A2-AF46-AF5B-AEE30BC16232}" type="datetimeFigureOut">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0559A-1446-3942-8F2E-617FD09A72F6}" type="slidenum">
              <a:rPr lang="en-US" smtClean="0"/>
              <a:t>‹#›</a:t>
            </a:fld>
            <a:endParaRPr lang="en-US"/>
          </a:p>
        </p:txBody>
      </p:sp>
    </p:spTree>
    <p:extLst>
      <p:ext uri="{BB962C8B-B14F-4D97-AF65-F5344CB8AC3E}">
        <p14:creationId xmlns:p14="http://schemas.microsoft.com/office/powerpoint/2010/main" val="419351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CF0BD-07A2-AF46-AF5B-AEE30BC16232}" type="datetimeFigureOut">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0559A-1446-3942-8F2E-617FD09A72F6}" type="slidenum">
              <a:rPr lang="en-US" smtClean="0"/>
              <a:t>‹#›</a:t>
            </a:fld>
            <a:endParaRPr lang="en-US"/>
          </a:p>
        </p:txBody>
      </p:sp>
    </p:spTree>
    <p:extLst>
      <p:ext uri="{BB962C8B-B14F-4D97-AF65-F5344CB8AC3E}">
        <p14:creationId xmlns:p14="http://schemas.microsoft.com/office/powerpoint/2010/main" val="1911434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9CF0BD-07A2-AF46-AF5B-AEE30BC16232}" type="datetimeFigureOut">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0559A-1446-3942-8F2E-617FD09A72F6}" type="slidenum">
              <a:rPr lang="en-US" smtClean="0"/>
              <a:t>‹#›</a:t>
            </a:fld>
            <a:endParaRPr lang="en-US"/>
          </a:p>
        </p:txBody>
      </p:sp>
    </p:spTree>
    <p:extLst>
      <p:ext uri="{BB962C8B-B14F-4D97-AF65-F5344CB8AC3E}">
        <p14:creationId xmlns:p14="http://schemas.microsoft.com/office/powerpoint/2010/main" val="127001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9CF0BD-07A2-AF46-AF5B-AEE30BC16232}" type="datetimeFigureOut">
              <a:rPr lang="en-US" smtClean="0"/>
              <a:t>6/22/19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0559A-1446-3942-8F2E-617FD09A72F6}" type="slidenum">
              <a:rPr lang="en-US" smtClean="0"/>
              <a:t>‹#›</a:t>
            </a:fld>
            <a:endParaRPr lang="en-US"/>
          </a:p>
        </p:txBody>
      </p:sp>
    </p:spTree>
    <p:extLst>
      <p:ext uri="{BB962C8B-B14F-4D97-AF65-F5344CB8AC3E}">
        <p14:creationId xmlns:p14="http://schemas.microsoft.com/office/powerpoint/2010/main" val="135422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9CF0BD-07A2-AF46-AF5B-AEE30BC16232}" type="datetimeFigureOut">
              <a:rPr lang="en-US" smtClean="0"/>
              <a:t>6/22/19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C0559A-1446-3942-8F2E-617FD09A72F6}" type="slidenum">
              <a:rPr lang="en-US" smtClean="0"/>
              <a:t>‹#›</a:t>
            </a:fld>
            <a:endParaRPr lang="en-US"/>
          </a:p>
        </p:txBody>
      </p:sp>
    </p:spTree>
    <p:extLst>
      <p:ext uri="{BB962C8B-B14F-4D97-AF65-F5344CB8AC3E}">
        <p14:creationId xmlns:p14="http://schemas.microsoft.com/office/powerpoint/2010/main" val="1383513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9CF0BD-07A2-AF46-AF5B-AEE30BC16232}" type="datetimeFigureOut">
              <a:rPr lang="en-US" smtClean="0"/>
              <a:t>6/22/19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C0559A-1446-3942-8F2E-617FD09A72F6}" type="slidenum">
              <a:rPr lang="en-US" smtClean="0"/>
              <a:t>‹#›</a:t>
            </a:fld>
            <a:endParaRPr lang="en-US"/>
          </a:p>
        </p:txBody>
      </p:sp>
    </p:spTree>
    <p:extLst>
      <p:ext uri="{BB962C8B-B14F-4D97-AF65-F5344CB8AC3E}">
        <p14:creationId xmlns:p14="http://schemas.microsoft.com/office/powerpoint/2010/main" val="1907864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CF0BD-07A2-AF46-AF5B-AEE30BC16232}" type="datetimeFigureOut">
              <a:rPr lang="en-US" smtClean="0"/>
              <a:t>6/22/19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C0559A-1446-3942-8F2E-617FD09A72F6}" type="slidenum">
              <a:rPr lang="en-US" smtClean="0"/>
              <a:t>‹#›</a:t>
            </a:fld>
            <a:endParaRPr lang="en-US"/>
          </a:p>
        </p:txBody>
      </p:sp>
    </p:spTree>
    <p:extLst>
      <p:ext uri="{BB962C8B-B14F-4D97-AF65-F5344CB8AC3E}">
        <p14:creationId xmlns:p14="http://schemas.microsoft.com/office/powerpoint/2010/main" val="1399124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CF0BD-07A2-AF46-AF5B-AEE30BC16232}" type="datetimeFigureOut">
              <a:rPr lang="en-US" smtClean="0"/>
              <a:t>6/22/19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0559A-1446-3942-8F2E-617FD09A72F6}" type="slidenum">
              <a:rPr lang="en-US" smtClean="0"/>
              <a:t>‹#›</a:t>
            </a:fld>
            <a:endParaRPr lang="en-US"/>
          </a:p>
        </p:txBody>
      </p:sp>
    </p:spTree>
    <p:extLst>
      <p:ext uri="{BB962C8B-B14F-4D97-AF65-F5344CB8AC3E}">
        <p14:creationId xmlns:p14="http://schemas.microsoft.com/office/powerpoint/2010/main" val="145352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CF0BD-07A2-AF46-AF5B-AEE30BC16232}" type="datetimeFigureOut">
              <a:rPr lang="en-US" smtClean="0"/>
              <a:t>6/22/19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0559A-1446-3942-8F2E-617FD09A72F6}" type="slidenum">
              <a:rPr lang="en-US" smtClean="0"/>
              <a:t>‹#›</a:t>
            </a:fld>
            <a:endParaRPr lang="en-US"/>
          </a:p>
        </p:txBody>
      </p:sp>
    </p:spTree>
    <p:extLst>
      <p:ext uri="{BB962C8B-B14F-4D97-AF65-F5344CB8AC3E}">
        <p14:creationId xmlns:p14="http://schemas.microsoft.com/office/powerpoint/2010/main" val="12433674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CF0BD-07A2-AF46-AF5B-AEE30BC16232}" type="datetimeFigureOut">
              <a:rPr lang="en-US" smtClean="0"/>
              <a:t>6/22/19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0559A-1446-3942-8F2E-617FD09A72F6}" type="slidenum">
              <a:rPr lang="en-US" smtClean="0"/>
              <a:t>‹#›</a:t>
            </a:fld>
            <a:endParaRPr lang="en-US"/>
          </a:p>
        </p:txBody>
      </p:sp>
    </p:spTree>
    <p:extLst>
      <p:ext uri="{BB962C8B-B14F-4D97-AF65-F5344CB8AC3E}">
        <p14:creationId xmlns:p14="http://schemas.microsoft.com/office/powerpoint/2010/main" val="295853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7.jpeg"/><Relationship Id="rId7" Type="http://schemas.openxmlformats.org/officeDocument/2006/relationships/image" Target="../media/image18.jpg"/><Relationship Id="rId8" Type="http://schemas.openxmlformats.org/officeDocument/2006/relationships/image" Target="../media/image19.jpg'"/><Relationship Id="rId9" Type="http://schemas.openxmlformats.org/officeDocument/2006/relationships/image" Target="../media/image20.jpg"/><Relationship Id="rId10" Type="http://schemas.openxmlformats.org/officeDocument/2006/relationships/image" Target="../media/image21.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5.png"/><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tags" Target="../tags/tag3.xml"/><Relationship Id="rId2"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8.png"/><Relationship Id="rId5" Type="http://schemas.openxmlformats.org/officeDocument/2006/relationships/image" Target="../media/image9.emf"/><Relationship Id="rId6" Type="http://schemas.openxmlformats.org/officeDocument/2006/relationships/image" Target="../media/image10.emf"/><Relationship Id="rId1" Type="http://schemas.openxmlformats.org/officeDocument/2006/relationships/tags" Target="../tags/tag4.xml"/><Relationship Id="rId2"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emf"/><Relationship Id="rId8" Type="http://schemas.openxmlformats.org/officeDocument/2006/relationships/image" Target="../media/image15.emf"/><Relationship Id="rId9"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5337" y="3239619"/>
            <a:ext cx="10610849" cy="1655762"/>
          </a:xfrm>
        </p:spPr>
        <p:txBody>
          <a:bodyPr>
            <a:normAutofit/>
          </a:bodyPr>
          <a:lstStyle/>
          <a:p>
            <a:r>
              <a:rPr lang="en-US" sz="3600" dirty="0" err="1">
                <a:latin typeface="Cambria" charset="0"/>
                <a:ea typeface="Cambria" charset="0"/>
                <a:cs typeface="Cambria" charset="0"/>
              </a:rPr>
              <a:t>MetaPred</a:t>
            </a:r>
            <a:r>
              <a:rPr lang="en-US" sz="3600" dirty="0">
                <a:latin typeface="Cambria" charset="0"/>
                <a:ea typeface="Cambria" charset="0"/>
                <a:cs typeface="Cambria" charset="0"/>
              </a:rPr>
              <a:t>: Meta-Learning for Clinical Risk Prediction with Limited Patient Electronic Health </a:t>
            </a:r>
            <a:r>
              <a:rPr lang="en-US" sz="3600" dirty="0" smtClean="0">
                <a:latin typeface="Cambria" charset="0"/>
                <a:ea typeface="Cambria" charset="0"/>
                <a:cs typeface="Cambria" charset="0"/>
              </a:rPr>
              <a:t>Records</a:t>
            </a:r>
            <a:r>
              <a:rPr lang="en-US" sz="3600" dirty="0">
                <a:latin typeface="Cambria" charset="0"/>
                <a:ea typeface="Cambria" charset="0"/>
                <a:cs typeface="Cambria"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38125"/>
            <a:ext cx="2047875" cy="20478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71432"/>
            <a:ext cx="1416054" cy="14160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6502" y="90011"/>
            <a:ext cx="2178996" cy="1378896"/>
          </a:xfrm>
          <a:prstGeom prst="rect">
            <a:avLst/>
          </a:prstGeom>
        </p:spPr>
      </p:pic>
      <p:sp>
        <p:nvSpPr>
          <p:cNvPr id="8" name="Subtitle 2"/>
          <p:cNvSpPr txBox="1">
            <a:spLocks/>
          </p:cNvSpPr>
          <p:nvPr/>
        </p:nvSpPr>
        <p:spPr>
          <a:xfrm>
            <a:off x="1514475" y="4554538"/>
            <a:ext cx="9144000" cy="9699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dirty="0">
                <a:solidFill>
                  <a:schemeClr val="bg2">
                    <a:lumMod val="50000"/>
                  </a:schemeClr>
                </a:solidFill>
                <a:latin typeface="Cambria" charset="0"/>
                <a:ea typeface="Cambria" charset="0"/>
                <a:cs typeface="Cambria" charset="0"/>
              </a:rPr>
              <a:t>Xi S. Zhang, </a:t>
            </a:r>
            <a:r>
              <a:rPr lang="en-US" dirty="0" err="1">
                <a:solidFill>
                  <a:schemeClr val="bg2">
                    <a:lumMod val="50000"/>
                  </a:schemeClr>
                </a:solidFill>
                <a:latin typeface="Cambria" charset="0"/>
                <a:ea typeface="Cambria" charset="0"/>
                <a:cs typeface="Cambria" charset="0"/>
              </a:rPr>
              <a:t>Fengyi</a:t>
            </a:r>
            <a:r>
              <a:rPr lang="en-US" dirty="0">
                <a:solidFill>
                  <a:schemeClr val="bg2">
                    <a:lumMod val="50000"/>
                  </a:schemeClr>
                </a:solidFill>
                <a:latin typeface="Cambria" charset="0"/>
                <a:ea typeface="Cambria" charset="0"/>
                <a:cs typeface="Cambria" charset="0"/>
              </a:rPr>
              <a:t> Tang, Hiroko H. Dodge, </a:t>
            </a:r>
            <a:endParaRPr lang="en-US" dirty="0" smtClean="0">
              <a:solidFill>
                <a:schemeClr val="bg2">
                  <a:lumMod val="50000"/>
                </a:schemeClr>
              </a:solidFill>
              <a:latin typeface="Cambria" charset="0"/>
              <a:ea typeface="Cambria" charset="0"/>
              <a:cs typeface="Cambria" charset="0"/>
            </a:endParaRPr>
          </a:p>
          <a:p>
            <a:r>
              <a:rPr lang="en-US" dirty="0" err="1" smtClean="0">
                <a:solidFill>
                  <a:schemeClr val="bg2">
                    <a:lumMod val="50000"/>
                  </a:schemeClr>
                </a:solidFill>
                <a:latin typeface="Cambria" charset="0"/>
                <a:ea typeface="Cambria" charset="0"/>
                <a:cs typeface="Cambria" charset="0"/>
              </a:rPr>
              <a:t>Jiayu</a:t>
            </a:r>
            <a:r>
              <a:rPr lang="en-US" dirty="0" smtClean="0">
                <a:solidFill>
                  <a:schemeClr val="bg2">
                    <a:lumMod val="50000"/>
                  </a:schemeClr>
                </a:solidFill>
                <a:latin typeface="Cambria" charset="0"/>
                <a:ea typeface="Cambria" charset="0"/>
                <a:cs typeface="Cambria" charset="0"/>
              </a:rPr>
              <a:t> </a:t>
            </a:r>
            <a:r>
              <a:rPr lang="en-US" dirty="0">
                <a:solidFill>
                  <a:schemeClr val="bg2">
                    <a:lumMod val="50000"/>
                  </a:schemeClr>
                </a:solidFill>
                <a:latin typeface="Cambria" charset="0"/>
                <a:ea typeface="Cambria" charset="0"/>
                <a:cs typeface="Cambria" charset="0"/>
              </a:rPr>
              <a:t>Zhou, </a:t>
            </a:r>
            <a:r>
              <a:rPr lang="en-US" dirty="0" err="1">
                <a:solidFill>
                  <a:schemeClr val="bg2">
                    <a:lumMod val="50000"/>
                  </a:schemeClr>
                </a:solidFill>
                <a:latin typeface="Cambria" charset="0"/>
                <a:ea typeface="Cambria" charset="0"/>
                <a:cs typeface="Cambria" charset="0"/>
              </a:rPr>
              <a:t>Fei</a:t>
            </a:r>
            <a:r>
              <a:rPr lang="en-US" dirty="0">
                <a:solidFill>
                  <a:schemeClr val="bg2">
                    <a:lumMod val="50000"/>
                  </a:schemeClr>
                </a:solidFill>
                <a:latin typeface="Cambria" charset="0"/>
                <a:ea typeface="Cambria" charset="0"/>
                <a:cs typeface="Cambria" charset="0"/>
              </a:rPr>
              <a:t> </a:t>
            </a:r>
            <a:r>
              <a:rPr lang="en-US" dirty="0" smtClean="0">
                <a:solidFill>
                  <a:schemeClr val="bg2">
                    <a:lumMod val="50000"/>
                  </a:schemeClr>
                </a:solidFill>
                <a:latin typeface="Cambria" charset="0"/>
                <a:ea typeface="Cambria" charset="0"/>
                <a:cs typeface="Cambria" charset="0"/>
              </a:rPr>
              <a:t>Wang </a:t>
            </a:r>
            <a:endParaRPr lang="en-US" dirty="0">
              <a:solidFill>
                <a:schemeClr val="bg2">
                  <a:lumMod val="50000"/>
                </a:schemeClr>
              </a:solidFill>
              <a:latin typeface="Cambria" charset="0"/>
              <a:ea typeface="Cambria" charset="0"/>
              <a:cs typeface="Cambria" charset="0"/>
            </a:endParaRPr>
          </a:p>
        </p:txBody>
      </p:sp>
    </p:spTree>
    <p:extLst>
      <p:ext uri="{BB962C8B-B14F-4D97-AF65-F5344CB8AC3E}">
        <p14:creationId xmlns:p14="http://schemas.microsoft.com/office/powerpoint/2010/main" val="2143503714"/>
      </p:ext>
    </p:extLst>
  </p:cSld>
  <p:clrMapOvr>
    <a:masterClrMapping/>
  </p:clrMapOvr>
  <mc:AlternateContent xmlns:mc="http://schemas.openxmlformats.org/markup-compatibility/2006" xmlns:p14="http://schemas.microsoft.com/office/powerpoint/2010/main">
    <mc:Choice Requires="p14">
      <p:transition spd="slow" p14:dur="1500" advTm="20765">
        <p:split orient="vert"/>
      </p:transition>
    </mc:Choice>
    <mc:Fallback xmlns="">
      <p:transition spd="slow" advTm="20765">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38125"/>
            <a:ext cx="2047875" cy="20478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71432"/>
            <a:ext cx="1416054" cy="14160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6502" y="90011"/>
            <a:ext cx="2178996" cy="1378896"/>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1146" r="20306" b="22104"/>
          <a:stretch/>
        </p:blipFill>
        <p:spPr>
          <a:xfrm>
            <a:off x="7185498" y="1921790"/>
            <a:ext cx="2011680" cy="228600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3571" r="8258"/>
          <a:stretch/>
        </p:blipFill>
        <p:spPr>
          <a:xfrm>
            <a:off x="2825622" y="1921790"/>
            <a:ext cx="2015613" cy="2286000"/>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221" r="1527"/>
          <a:stretch/>
        </p:blipFill>
        <p:spPr>
          <a:xfrm>
            <a:off x="5006501" y="1921790"/>
            <a:ext cx="2013731" cy="2286000"/>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t="3400" b="7825"/>
          <a:stretch/>
        </p:blipFill>
        <p:spPr>
          <a:xfrm>
            <a:off x="9362444" y="1916874"/>
            <a:ext cx="2013478" cy="2290916"/>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l="-615" t="347" r="615" b="28237"/>
          <a:stretch/>
        </p:blipFill>
        <p:spPr>
          <a:xfrm>
            <a:off x="648676" y="1918056"/>
            <a:ext cx="2011680" cy="2289734"/>
          </a:xfrm>
          <a:prstGeom prst="rect">
            <a:avLst/>
          </a:prstGeom>
        </p:spPr>
      </p:pic>
      <p:sp>
        <p:nvSpPr>
          <p:cNvPr id="15" name="Rectangle 14"/>
          <p:cNvSpPr/>
          <p:nvPr/>
        </p:nvSpPr>
        <p:spPr>
          <a:xfrm>
            <a:off x="915593" y="4316096"/>
            <a:ext cx="1223412" cy="369332"/>
          </a:xfrm>
          <a:prstGeom prst="rect">
            <a:avLst/>
          </a:prstGeom>
        </p:spPr>
        <p:txBody>
          <a:bodyPr wrap="none">
            <a:spAutoFit/>
          </a:bodyPr>
          <a:lstStyle/>
          <a:p>
            <a:r>
              <a:rPr lang="en-US" b="1" dirty="0">
                <a:solidFill>
                  <a:schemeClr val="tx1">
                    <a:lumMod val="85000"/>
                    <a:lumOff val="15000"/>
                  </a:schemeClr>
                </a:solidFill>
              </a:rPr>
              <a:t>Xi S. Zhang</a:t>
            </a:r>
          </a:p>
        </p:txBody>
      </p:sp>
      <p:sp>
        <p:nvSpPr>
          <p:cNvPr id="16" name="Rectangle 15"/>
          <p:cNvSpPr/>
          <p:nvPr/>
        </p:nvSpPr>
        <p:spPr>
          <a:xfrm>
            <a:off x="3193861" y="4316096"/>
            <a:ext cx="1295868" cy="369332"/>
          </a:xfrm>
          <a:prstGeom prst="rect">
            <a:avLst/>
          </a:prstGeom>
        </p:spPr>
        <p:txBody>
          <a:bodyPr wrap="none">
            <a:spAutoFit/>
          </a:bodyPr>
          <a:lstStyle/>
          <a:p>
            <a:r>
              <a:rPr lang="en-US" b="1" dirty="0" err="1">
                <a:solidFill>
                  <a:schemeClr val="tx1">
                    <a:lumMod val="85000"/>
                    <a:lumOff val="15000"/>
                  </a:schemeClr>
                </a:solidFill>
              </a:rPr>
              <a:t>Fengyi</a:t>
            </a:r>
            <a:r>
              <a:rPr lang="en-US" b="1" dirty="0">
                <a:solidFill>
                  <a:schemeClr val="tx1">
                    <a:lumMod val="85000"/>
                    <a:lumOff val="15000"/>
                  </a:schemeClr>
                </a:solidFill>
              </a:rPr>
              <a:t> Tang</a:t>
            </a:r>
          </a:p>
        </p:txBody>
      </p:sp>
      <p:sp>
        <p:nvSpPr>
          <p:cNvPr id="17" name="Rectangle 16"/>
          <p:cNvSpPr/>
          <p:nvPr/>
        </p:nvSpPr>
        <p:spPr>
          <a:xfrm>
            <a:off x="5155791" y="4316096"/>
            <a:ext cx="1744067" cy="369332"/>
          </a:xfrm>
          <a:prstGeom prst="rect">
            <a:avLst/>
          </a:prstGeom>
        </p:spPr>
        <p:txBody>
          <a:bodyPr wrap="none">
            <a:spAutoFit/>
          </a:bodyPr>
          <a:lstStyle/>
          <a:p>
            <a:r>
              <a:rPr lang="en-US" b="1" dirty="0">
                <a:solidFill>
                  <a:schemeClr val="tx1">
                    <a:lumMod val="85000"/>
                    <a:lumOff val="15000"/>
                  </a:schemeClr>
                </a:solidFill>
              </a:rPr>
              <a:t>Hiroko H. Dodge</a:t>
            </a:r>
          </a:p>
        </p:txBody>
      </p:sp>
      <p:sp>
        <p:nvSpPr>
          <p:cNvPr id="18" name="Rectangle 17"/>
          <p:cNvSpPr/>
          <p:nvPr/>
        </p:nvSpPr>
        <p:spPr>
          <a:xfrm>
            <a:off x="7553738" y="4316096"/>
            <a:ext cx="1193596" cy="369332"/>
          </a:xfrm>
          <a:prstGeom prst="rect">
            <a:avLst/>
          </a:prstGeom>
        </p:spPr>
        <p:txBody>
          <a:bodyPr wrap="none">
            <a:spAutoFit/>
          </a:bodyPr>
          <a:lstStyle/>
          <a:p>
            <a:r>
              <a:rPr lang="en-US" b="1" dirty="0" err="1">
                <a:solidFill>
                  <a:schemeClr val="tx1">
                    <a:lumMod val="85000"/>
                    <a:lumOff val="15000"/>
                  </a:schemeClr>
                </a:solidFill>
              </a:rPr>
              <a:t>Jiayu</a:t>
            </a:r>
            <a:r>
              <a:rPr lang="en-US" b="1" dirty="0">
                <a:solidFill>
                  <a:schemeClr val="tx1">
                    <a:lumMod val="85000"/>
                    <a:lumOff val="15000"/>
                  </a:schemeClr>
                </a:solidFill>
              </a:rPr>
              <a:t> Zhou</a:t>
            </a:r>
          </a:p>
        </p:txBody>
      </p:sp>
      <p:sp>
        <p:nvSpPr>
          <p:cNvPr id="19" name="Rectangle 18"/>
          <p:cNvSpPr/>
          <p:nvPr/>
        </p:nvSpPr>
        <p:spPr>
          <a:xfrm>
            <a:off x="9845546" y="4315831"/>
            <a:ext cx="1059585" cy="369332"/>
          </a:xfrm>
          <a:prstGeom prst="rect">
            <a:avLst/>
          </a:prstGeom>
        </p:spPr>
        <p:txBody>
          <a:bodyPr wrap="none">
            <a:spAutoFit/>
          </a:bodyPr>
          <a:lstStyle/>
          <a:p>
            <a:r>
              <a:rPr lang="en-US" b="1" dirty="0" err="1">
                <a:solidFill>
                  <a:schemeClr val="tx1">
                    <a:lumMod val="85000"/>
                    <a:lumOff val="15000"/>
                  </a:schemeClr>
                </a:solidFill>
              </a:rPr>
              <a:t>Fei</a:t>
            </a:r>
            <a:r>
              <a:rPr lang="en-US" b="1" dirty="0">
                <a:solidFill>
                  <a:schemeClr val="tx1">
                    <a:lumMod val="85000"/>
                    <a:lumOff val="15000"/>
                  </a:schemeClr>
                </a:solidFill>
              </a:rPr>
              <a:t> Wang</a:t>
            </a:r>
          </a:p>
        </p:txBody>
      </p:sp>
      <p:sp>
        <p:nvSpPr>
          <p:cNvPr id="20" name="Subtitle 2"/>
          <p:cNvSpPr>
            <a:spLocks noGrp="1"/>
          </p:cNvSpPr>
          <p:nvPr>
            <p:ph type="subTitle" idx="1"/>
          </p:nvPr>
        </p:nvSpPr>
        <p:spPr>
          <a:xfrm>
            <a:off x="795337" y="5206067"/>
            <a:ext cx="10610849" cy="1655762"/>
          </a:xfrm>
        </p:spPr>
        <p:txBody>
          <a:bodyPr>
            <a:normAutofit/>
          </a:bodyPr>
          <a:lstStyle/>
          <a:p>
            <a:r>
              <a:rPr lang="en-US" sz="3600" dirty="0" err="1">
                <a:solidFill>
                  <a:schemeClr val="bg2">
                    <a:lumMod val="50000"/>
                  </a:schemeClr>
                </a:solidFill>
                <a:latin typeface="Cambria" charset="0"/>
                <a:ea typeface="Cambria" charset="0"/>
                <a:cs typeface="Cambria" charset="0"/>
              </a:rPr>
              <a:t>MetaPred</a:t>
            </a:r>
            <a:r>
              <a:rPr lang="en-US" sz="3600" dirty="0">
                <a:solidFill>
                  <a:schemeClr val="bg2">
                    <a:lumMod val="50000"/>
                  </a:schemeClr>
                </a:solidFill>
                <a:latin typeface="Cambria" charset="0"/>
                <a:ea typeface="Cambria" charset="0"/>
                <a:cs typeface="Cambria" charset="0"/>
              </a:rPr>
              <a:t>: Meta-Learning for Clinical Risk Prediction with Limited Patient Electronic Health </a:t>
            </a:r>
            <a:r>
              <a:rPr lang="en-US" sz="3600" dirty="0" smtClean="0">
                <a:solidFill>
                  <a:schemeClr val="bg2">
                    <a:lumMod val="50000"/>
                  </a:schemeClr>
                </a:solidFill>
                <a:latin typeface="Cambria" charset="0"/>
                <a:ea typeface="Cambria" charset="0"/>
                <a:cs typeface="Cambria" charset="0"/>
              </a:rPr>
              <a:t>Records</a:t>
            </a:r>
            <a:r>
              <a:rPr lang="en-US" sz="3600" dirty="0">
                <a:solidFill>
                  <a:schemeClr val="bg2">
                    <a:lumMod val="50000"/>
                  </a:schemeClr>
                </a:solidFill>
                <a:latin typeface="Cambria" charset="0"/>
                <a:ea typeface="Cambria" charset="0"/>
                <a:cs typeface="Cambria" charset="0"/>
              </a:rPr>
              <a:t> </a:t>
            </a:r>
          </a:p>
        </p:txBody>
      </p:sp>
    </p:spTree>
    <p:extLst>
      <p:ext uri="{BB962C8B-B14F-4D97-AF65-F5344CB8AC3E}">
        <p14:creationId xmlns:p14="http://schemas.microsoft.com/office/powerpoint/2010/main" val="43856725"/>
      </p:ext>
    </p:extLst>
  </p:cSld>
  <p:clrMapOvr>
    <a:masterClrMapping/>
  </p:clrMapOvr>
  <mc:AlternateContent xmlns:mc="http://schemas.openxmlformats.org/markup-compatibility/2006" xmlns:p14="http://schemas.microsoft.com/office/powerpoint/2010/main">
    <mc:Choice Requires="p14">
      <p:transition spd="slow" p14:dur="1500" advTm="8837">
        <p:split orient="vert"/>
      </p:transition>
    </mc:Choice>
    <mc:Fallback xmlns="">
      <p:transition spd="slow" advTm="8837">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a:spLocks noGrp="1"/>
          </p:cNvSpPr>
          <p:nvPr>
            <p:ph type="subTitle" idx="1"/>
          </p:nvPr>
        </p:nvSpPr>
        <p:spPr>
          <a:xfrm>
            <a:off x="1524000" y="375768"/>
            <a:ext cx="9144000" cy="671982"/>
          </a:xfrm>
        </p:spPr>
        <p:txBody>
          <a:bodyPr>
            <a:normAutofit/>
          </a:bodyPr>
          <a:lstStyle/>
          <a:p>
            <a:r>
              <a:rPr lang="en-US" altLang="zh-CN" sz="3600" dirty="0" smtClean="0">
                <a:latin typeface="Cambria" charset="0"/>
                <a:ea typeface="Cambria" charset="0"/>
                <a:cs typeface="Cambria" charset="0"/>
              </a:rPr>
              <a:t>Clinical Risk Predictio</a:t>
            </a:r>
            <a:r>
              <a:rPr lang="en-US" altLang="zh-CN" sz="3600" dirty="0">
                <a:latin typeface="Cambria" charset="0"/>
                <a:ea typeface="Cambria" charset="0"/>
                <a:cs typeface="Cambria" charset="0"/>
              </a:rPr>
              <a:t>n</a:t>
            </a:r>
            <a:endParaRPr lang="en-US" sz="3600" dirty="0">
              <a:latin typeface="Cambria" charset="0"/>
              <a:ea typeface="Cambria" charset="0"/>
              <a:cs typeface="Cambria" charset="0"/>
            </a:endParaRPr>
          </a:p>
        </p:txBody>
      </p:sp>
      <p:sp>
        <p:nvSpPr>
          <p:cNvPr id="6" name="Rectangle 5"/>
          <p:cNvSpPr/>
          <p:nvPr/>
        </p:nvSpPr>
        <p:spPr>
          <a:xfrm>
            <a:off x="1160206" y="4231699"/>
            <a:ext cx="11031794" cy="1938992"/>
          </a:xfrm>
          <a:prstGeom prst="rect">
            <a:avLst/>
          </a:prstGeom>
        </p:spPr>
        <p:txBody>
          <a:bodyPr wrap="square">
            <a:spAutoFit/>
          </a:bodyPr>
          <a:lstStyle/>
          <a:p>
            <a:pPr marL="342900" indent="-342900">
              <a:buFont typeface="Wingdings" charset="2"/>
              <a:buChar char="Ø"/>
            </a:pPr>
            <a:r>
              <a:rPr lang="en-US" sz="2400" dirty="0" smtClean="0">
                <a:latin typeface="Cambria" charset="0"/>
                <a:ea typeface="Cambria" charset="0"/>
                <a:cs typeface="Cambria" charset="0"/>
              </a:rPr>
              <a:t>Patient EHRs: </a:t>
            </a:r>
            <a:r>
              <a:rPr lang="en-US" sz="2400" dirty="0">
                <a:latin typeface="Cambria" charset="0"/>
                <a:ea typeface="Cambria" charset="0"/>
                <a:cs typeface="Cambria" charset="0"/>
              </a:rPr>
              <a:t>e</a:t>
            </a:r>
            <a:r>
              <a:rPr lang="en-US" sz="2400" dirty="0" smtClean="0">
                <a:latin typeface="Cambria" charset="0"/>
                <a:ea typeface="Cambria" charset="0"/>
                <a:cs typeface="Cambria" charset="0"/>
              </a:rPr>
              <a:t>ach patient has a sequence of vectors;</a:t>
            </a:r>
          </a:p>
          <a:p>
            <a:pPr marL="342900" indent="-342900">
              <a:buFont typeface="Wingdings" charset="2"/>
              <a:buChar char="Ø"/>
            </a:pPr>
            <a:endParaRPr lang="en-US" sz="800" dirty="0" smtClean="0">
              <a:latin typeface="Cambria" charset="0"/>
              <a:ea typeface="Cambria" charset="0"/>
              <a:cs typeface="Cambria" charset="0"/>
            </a:endParaRPr>
          </a:p>
          <a:p>
            <a:pPr marL="342900" indent="-342900">
              <a:buFont typeface="Wingdings" charset="2"/>
              <a:buChar char="Ø"/>
            </a:pPr>
            <a:r>
              <a:rPr lang="en-US" sz="2400" dirty="0" smtClean="0">
                <a:latin typeface="Cambria" charset="0"/>
                <a:ea typeface="Cambria" charset="0"/>
                <a:cs typeface="Cambria" charset="0"/>
              </a:rPr>
              <a:t>Predictive models: build for clinical risks, </a:t>
            </a:r>
            <a:r>
              <a:rPr lang="en-US" sz="2400" dirty="0">
                <a:latin typeface="Cambria" charset="0"/>
                <a:ea typeface="Cambria" charset="0"/>
                <a:cs typeface="Cambria" charset="0"/>
              </a:rPr>
              <a:t>such as in-hospital mortality, hospital readmission, chronic disease onset, condition exacerbation, </a:t>
            </a:r>
            <a:r>
              <a:rPr lang="en-US" sz="2400" dirty="0" smtClean="0">
                <a:latin typeface="Cambria" charset="0"/>
                <a:ea typeface="Cambria" charset="0"/>
                <a:cs typeface="Cambria" charset="0"/>
              </a:rPr>
              <a:t>etc.</a:t>
            </a:r>
            <a:endParaRPr lang="en-US" sz="2400" dirty="0">
              <a:latin typeface="Cambria" charset="0"/>
              <a:ea typeface="Cambria" charset="0"/>
              <a:cs typeface="Cambria" charset="0"/>
            </a:endParaRPr>
          </a:p>
          <a:p>
            <a:pPr marL="800100" lvl="1" indent="-342900">
              <a:buFont typeface="Arial" charset="0"/>
              <a:buChar char="•"/>
            </a:pPr>
            <a:r>
              <a:rPr lang="en-US" altLang="zh-CN" sz="2000" dirty="0" smtClean="0">
                <a:latin typeface="Cambria" charset="0"/>
                <a:ea typeface="Cambria" charset="0"/>
                <a:cs typeface="Cambria" charset="0"/>
              </a:rPr>
              <a:t>LR</a:t>
            </a:r>
            <a:r>
              <a:rPr lang="en-US" altLang="zh-CN" sz="2000" dirty="0">
                <a:latin typeface="Cambria" charset="0"/>
                <a:ea typeface="Cambria" charset="0"/>
                <a:cs typeface="Cambria" charset="0"/>
              </a:rPr>
              <a:t>, SVM, k-Nearest Neighbor, Random Forest</a:t>
            </a:r>
            <a:r>
              <a:rPr lang="en-US" altLang="zh-CN" sz="2000" dirty="0" smtClean="0">
                <a:latin typeface="Cambria" charset="0"/>
                <a:ea typeface="Cambria" charset="0"/>
                <a:cs typeface="Cambria" charset="0"/>
              </a:rPr>
              <a:t>, MLP;</a:t>
            </a:r>
          </a:p>
          <a:p>
            <a:pPr marL="800100" lvl="1" indent="-342900">
              <a:buFont typeface="Arial" charset="0"/>
              <a:buChar char="•"/>
            </a:pPr>
            <a:r>
              <a:rPr lang="en-US" altLang="zh-CN" sz="2000" dirty="0" smtClean="0">
                <a:latin typeface="Cambria" charset="0"/>
                <a:ea typeface="Cambria" charset="0"/>
                <a:cs typeface="Cambria" charset="0"/>
              </a:rPr>
              <a:t>RNN, CNN. </a:t>
            </a:r>
            <a:endParaRPr lang="en-US" altLang="zh-CN" sz="2000" dirty="0">
              <a:latin typeface="Cambria" charset="0"/>
              <a:ea typeface="Cambria" charset="0"/>
              <a:cs typeface="Cambria" charset="0"/>
            </a:endParaRPr>
          </a:p>
        </p:txBody>
      </p:sp>
      <p:pic>
        <p:nvPicPr>
          <p:cNvPr id="13" name="Google Shape;222;p40"/>
          <p:cNvPicPr preferRelativeResize="0"/>
          <p:nvPr/>
        </p:nvPicPr>
        <p:blipFill>
          <a:blip r:embed="rId3">
            <a:alphaModFix/>
          </a:blip>
          <a:stretch>
            <a:fillRect/>
          </a:stretch>
        </p:blipFill>
        <p:spPr>
          <a:xfrm>
            <a:off x="1959077" y="1166054"/>
            <a:ext cx="8273845" cy="29473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271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4844">
        <p15:prstTrans prst="drape"/>
      </p:transition>
    </mc:Choice>
    <mc:Fallback xmlns="">
      <p:transition spd="slow" advTm="34844">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a:spLocks noGrp="1"/>
          </p:cNvSpPr>
          <p:nvPr>
            <p:ph type="subTitle" idx="1"/>
          </p:nvPr>
        </p:nvSpPr>
        <p:spPr>
          <a:xfrm>
            <a:off x="1524000" y="375768"/>
            <a:ext cx="9144000" cy="671982"/>
          </a:xfrm>
        </p:spPr>
        <p:txBody>
          <a:bodyPr>
            <a:normAutofit/>
          </a:bodyPr>
          <a:lstStyle/>
          <a:p>
            <a:r>
              <a:rPr lang="en-US" sz="3600" dirty="0" smtClean="0"/>
              <a:t>Limited Patient EHRs</a:t>
            </a:r>
            <a:endParaRPr lang="en-US" sz="3600" dirty="0"/>
          </a:p>
        </p:txBody>
      </p:sp>
      <p:sp>
        <p:nvSpPr>
          <p:cNvPr id="6" name="Rectangle 5"/>
          <p:cNvSpPr/>
          <p:nvPr/>
        </p:nvSpPr>
        <p:spPr>
          <a:xfrm>
            <a:off x="825911" y="1231464"/>
            <a:ext cx="11031794" cy="3600986"/>
          </a:xfrm>
          <a:prstGeom prst="rect">
            <a:avLst/>
          </a:prstGeom>
        </p:spPr>
        <p:txBody>
          <a:bodyPr wrap="square">
            <a:spAutoFit/>
          </a:bodyPr>
          <a:lstStyle/>
          <a:p>
            <a:r>
              <a:rPr lang="en-US" sz="2800" dirty="0" smtClean="0">
                <a:latin typeface="Cambria" charset="0"/>
                <a:ea typeface="Cambria" charset="0"/>
                <a:cs typeface="Cambria" charset="0"/>
              </a:rPr>
              <a:t>How about patient samples </a:t>
            </a:r>
            <a:r>
              <a:rPr lang="en-US" altLang="zh-CN" sz="2800" dirty="0" smtClean="0">
                <a:latin typeface="Cambria" charset="0"/>
                <a:ea typeface="Cambria" charset="0"/>
                <a:cs typeface="Cambria" charset="0"/>
              </a:rPr>
              <a:t>that</a:t>
            </a:r>
            <a:r>
              <a:rPr lang="zh-CN" altLang="en-US" sz="2800" dirty="0" smtClean="0">
                <a:latin typeface="Cambria" charset="0"/>
                <a:ea typeface="Cambria" charset="0"/>
                <a:cs typeface="Cambria" charset="0"/>
              </a:rPr>
              <a:t> </a:t>
            </a:r>
            <a:r>
              <a:rPr lang="en-US" sz="2800" dirty="0" smtClean="0">
                <a:latin typeface="Cambria" charset="0"/>
                <a:ea typeface="Cambria" charset="0"/>
                <a:cs typeface="Cambria" charset="0"/>
              </a:rPr>
              <a:t>are</a:t>
            </a:r>
            <a:r>
              <a:rPr lang="zh-CN" altLang="en-US" sz="2800" dirty="0" smtClean="0">
                <a:latin typeface="Cambria" charset="0"/>
                <a:ea typeface="Cambria" charset="0"/>
                <a:cs typeface="Cambria" charset="0"/>
              </a:rPr>
              <a:t> </a:t>
            </a:r>
            <a:r>
              <a:rPr lang="en-US" sz="2800" dirty="0">
                <a:latin typeface="Cambria" charset="0"/>
                <a:ea typeface="Cambria" charset="0"/>
                <a:cs typeface="Cambria" charset="0"/>
              </a:rPr>
              <a:t>insufficient? </a:t>
            </a:r>
            <a:endParaRPr lang="en-US" sz="2800" dirty="0" smtClean="0">
              <a:latin typeface="Cambria" charset="0"/>
              <a:ea typeface="Cambria" charset="0"/>
              <a:cs typeface="Cambria" charset="0"/>
            </a:endParaRPr>
          </a:p>
          <a:p>
            <a:pPr marL="342900" indent="-342900">
              <a:buFont typeface="Wingdings" charset="2"/>
              <a:buChar char="Ø"/>
            </a:pPr>
            <a:endParaRPr lang="en-US" sz="800" dirty="0" smtClean="0"/>
          </a:p>
          <a:p>
            <a:pPr marL="342900" indent="-342900">
              <a:lnSpc>
                <a:spcPct val="150000"/>
              </a:lnSpc>
              <a:buFont typeface="Wingdings" charset="2"/>
              <a:buChar char="Ø"/>
            </a:pPr>
            <a:r>
              <a:rPr lang="en-US" sz="2400" dirty="0"/>
              <a:t>it is </a:t>
            </a:r>
            <a:r>
              <a:rPr lang="en-US" sz="2400" dirty="0" smtClean="0"/>
              <a:t>expensive and sometimes even </a:t>
            </a:r>
            <a:r>
              <a:rPr lang="en-US" sz="2400" dirty="0"/>
              <a:t>impossible for </a:t>
            </a:r>
            <a:r>
              <a:rPr lang="en-US" sz="2400" dirty="0" smtClean="0"/>
              <a:t>obtaining</a:t>
            </a:r>
            <a:r>
              <a:rPr lang="zh-CN" altLang="en-US" sz="2400" dirty="0"/>
              <a:t> </a:t>
            </a:r>
            <a:r>
              <a:rPr lang="en-US" altLang="zh-CN" sz="2400" dirty="0" smtClean="0"/>
              <a:t>labeled</a:t>
            </a:r>
            <a:r>
              <a:rPr lang="en-US" sz="2400" dirty="0" smtClean="0"/>
              <a:t> </a:t>
            </a:r>
            <a:r>
              <a:rPr lang="en-US" sz="2400" dirty="0"/>
              <a:t>new </a:t>
            </a:r>
            <a:r>
              <a:rPr lang="en-US" sz="2400" dirty="0" smtClean="0"/>
              <a:t>samples</a:t>
            </a:r>
          </a:p>
          <a:p>
            <a:pPr marL="342900" indent="-342900">
              <a:lnSpc>
                <a:spcPct val="150000"/>
              </a:lnSpc>
              <a:buFont typeface="Wingdings" charset="2"/>
              <a:buChar char="Ø"/>
            </a:pPr>
            <a:r>
              <a:rPr lang="en-US" altLang="zh-CN" sz="2400" dirty="0" smtClean="0">
                <a:latin typeface="Cambria" charset="0"/>
                <a:ea typeface="Cambria" charset="0"/>
                <a:cs typeface="Cambria" charset="0"/>
              </a:rPr>
              <a:t>reusing</a:t>
            </a:r>
            <a:r>
              <a:rPr lang="zh-CN" altLang="en-US" sz="2400" dirty="0" smtClean="0">
                <a:latin typeface="Cambria" charset="0"/>
                <a:ea typeface="Cambria" charset="0"/>
                <a:cs typeface="Cambria" charset="0"/>
              </a:rPr>
              <a:t> </a:t>
            </a:r>
            <a:r>
              <a:rPr lang="en-US" altLang="zh-CN" sz="2400" dirty="0">
                <a:latin typeface="Cambria" charset="0"/>
                <a:ea typeface="Cambria" charset="0"/>
                <a:cs typeface="Cambria" charset="0"/>
              </a:rPr>
              <a:t>data</a:t>
            </a:r>
            <a:r>
              <a:rPr lang="zh-CN" altLang="en-US" sz="2400" dirty="0">
                <a:latin typeface="Cambria" charset="0"/>
                <a:ea typeface="Cambria" charset="0"/>
                <a:cs typeface="Cambria" charset="0"/>
              </a:rPr>
              <a:t> </a:t>
            </a:r>
            <a:r>
              <a:rPr lang="en-US" altLang="zh-CN" sz="2400" dirty="0">
                <a:latin typeface="Cambria" charset="0"/>
                <a:ea typeface="Cambria" charset="0"/>
                <a:cs typeface="Cambria" charset="0"/>
              </a:rPr>
              <a:t>on</a:t>
            </a:r>
            <a:r>
              <a:rPr lang="zh-CN" altLang="en-US" sz="2400" dirty="0">
                <a:latin typeface="Cambria" charset="0"/>
                <a:ea typeface="Cambria" charset="0"/>
                <a:cs typeface="Cambria" charset="0"/>
              </a:rPr>
              <a:t> </a:t>
            </a:r>
            <a:r>
              <a:rPr lang="en-US" altLang="zh-CN" sz="2400" dirty="0">
                <a:latin typeface="Cambria" charset="0"/>
                <a:ea typeface="Cambria" charset="0"/>
                <a:cs typeface="Cambria" charset="0"/>
              </a:rPr>
              <a:t>other</a:t>
            </a:r>
            <a:r>
              <a:rPr lang="zh-CN" altLang="en-US" sz="2400" dirty="0">
                <a:latin typeface="Cambria" charset="0"/>
                <a:ea typeface="Cambria" charset="0"/>
                <a:cs typeface="Cambria" charset="0"/>
              </a:rPr>
              <a:t> </a:t>
            </a:r>
            <a:r>
              <a:rPr lang="en-US" altLang="zh-CN" sz="2400" dirty="0" smtClean="0">
                <a:latin typeface="Cambria" charset="0"/>
                <a:ea typeface="Cambria" charset="0"/>
                <a:cs typeface="Cambria" charset="0"/>
              </a:rPr>
              <a:t>domain/tasks</a:t>
            </a:r>
            <a:r>
              <a:rPr lang="zh-CN" altLang="en-US" sz="2400" dirty="0" smtClean="0">
                <a:latin typeface="Cambria" charset="0"/>
                <a:ea typeface="Cambria" charset="0"/>
                <a:cs typeface="Cambria" charset="0"/>
              </a:rPr>
              <a:t> </a:t>
            </a:r>
            <a:r>
              <a:rPr lang="en-US" altLang="zh-CN" sz="2400" dirty="0" smtClean="0">
                <a:latin typeface="Cambria" charset="0"/>
                <a:ea typeface="Cambria" charset="0"/>
                <a:cs typeface="Cambria" charset="0"/>
              </a:rPr>
              <a:t>becomes</a:t>
            </a:r>
            <a:r>
              <a:rPr lang="zh-CN" altLang="en-US" sz="2400" dirty="0" smtClean="0">
                <a:latin typeface="Cambria" charset="0"/>
                <a:ea typeface="Cambria" charset="0"/>
                <a:cs typeface="Cambria" charset="0"/>
              </a:rPr>
              <a:t> </a:t>
            </a:r>
            <a:r>
              <a:rPr lang="en-US" altLang="zh-CN" sz="2400" dirty="0" smtClean="0">
                <a:latin typeface="Cambria" charset="0"/>
                <a:ea typeface="Cambria" charset="0"/>
                <a:cs typeface="Cambria" charset="0"/>
              </a:rPr>
              <a:t>a</a:t>
            </a:r>
            <a:r>
              <a:rPr lang="zh-CN" altLang="en-US" sz="2400" dirty="0" smtClean="0">
                <a:latin typeface="Cambria" charset="0"/>
                <a:ea typeface="Cambria" charset="0"/>
                <a:cs typeface="Cambria" charset="0"/>
              </a:rPr>
              <a:t> </a:t>
            </a:r>
            <a:r>
              <a:rPr lang="en-US" altLang="zh-CN" sz="2400" dirty="0" smtClean="0">
                <a:latin typeface="Cambria" charset="0"/>
                <a:ea typeface="Cambria" charset="0"/>
                <a:cs typeface="Cambria" charset="0"/>
              </a:rPr>
              <a:t>feasible</a:t>
            </a:r>
            <a:r>
              <a:rPr lang="zh-CN" altLang="en-US" sz="2400" dirty="0" smtClean="0">
                <a:latin typeface="Cambria" charset="0"/>
                <a:ea typeface="Cambria" charset="0"/>
                <a:cs typeface="Cambria" charset="0"/>
              </a:rPr>
              <a:t> </a:t>
            </a:r>
            <a:r>
              <a:rPr lang="en-US" altLang="zh-CN" sz="2400" dirty="0" smtClean="0">
                <a:latin typeface="Cambria" charset="0"/>
                <a:ea typeface="Cambria" charset="0"/>
                <a:cs typeface="Cambria" charset="0"/>
              </a:rPr>
              <a:t>strategy</a:t>
            </a:r>
          </a:p>
          <a:p>
            <a:pPr>
              <a:lnSpc>
                <a:spcPct val="150000"/>
              </a:lnSpc>
            </a:pPr>
            <a:r>
              <a:rPr lang="zh-CN" altLang="en-US" sz="2400" dirty="0" smtClean="0">
                <a:latin typeface="Cambria" charset="0"/>
                <a:ea typeface="Cambria" charset="0"/>
                <a:cs typeface="Cambria" charset="0"/>
              </a:rPr>
              <a:t>      </a:t>
            </a:r>
            <a:r>
              <a:rPr lang="en-US" altLang="zh-CN" sz="2400" dirty="0" smtClean="0">
                <a:latin typeface="Cambria" charset="0"/>
                <a:ea typeface="Cambria" charset="0"/>
                <a:cs typeface="Cambria" charset="0"/>
              </a:rPr>
              <a:t>-</a:t>
            </a:r>
            <a:r>
              <a:rPr lang="zh-CN" altLang="en-US" sz="2400" dirty="0" smtClean="0">
                <a:latin typeface="Cambria" charset="0"/>
                <a:ea typeface="Cambria" charset="0"/>
                <a:cs typeface="Cambria" charset="0"/>
              </a:rPr>
              <a:t> </a:t>
            </a:r>
            <a:r>
              <a:rPr lang="en-US" altLang="zh-CN" sz="2400" dirty="0" smtClean="0">
                <a:latin typeface="Cambria" charset="0"/>
                <a:ea typeface="Cambria" charset="0"/>
                <a:cs typeface="Cambria" charset="0"/>
              </a:rPr>
              <a:t>transfer</a:t>
            </a:r>
            <a:r>
              <a:rPr lang="zh-CN" altLang="en-US" sz="2400" dirty="0" smtClean="0">
                <a:latin typeface="Cambria" charset="0"/>
                <a:ea typeface="Cambria" charset="0"/>
                <a:cs typeface="Cambria" charset="0"/>
              </a:rPr>
              <a:t> </a:t>
            </a:r>
            <a:r>
              <a:rPr lang="en-US" altLang="zh-CN" sz="2400" dirty="0" smtClean="0">
                <a:latin typeface="Cambria" charset="0"/>
                <a:ea typeface="Cambria" charset="0"/>
                <a:cs typeface="Cambria" charset="0"/>
              </a:rPr>
              <a:t>learning</a:t>
            </a:r>
          </a:p>
          <a:p>
            <a:pPr>
              <a:lnSpc>
                <a:spcPct val="150000"/>
              </a:lnSpc>
            </a:pPr>
            <a:r>
              <a:rPr lang="zh-CN" altLang="en-US" sz="2400" dirty="0">
                <a:latin typeface="Cambria" charset="0"/>
                <a:ea typeface="Cambria" charset="0"/>
                <a:cs typeface="Cambria" charset="0"/>
              </a:rPr>
              <a:t> </a:t>
            </a:r>
            <a:r>
              <a:rPr lang="zh-CN" altLang="en-US" sz="2400" dirty="0" smtClean="0">
                <a:latin typeface="Cambria" charset="0"/>
                <a:ea typeface="Cambria" charset="0"/>
                <a:cs typeface="Cambria" charset="0"/>
              </a:rPr>
              <a:t>     </a:t>
            </a:r>
            <a:r>
              <a:rPr lang="en-US" altLang="zh-CN" sz="2400" dirty="0" smtClean="0">
                <a:latin typeface="Cambria" charset="0"/>
                <a:ea typeface="Cambria" charset="0"/>
                <a:cs typeface="Cambria" charset="0"/>
              </a:rPr>
              <a:t>-</a:t>
            </a:r>
            <a:r>
              <a:rPr lang="zh-CN" altLang="en-US" sz="2400" dirty="0" smtClean="0">
                <a:latin typeface="Cambria" charset="0"/>
                <a:ea typeface="Cambria" charset="0"/>
                <a:cs typeface="Cambria" charset="0"/>
              </a:rPr>
              <a:t> </a:t>
            </a:r>
            <a:r>
              <a:rPr lang="en-US" altLang="zh-CN" sz="2400" dirty="0" smtClean="0">
                <a:latin typeface="Cambria" charset="0"/>
                <a:ea typeface="Cambria" charset="0"/>
                <a:cs typeface="Cambria" charset="0"/>
              </a:rPr>
              <a:t>meta-learning</a:t>
            </a:r>
            <a:r>
              <a:rPr lang="zh-CN" altLang="en-US" sz="2400" dirty="0" smtClean="0">
                <a:latin typeface="Cambria" charset="0"/>
                <a:ea typeface="Cambria" charset="0"/>
                <a:cs typeface="Cambria" charset="0"/>
              </a:rPr>
              <a:t> </a:t>
            </a:r>
            <a:r>
              <a:rPr lang="en-US" altLang="zh-CN" sz="2400" dirty="0" smtClean="0">
                <a:latin typeface="Cambria" charset="0"/>
                <a:ea typeface="Cambria" charset="0"/>
                <a:cs typeface="Cambria" charset="0"/>
              </a:rPr>
              <a:t>(learning</a:t>
            </a:r>
            <a:r>
              <a:rPr lang="zh-CN" altLang="en-US" sz="2400" dirty="0" smtClean="0">
                <a:latin typeface="Cambria" charset="0"/>
                <a:ea typeface="Cambria" charset="0"/>
                <a:cs typeface="Cambria" charset="0"/>
              </a:rPr>
              <a:t> </a:t>
            </a:r>
            <a:r>
              <a:rPr lang="en-US" altLang="zh-CN" sz="2400" dirty="0" smtClean="0">
                <a:latin typeface="Cambria" charset="0"/>
                <a:ea typeface="Cambria" charset="0"/>
                <a:cs typeface="Cambria" charset="0"/>
              </a:rPr>
              <a:t>to</a:t>
            </a:r>
            <a:r>
              <a:rPr lang="zh-CN" altLang="en-US" sz="2400" dirty="0" smtClean="0">
                <a:latin typeface="Cambria" charset="0"/>
                <a:ea typeface="Cambria" charset="0"/>
                <a:cs typeface="Cambria" charset="0"/>
              </a:rPr>
              <a:t> </a:t>
            </a:r>
            <a:r>
              <a:rPr lang="en-US" altLang="zh-CN" sz="2400" dirty="0" smtClean="0">
                <a:latin typeface="Cambria" charset="0"/>
                <a:ea typeface="Cambria" charset="0"/>
                <a:cs typeface="Cambria" charset="0"/>
              </a:rPr>
              <a:t>transfer)</a:t>
            </a:r>
            <a:endParaRPr lang="en-US" altLang="zh-CN" sz="2400" dirty="0">
              <a:latin typeface="Cambria" charset="0"/>
              <a:ea typeface="Cambria" charset="0"/>
              <a:cs typeface="Cambria" charset="0"/>
            </a:endParaRPr>
          </a:p>
          <a:p>
            <a:pPr marL="342900" indent="-342900">
              <a:buFont typeface="Wingdings" charset="2"/>
              <a:buChar char="Ø"/>
            </a:pPr>
            <a:endParaRPr lang="en-US" sz="2400" dirty="0"/>
          </a:p>
          <a:p>
            <a:pPr marL="342900" indent="-342900">
              <a:buFont typeface="Wingdings" charset="2"/>
              <a:buChar char="Ø"/>
            </a:pPr>
            <a:endParaRPr lang="en-US" sz="2400" dirty="0"/>
          </a:p>
        </p:txBody>
      </p:sp>
      <p:sp>
        <p:nvSpPr>
          <p:cNvPr id="2" name="Rectangle 1"/>
          <p:cNvSpPr/>
          <p:nvPr/>
        </p:nvSpPr>
        <p:spPr>
          <a:xfrm>
            <a:off x="1658637" y="4677266"/>
            <a:ext cx="6774355" cy="400110"/>
          </a:xfrm>
          <a:prstGeom prst="rect">
            <a:avLst/>
          </a:prstGeom>
        </p:spPr>
        <p:txBody>
          <a:bodyPr wrap="none">
            <a:spAutoFit/>
          </a:bodyPr>
          <a:lstStyle/>
          <a:p>
            <a:pPr>
              <a:defRPr/>
            </a:pPr>
            <a:r>
              <a:rPr lang="en-US" altLang="zh-CN" sz="2000" dirty="0" smtClean="0">
                <a:solidFill>
                  <a:schemeClr val="bg2">
                    <a:lumMod val="50000"/>
                  </a:schemeClr>
                </a:solidFill>
                <a:latin typeface="Cambria" charset="0"/>
                <a:ea typeface="Cambria" charset="0"/>
                <a:cs typeface="Cambria" charset="0"/>
              </a:rPr>
              <a:t>Using</a:t>
            </a:r>
            <a:r>
              <a:rPr lang="zh-CN" altLang="en-US" sz="2000" dirty="0" smtClean="0">
                <a:solidFill>
                  <a:schemeClr val="bg2">
                    <a:lumMod val="50000"/>
                  </a:schemeClr>
                </a:solidFill>
                <a:latin typeface="Cambria" charset="0"/>
                <a:ea typeface="Cambria" charset="0"/>
                <a:cs typeface="Cambria" charset="0"/>
              </a:rPr>
              <a:t> </a:t>
            </a:r>
            <a:r>
              <a:rPr lang="en-US" sz="2000" dirty="0">
                <a:solidFill>
                  <a:schemeClr val="bg2">
                    <a:lumMod val="50000"/>
                  </a:schemeClr>
                </a:solidFill>
                <a:latin typeface="Cambria" charset="0"/>
                <a:ea typeface="Cambria" charset="0"/>
                <a:cs typeface="Cambria" charset="0"/>
              </a:rPr>
              <a:t>the learning experience</a:t>
            </a:r>
            <a:r>
              <a:rPr lang="en-US" altLang="zh-CN" sz="2000" dirty="0">
                <a:solidFill>
                  <a:schemeClr val="bg2">
                    <a:lumMod val="50000"/>
                  </a:schemeClr>
                </a:solidFill>
                <a:latin typeface="Cambria" charset="0"/>
                <a:ea typeface="Cambria" charset="0"/>
                <a:cs typeface="Cambria" charset="0"/>
              </a:rPr>
              <a:t>s</a:t>
            </a:r>
            <a:r>
              <a:rPr lang="en-US" sz="2000" dirty="0">
                <a:solidFill>
                  <a:schemeClr val="bg2">
                    <a:lumMod val="50000"/>
                  </a:schemeClr>
                </a:solidFill>
                <a:latin typeface="Cambria" charset="0"/>
                <a:ea typeface="Cambria" charset="0"/>
                <a:cs typeface="Cambria" charset="0"/>
              </a:rPr>
              <a:t> from a set of </a:t>
            </a:r>
            <a:r>
              <a:rPr lang="en-US" altLang="zh-CN" sz="2000" dirty="0">
                <a:solidFill>
                  <a:schemeClr val="bg2">
                    <a:lumMod val="50000"/>
                  </a:schemeClr>
                </a:solidFill>
                <a:latin typeface="Cambria" charset="0"/>
                <a:ea typeface="Cambria" charset="0"/>
                <a:cs typeface="Cambria" charset="0"/>
              </a:rPr>
              <a:t>relevant</a:t>
            </a:r>
            <a:r>
              <a:rPr lang="zh-CN" altLang="en-US" sz="2000" dirty="0">
                <a:solidFill>
                  <a:schemeClr val="bg2">
                    <a:lumMod val="50000"/>
                  </a:schemeClr>
                </a:solidFill>
                <a:latin typeface="Cambria" charset="0"/>
                <a:ea typeface="Cambria" charset="0"/>
                <a:cs typeface="Cambria" charset="0"/>
              </a:rPr>
              <a:t> </a:t>
            </a:r>
            <a:r>
              <a:rPr lang="en-US" sz="2000" dirty="0" smtClean="0">
                <a:solidFill>
                  <a:schemeClr val="bg2">
                    <a:lumMod val="50000"/>
                  </a:schemeClr>
                </a:solidFill>
                <a:latin typeface="Cambria" charset="0"/>
                <a:ea typeface="Cambria" charset="0"/>
                <a:cs typeface="Cambria" charset="0"/>
              </a:rPr>
              <a:t>tasks</a:t>
            </a:r>
            <a:r>
              <a:rPr lang="zh-CN" altLang="en-US" sz="2000" dirty="0" smtClean="0">
                <a:solidFill>
                  <a:schemeClr val="bg2">
                    <a:lumMod val="50000"/>
                  </a:schemeClr>
                </a:solidFill>
                <a:latin typeface="Cambria" charset="0"/>
                <a:ea typeface="Cambria" charset="0"/>
                <a:cs typeface="Cambria" charset="0"/>
              </a:rPr>
              <a:t> </a:t>
            </a:r>
            <a:r>
              <a:rPr lang="mr-IN" altLang="zh-CN" sz="2000" dirty="0" smtClean="0">
                <a:solidFill>
                  <a:schemeClr val="bg2">
                    <a:lumMod val="50000"/>
                  </a:schemeClr>
                </a:solidFill>
                <a:latin typeface="Cambria" charset="0"/>
                <a:ea typeface="Cambria" charset="0"/>
                <a:cs typeface="Cambria" charset="0"/>
              </a:rPr>
              <a:t>…</a:t>
            </a:r>
            <a:endParaRPr lang="en-US" sz="2000" dirty="0">
              <a:solidFill>
                <a:schemeClr val="bg2">
                  <a:lumMod val="50000"/>
                </a:schemeClr>
              </a:solidFill>
              <a:latin typeface="Cambria" charset="0"/>
              <a:ea typeface="Cambria" charset="0"/>
              <a:cs typeface="Cambria" charset="0"/>
            </a:endParaRPr>
          </a:p>
        </p:txBody>
      </p:sp>
      <p:sp>
        <p:nvSpPr>
          <p:cNvPr id="10" name="Striped Right Arrow 9"/>
          <p:cNvSpPr/>
          <p:nvPr/>
        </p:nvSpPr>
        <p:spPr>
          <a:xfrm rot="16200000">
            <a:off x="1796143" y="4003696"/>
            <a:ext cx="685800" cy="653142"/>
          </a:xfrm>
          <a:prstGeom prst="stripedRightArrow">
            <a:avLst/>
          </a:prstGeom>
          <a:solidFill>
            <a:schemeClr val="bg1">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62420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6291">
        <p15:prstTrans prst="drape"/>
      </p:transition>
    </mc:Choice>
    <mc:Fallback xmlns="">
      <p:transition spd="slow" advTm="362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201" y="1563876"/>
            <a:ext cx="6408152" cy="4529541"/>
          </a:xfrm>
          <a:prstGeom prst="rect">
            <a:avLst/>
          </a:prstGeom>
        </p:spPr>
      </p:pic>
      <p:sp>
        <p:nvSpPr>
          <p:cNvPr id="8" name="Subtitle 2"/>
          <p:cNvSpPr>
            <a:spLocks noGrp="1"/>
          </p:cNvSpPr>
          <p:nvPr>
            <p:ph type="subTitle" idx="1"/>
          </p:nvPr>
        </p:nvSpPr>
        <p:spPr>
          <a:xfrm>
            <a:off x="1524000" y="375768"/>
            <a:ext cx="9144000" cy="671982"/>
          </a:xfrm>
        </p:spPr>
        <p:txBody>
          <a:bodyPr>
            <a:normAutofit/>
          </a:bodyPr>
          <a:lstStyle/>
          <a:p>
            <a:r>
              <a:rPr lang="en-US" altLang="zh-CN" sz="3600" dirty="0" smtClean="0">
                <a:latin typeface="Cambria" charset="0"/>
                <a:ea typeface="Cambria" charset="0"/>
                <a:cs typeface="Cambria" charset="0"/>
              </a:rPr>
              <a:t>Problem</a:t>
            </a:r>
            <a:r>
              <a:rPr lang="zh-CN" altLang="en-US" sz="3600" dirty="0" smtClean="0">
                <a:latin typeface="Cambria" charset="0"/>
                <a:ea typeface="Cambria" charset="0"/>
                <a:cs typeface="Cambria" charset="0"/>
              </a:rPr>
              <a:t> </a:t>
            </a:r>
            <a:r>
              <a:rPr lang="en-US" altLang="zh-CN" sz="3600" dirty="0" smtClean="0">
                <a:latin typeface="Cambria" charset="0"/>
                <a:ea typeface="Cambria" charset="0"/>
                <a:cs typeface="Cambria" charset="0"/>
              </a:rPr>
              <a:t>Setup</a:t>
            </a:r>
            <a:endParaRPr lang="en-US" sz="3600" dirty="0">
              <a:latin typeface="Cambria" charset="0"/>
              <a:ea typeface="Cambria" charset="0"/>
              <a:cs typeface="Cambria" charset="0"/>
            </a:endParaRPr>
          </a:p>
        </p:txBody>
      </p:sp>
      <p:sp>
        <p:nvSpPr>
          <p:cNvPr id="3" name="Rectangle 2"/>
          <p:cNvSpPr/>
          <p:nvPr/>
        </p:nvSpPr>
        <p:spPr>
          <a:xfrm>
            <a:off x="825911" y="2050230"/>
            <a:ext cx="4909243" cy="1569660"/>
          </a:xfrm>
          <a:prstGeom prst="rect">
            <a:avLst/>
          </a:prstGeom>
        </p:spPr>
        <p:txBody>
          <a:bodyPr wrap="square">
            <a:spAutoFit/>
          </a:bodyPr>
          <a:lstStyle/>
          <a:p>
            <a:pPr algn="just"/>
            <a:r>
              <a:rPr lang="en-US" altLang="zh-CN" sz="2000" b="1" i="1" dirty="0">
                <a:latin typeface="Cambria" charset="0"/>
                <a:ea typeface="Cambria" charset="0"/>
                <a:cs typeface="Cambria" charset="0"/>
              </a:rPr>
              <a:t>G</a:t>
            </a:r>
            <a:r>
              <a:rPr lang="en-US" sz="2000" b="1" i="1" dirty="0">
                <a:latin typeface="Cambria" charset="0"/>
                <a:ea typeface="Cambria" charset="0"/>
                <a:cs typeface="Cambria" charset="0"/>
              </a:rPr>
              <a:t>oal</a:t>
            </a:r>
            <a:r>
              <a:rPr lang="en-US" altLang="zh-CN" sz="2000" b="1" i="1" dirty="0">
                <a:latin typeface="Cambria" charset="0"/>
                <a:ea typeface="Cambria" charset="0"/>
                <a:cs typeface="Cambria" charset="0"/>
              </a:rPr>
              <a:t>:</a:t>
            </a:r>
            <a:r>
              <a:rPr lang="en-US" sz="2000" b="1" i="1" dirty="0">
                <a:latin typeface="Cambria" charset="0"/>
                <a:ea typeface="Cambria" charset="0"/>
                <a:cs typeface="Cambria" charset="0"/>
              </a:rPr>
              <a:t> </a:t>
            </a:r>
            <a:r>
              <a:rPr lang="en-US" sz="2000" dirty="0">
                <a:latin typeface="Cambria" charset="0"/>
                <a:ea typeface="Cambria" charset="0"/>
                <a:cs typeface="Cambria" charset="0"/>
              </a:rPr>
              <a:t>is to predict the risks of </a:t>
            </a:r>
            <a:r>
              <a:rPr lang="en-US" altLang="zh-CN" sz="2000" dirty="0">
                <a:latin typeface="Cambria" charset="0"/>
                <a:ea typeface="Cambria" charset="0"/>
                <a:cs typeface="Cambria" charset="0"/>
              </a:rPr>
              <a:t>target</a:t>
            </a:r>
            <a:r>
              <a:rPr lang="zh-CN" altLang="en-US" sz="2000" dirty="0">
                <a:latin typeface="Cambria" charset="0"/>
                <a:ea typeface="Cambria" charset="0"/>
                <a:cs typeface="Cambria" charset="0"/>
              </a:rPr>
              <a:t> </a:t>
            </a:r>
            <a:r>
              <a:rPr lang="en-US" sz="2000" dirty="0">
                <a:latin typeface="Cambria" charset="0"/>
                <a:ea typeface="Cambria" charset="0"/>
                <a:cs typeface="Cambria" charset="0"/>
              </a:rPr>
              <a:t>disease with few labeled patients, which give rise to a low-resource classification. </a:t>
            </a:r>
            <a:endParaRPr lang="en-US" sz="2000" dirty="0" smtClean="0">
              <a:latin typeface="Cambria" charset="0"/>
              <a:ea typeface="Cambria" charset="0"/>
              <a:cs typeface="Cambria" charset="0"/>
            </a:endParaRPr>
          </a:p>
          <a:p>
            <a:pPr algn="just"/>
            <a:r>
              <a:rPr lang="en-US" dirty="0"/>
              <a:t/>
            </a:r>
            <a:br>
              <a:rPr lang="en-US" dirty="0"/>
            </a:br>
            <a:endParaRPr lang="en-US" dirty="0"/>
          </a:p>
        </p:txBody>
      </p:sp>
      <p:sp>
        <p:nvSpPr>
          <p:cNvPr id="7" name="Rectangle 6"/>
          <p:cNvSpPr/>
          <p:nvPr/>
        </p:nvSpPr>
        <p:spPr>
          <a:xfrm>
            <a:off x="825911" y="3579369"/>
            <a:ext cx="4949317" cy="2185214"/>
          </a:xfrm>
          <a:prstGeom prst="rect">
            <a:avLst/>
          </a:prstGeom>
        </p:spPr>
        <p:txBody>
          <a:bodyPr wrap="square">
            <a:spAutoFit/>
          </a:bodyPr>
          <a:lstStyle/>
          <a:p>
            <a:pPr algn="just"/>
            <a:r>
              <a:rPr lang="en-US" altLang="zh-CN" sz="2000" b="1" i="1" dirty="0" smtClean="0">
                <a:latin typeface="Cambria" charset="0"/>
                <a:ea typeface="Cambria" charset="0"/>
                <a:cs typeface="Cambria" charset="0"/>
              </a:rPr>
              <a:t>The</a:t>
            </a:r>
            <a:r>
              <a:rPr lang="zh-CN" altLang="en-US" sz="2000" b="1" i="1" dirty="0" smtClean="0">
                <a:latin typeface="Cambria" charset="0"/>
                <a:ea typeface="Cambria" charset="0"/>
                <a:cs typeface="Cambria" charset="0"/>
              </a:rPr>
              <a:t> </a:t>
            </a:r>
            <a:r>
              <a:rPr lang="en-US" sz="2000" b="1" i="1" dirty="0" smtClean="0">
                <a:latin typeface="Cambria" charset="0"/>
                <a:ea typeface="Cambria" charset="0"/>
                <a:cs typeface="Cambria" charset="0"/>
              </a:rPr>
              <a:t>idea</a:t>
            </a:r>
            <a:r>
              <a:rPr lang="en-US" altLang="zh-CN" sz="2000" b="1" i="1" dirty="0" smtClean="0">
                <a:latin typeface="Cambria" charset="0"/>
                <a:ea typeface="Cambria" charset="0"/>
                <a:cs typeface="Cambria" charset="0"/>
              </a:rPr>
              <a:t>:</a:t>
            </a:r>
            <a:r>
              <a:rPr lang="en-US" sz="2000" b="1" i="1" dirty="0" smtClean="0">
                <a:latin typeface="Cambria" charset="0"/>
                <a:ea typeface="Cambria" charset="0"/>
                <a:cs typeface="Cambria" charset="0"/>
              </a:rPr>
              <a:t> </a:t>
            </a:r>
            <a:r>
              <a:rPr lang="en-US" sz="2000" dirty="0">
                <a:latin typeface="Cambria" charset="0"/>
                <a:ea typeface="Cambria" charset="0"/>
                <a:cs typeface="Cambria" charset="0"/>
              </a:rPr>
              <a:t>is to take advantage of </a:t>
            </a:r>
            <a:r>
              <a:rPr lang="en-US" sz="2000" dirty="0" smtClean="0">
                <a:latin typeface="Cambria" charset="0"/>
                <a:ea typeface="Cambria" charset="0"/>
                <a:cs typeface="Cambria" charset="0"/>
              </a:rPr>
              <a:t>labeled </a:t>
            </a:r>
            <a:r>
              <a:rPr lang="en-US" sz="2000" dirty="0">
                <a:latin typeface="Cambria" charset="0"/>
                <a:ea typeface="Cambria" charset="0"/>
                <a:cs typeface="Cambria" charset="0"/>
              </a:rPr>
              <a:t>patients from other relevant high-resource </a:t>
            </a:r>
            <a:r>
              <a:rPr lang="en-US" sz="2000" dirty="0" smtClean="0">
                <a:latin typeface="Cambria" charset="0"/>
                <a:ea typeface="Cambria" charset="0"/>
                <a:cs typeface="Cambria" charset="0"/>
              </a:rPr>
              <a:t>domains</a:t>
            </a:r>
            <a:r>
              <a:rPr lang="zh-CN" altLang="en-US" sz="2000" dirty="0" smtClean="0">
                <a:latin typeface="Cambria" charset="0"/>
                <a:ea typeface="Cambria" charset="0"/>
                <a:cs typeface="Cambria" charset="0"/>
              </a:rPr>
              <a:t> </a:t>
            </a:r>
            <a:r>
              <a:rPr lang="en-US" sz="2000" dirty="0" smtClean="0">
                <a:latin typeface="Cambria" charset="0"/>
                <a:ea typeface="Cambria" charset="0"/>
                <a:cs typeface="Cambria" charset="0"/>
              </a:rPr>
              <a:t>and </a:t>
            </a:r>
            <a:r>
              <a:rPr lang="en-US" sz="2000" dirty="0">
                <a:latin typeface="Cambria" charset="0"/>
                <a:ea typeface="Cambria" charset="0"/>
                <a:cs typeface="Cambria" charset="0"/>
              </a:rPr>
              <a:t>design the learning to transfer </a:t>
            </a:r>
            <a:r>
              <a:rPr lang="en-US" altLang="zh-CN" sz="2000" dirty="0" smtClean="0">
                <a:latin typeface="Cambria" charset="0"/>
                <a:ea typeface="Cambria" charset="0"/>
                <a:cs typeface="Cambria" charset="0"/>
              </a:rPr>
              <a:t>framework</a:t>
            </a:r>
            <a:r>
              <a:rPr lang="zh-CN" altLang="en-US" sz="2000" dirty="0" smtClean="0">
                <a:latin typeface="Cambria" charset="0"/>
                <a:ea typeface="Cambria" charset="0"/>
                <a:cs typeface="Cambria" charset="0"/>
              </a:rPr>
              <a:t> </a:t>
            </a:r>
            <a:r>
              <a:rPr lang="en-US" sz="2000" dirty="0" smtClean="0">
                <a:latin typeface="Cambria" charset="0"/>
                <a:ea typeface="Cambria" charset="0"/>
                <a:cs typeface="Cambria" charset="0"/>
              </a:rPr>
              <a:t>with sources</a:t>
            </a:r>
            <a:r>
              <a:rPr lang="zh-CN" altLang="en-US" sz="2000" dirty="0" smtClean="0">
                <a:latin typeface="Cambria" charset="0"/>
                <a:ea typeface="Cambria" charset="0"/>
                <a:cs typeface="Cambria" charset="0"/>
              </a:rPr>
              <a:t> </a:t>
            </a:r>
            <a:r>
              <a:rPr lang="en-US" sz="2000" dirty="0" smtClean="0">
                <a:latin typeface="Cambria" charset="0"/>
                <a:ea typeface="Cambria" charset="0"/>
                <a:cs typeface="Cambria" charset="0"/>
              </a:rPr>
              <a:t>and </a:t>
            </a:r>
            <a:r>
              <a:rPr lang="en-US" sz="2000" dirty="0">
                <a:latin typeface="Cambria" charset="0"/>
                <a:ea typeface="Cambria" charset="0"/>
                <a:cs typeface="Cambria" charset="0"/>
              </a:rPr>
              <a:t>a simulated </a:t>
            </a:r>
            <a:r>
              <a:rPr lang="en-US" sz="2000" dirty="0" smtClean="0">
                <a:latin typeface="Cambria" charset="0"/>
                <a:ea typeface="Cambria" charset="0"/>
                <a:cs typeface="Cambria" charset="0"/>
              </a:rPr>
              <a:t>targe</a:t>
            </a:r>
            <a:r>
              <a:rPr lang="en-US" altLang="zh-CN" sz="2000" dirty="0" smtClean="0">
                <a:latin typeface="Cambria" charset="0"/>
                <a:ea typeface="Cambria" charset="0"/>
                <a:cs typeface="Cambria" charset="0"/>
              </a:rPr>
              <a:t>t.</a:t>
            </a:r>
            <a:r>
              <a:rPr lang="zh-CN" altLang="en-US" sz="2000" dirty="0" smtClean="0">
                <a:latin typeface="Cambria" charset="0"/>
                <a:ea typeface="Cambria" charset="0"/>
                <a:cs typeface="Cambria" charset="0"/>
              </a:rPr>
              <a:t> </a:t>
            </a:r>
            <a:endParaRPr lang="en-US" sz="2000" dirty="0">
              <a:latin typeface="Cambria" charset="0"/>
              <a:ea typeface="Cambria" charset="0"/>
              <a:cs typeface="Cambria" charset="0"/>
            </a:endParaRPr>
          </a:p>
          <a:p>
            <a:r>
              <a:rPr lang="en-US" dirty="0"/>
              <a:t/>
            </a:r>
            <a:br>
              <a:rPr lang="en-US" dirty="0"/>
            </a:br>
            <a:endParaRPr lang="en-US" dirty="0"/>
          </a:p>
        </p:txBody>
      </p:sp>
    </p:spTree>
    <p:custDataLst>
      <p:tags r:id="rId1"/>
    </p:custDataLst>
    <p:extLst>
      <p:ext uri="{BB962C8B-B14F-4D97-AF65-F5344CB8AC3E}">
        <p14:creationId xmlns:p14="http://schemas.microsoft.com/office/powerpoint/2010/main" val="1488825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8948">
        <p15:prstTrans prst="drape"/>
      </p:transition>
    </mc:Choice>
    <mc:Fallback xmlns="">
      <p:transition spd="slow" advTm="28948">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9849" y="1571625"/>
            <a:ext cx="6408152" cy="4529541"/>
          </a:xfrm>
          <a:prstGeom prst="rect">
            <a:avLst/>
          </a:prstGeom>
        </p:spPr>
      </p:pic>
      <p:sp>
        <p:nvSpPr>
          <p:cNvPr id="8" name="Subtitle 2"/>
          <p:cNvSpPr>
            <a:spLocks noGrp="1"/>
          </p:cNvSpPr>
          <p:nvPr>
            <p:ph type="subTitle" idx="1"/>
          </p:nvPr>
        </p:nvSpPr>
        <p:spPr>
          <a:xfrm>
            <a:off x="1524000" y="375768"/>
            <a:ext cx="9144000" cy="671982"/>
          </a:xfrm>
        </p:spPr>
        <p:txBody>
          <a:bodyPr>
            <a:normAutofit/>
          </a:bodyPr>
          <a:lstStyle/>
          <a:p>
            <a:r>
              <a:rPr lang="en-US" altLang="zh-CN" sz="3600" dirty="0" smtClean="0">
                <a:latin typeface="Cambria" charset="0"/>
                <a:ea typeface="Cambria" charset="0"/>
                <a:cs typeface="Cambria" charset="0"/>
              </a:rPr>
              <a:t>Problem</a:t>
            </a:r>
            <a:r>
              <a:rPr lang="zh-CN" altLang="en-US" sz="3600" dirty="0" smtClean="0">
                <a:latin typeface="Cambria" charset="0"/>
                <a:ea typeface="Cambria" charset="0"/>
                <a:cs typeface="Cambria" charset="0"/>
              </a:rPr>
              <a:t> </a:t>
            </a:r>
            <a:r>
              <a:rPr lang="en-US" altLang="zh-CN" sz="3600" dirty="0" smtClean="0">
                <a:latin typeface="Cambria" charset="0"/>
                <a:ea typeface="Cambria" charset="0"/>
                <a:cs typeface="Cambria" charset="0"/>
              </a:rPr>
              <a:t>Setup</a:t>
            </a:r>
            <a:endParaRPr lang="en-US" sz="3600" dirty="0">
              <a:latin typeface="Cambria" charset="0"/>
              <a:ea typeface="Cambria" charset="0"/>
              <a:cs typeface="Cambria" charset="0"/>
            </a:endParaRPr>
          </a:p>
        </p:txBody>
      </p:sp>
      <p:sp>
        <p:nvSpPr>
          <p:cNvPr id="3" name="Left-Right Arrow 2"/>
          <p:cNvSpPr/>
          <p:nvPr/>
        </p:nvSpPr>
        <p:spPr>
          <a:xfrm>
            <a:off x="7080250" y="2654300"/>
            <a:ext cx="876300" cy="406400"/>
          </a:xfrm>
          <a:prstGeom prst="leftRightArrow">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txBox="1">
            <a:spLocks/>
          </p:cNvSpPr>
          <p:nvPr/>
        </p:nvSpPr>
        <p:spPr>
          <a:xfrm>
            <a:off x="6563015" y="2205876"/>
            <a:ext cx="1993900" cy="6376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altLang="zh-CN" sz="1400" dirty="0" smtClean="0">
                <a:solidFill>
                  <a:srgbClr val="C00000"/>
                </a:solidFill>
                <a:ea typeface="Cambria" charset="0"/>
                <a:cs typeface="Cambria" charset="0"/>
              </a:rPr>
              <a:t>sample</a:t>
            </a:r>
            <a:endParaRPr lang="en-US" sz="3600" dirty="0">
              <a:solidFill>
                <a:srgbClr val="C00000"/>
              </a:solidFill>
              <a:ea typeface="Cambria" charset="0"/>
              <a:cs typeface="Cambria" charset="0"/>
            </a:endParaRPr>
          </a:p>
        </p:txBody>
      </p:sp>
      <p:sp>
        <p:nvSpPr>
          <p:cNvPr id="9" name="Subtitle 2"/>
          <p:cNvSpPr txBox="1">
            <a:spLocks/>
          </p:cNvSpPr>
          <p:nvPr/>
        </p:nvSpPr>
        <p:spPr>
          <a:xfrm>
            <a:off x="6553200" y="2391334"/>
            <a:ext cx="1993900" cy="6376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altLang="zh-CN" sz="1400" smtClean="0">
                <a:solidFill>
                  <a:srgbClr val="C00000"/>
                </a:solidFill>
                <a:ea typeface="Cambria" charset="0"/>
                <a:cs typeface="Cambria" charset="0"/>
              </a:rPr>
              <a:t>episodes</a:t>
            </a:r>
            <a:endParaRPr lang="en-US" sz="3600" dirty="0">
              <a:solidFill>
                <a:srgbClr val="C00000"/>
              </a:solidFill>
              <a:ea typeface="Cambria" charset="0"/>
              <a:cs typeface="Cambria" charset="0"/>
            </a:endParaRPr>
          </a:p>
        </p:txBody>
      </p:sp>
      <p:cxnSp>
        <p:nvCxnSpPr>
          <p:cNvPr id="10" name="Straight Arrow Connector 9"/>
          <p:cNvCxnSpPr/>
          <p:nvPr/>
        </p:nvCxnSpPr>
        <p:spPr>
          <a:xfrm>
            <a:off x="7080250" y="3917950"/>
            <a:ext cx="292100" cy="2413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Subtitle 2"/>
          <p:cNvSpPr txBox="1">
            <a:spLocks/>
          </p:cNvSpPr>
          <p:nvPr/>
        </p:nvSpPr>
        <p:spPr>
          <a:xfrm>
            <a:off x="7039265" y="3770118"/>
            <a:ext cx="1993900" cy="6376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altLang="zh-CN" sz="1400" dirty="0" smtClean="0">
                <a:solidFill>
                  <a:srgbClr val="C00000"/>
                </a:solidFill>
                <a:ea typeface="Cambria" charset="0"/>
                <a:cs typeface="Cambria" charset="0"/>
              </a:rPr>
              <a:t>meta-train</a:t>
            </a:r>
            <a:endParaRPr lang="en-US" sz="3600" dirty="0">
              <a:solidFill>
                <a:srgbClr val="C00000"/>
              </a:solidFill>
              <a:ea typeface="Cambria" charset="0"/>
              <a:cs typeface="Cambria" charset="0"/>
            </a:endParaRPr>
          </a:p>
        </p:txBody>
      </p:sp>
      <p:cxnSp>
        <p:nvCxnSpPr>
          <p:cNvPr id="12" name="Straight Arrow Connector 11"/>
          <p:cNvCxnSpPr/>
          <p:nvPr/>
        </p:nvCxnSpPr>
        <p:spPr>
          <a:xfrm flipH="1">
            <a:off x="8705850" y="3845480"/>
            <a:ext cx="488950" cy="31377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10800000">
            <a:off x="7810500" y="4407734"/>
            <a:ext cx="1384300" cy="1319966"/>
          </a:xfrm>
          <a:prstGeom prst="bentConnector3">
            <a:avLst>
              <a:gd name="adj1" fmla="val 100459"/>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Subtitle 2"/>
          <p:cNvSpPr txBox="1">
            <a:spLocks/>
          </p:cNvSpPr>
          <p:nvPr/>
        </p:nvSpPr>
        <p:spPr>
          <a:xfrm rot="16200000">
            <a:off x="6801427" y="4665468"/>
            <a:ext cx="1993900" cy="6376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altLang="zh-CN" sz="1400" dirty="0" smtClean="0">
                <a:solidFill>
                  <a:srgbClr val="C00000"/>
                </a:solidFill>
                <a:ea typeface="Cambria" charset="0"/>
                <a:cs typeface="Cambria" charset="0"/>
              </a:rPr>
              <a:t>fine-tune</a:t>
            </a:r>
            <a:endParaRPr lang="en-US" sz="3600" dirty="0">
              <a:solidFill>
                <a:srgbClr val="C00000"/>
              </a:solidFill>
              <a:ea typeface="Cambria" charset="0"/>
              <a:cs typeface="Cambria" charset="0"/>
            </a:endParaRPr>
          </a:p>
        </p:txBody>
      </p:sp>
      <p:cxnSp>
        <p:nvCxnSpPr>
          <p:cNvPr id="25" name="Straight Arrow Connector 24"/>
          <p:cNvCxnSpPr/>
          <p:nvPr/>
        </p:nvCxnSpPr>
        <p:spPr>
          <a:xfrm flipV="1">
            <a:off x="9194800" y="5481688"/>
            <a:ext cx="1" cy="246013"/>
          </a:xfrm>
          <a:prstGeom prst="straightConnector1">
            <a:avLst/>
          </a:prstGeom>
          <a:ln w="28575">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16200000" flipH="1">
            <a:off x="7878452" y="4668625"/>
            <a:ext cx="782424" cy="183822"/>
          </a:xfrm>
          <a:prstGeom prst="bentConnector3">
            <a:avLst>
              <a:gd name="adj1" fmla="val 99398"/>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Subtitle 2"/>
          <p:cNvSpPr txBox="1">
            <a:spLocks/>
          </p:cNvSpPr>
          <p:nvPr/>
        </p:nvSpPr>
        <p:spPr>
          <a:xfrm rot="16200000">
            <a:off x="7369624" y="4559088"/>
            <a:ext cx="1406901" cy="3384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dirty="0" smtClean="0">
                <a:solidFill>
                  <a:srgbClr val="C00000"/>
                </a:solidFill>
                <a:ea typeface="Cambria" charset="0"/>
                <a:cs typeface="Cambria" charset="0"/>
              </a:rPr>
              <a:t>predict</a:t>
            </a:r>
            <a:endParaRPr lang="en-US" sz="3600" dirty="0">
              <a:solidFill>
                <a:srgbClr val="C00000"/>
              </a:solidFill>
              <a:ea typeface="Cambria" charset="0"/>
              <a:cs typeface="Cambria" charset="0"/>
            </a:endParaRPr>
          </a:p>
        </p:txBody>
      </p:sp>
      <p:sp>
        <p:nvSpPr>
          <p:cNvPr id="16" name="Rectangle 15"/>
          <p:cNvSpPr/>
          <p:nvPr/>
        </p:nvSpPr>
        <p:spPr>
          <a:xfrm>
            <a:off x="825911" y="1646459"/>
            <a:ext cx="2840415" cy="3754874"/>
          </a:xfrm>
          <a:prstGeom prst="rect">
            <a:avLst/>
          </a:prstGeom>
        </p:spPr>
        <p:txBody>
          <a:bodyPr wrap="square">
            <a:spAutoFit/>
          </a:bodyPr>
          <a:lstStyle/>
          <a:p>
            <a:r>
              <a:rPr lang="en-US" altLang="zh-CN" sz="2800" dirty="0" smtClean="0">
                <a:latin typeface="Cambria" charset="0"/>
                <a:ea typeface="Cambria" charset="0"/>
                <a:cs typeface="Cambria" charset="0"/>
              </a:rPr>
              <a:t>4</a:t>
            </a:r>
            <a:r>
              <a:rPr lang="zh-CN" altLang="en-US" sz="2800" dirty="0" smtClean="0">
                <a:latin typeface="Cambria" charset="0"/>
                <a:ea typeface="Cambria" charset="0"/>
                <a:cs typeface="Cambria" charset="0"/>
              </a:rPr>
              <a:t> </a:t>
            </a:r>
            <a:r>
              <a:rPr lang="en-US" altLang="zh-CN" sz="2800" dirty="0" smtClean="0">
                <a:latin typeface="Cambria" charset="0"/>
                <a:ea typeface="Cambria" charset="0"/>
                <a:cs typeface="Cambria" charset="0"/>
              </a:rPr>
              <a:t>steps:</a:t>
            </a:r>
            <a:r>
              <a:rPr lang="en-US" sz="2800" dirty="0" smtClean="0">
                <a:latin typeface="Cambria" charset="0"/>
                <a:ea typeface="Cambria" charset="0"/>
                <a:cs typeface="Cambria" charset="0"/>
              </a:rPr>
              <a:t> </a:t>
            </a:r>
          </a:p>
          <a:p>
            <a:endParaRPr lang="en-US" sz="1000" dirty="0" smtClean="0">
              <a:latin typeface="Cambria" charset="0"/>
              <a:ea typeface="Cambria" charset="0"/>
              <a:cs typeface="Cambria" charset="0"/>
            </a:endParaRPr>
          </a:p>
          <a:p>
            <a:pPr marL="342900" indent="-342900">
              <a:buFont typeface="Wingdings" charset="2"/>
              <a:buChar char="Ø"/>
            </a:pPr>
            <a:endParaRPr lang="en-US" sz="800" dirty="0" smtClean="0">
              <a:latin typeface="Cambria" charset="0"/>
              <a:ea typeface="Cambria" charset="0"/>
              <a:cs typeface="Cambria" charset="0"/>
            </a:endParaRPr>
          </a:p>
          <a:p>
            <a:pPr marL="342900" indent="-342900">
              <a:lnSpc>
                <a:spcPct val="150000"/>
              </a:lnSpc>
              <a:buFont typeface="Wingdings" charset="2"/>
              <a:buChar char="ü"/>
            </a:pPr>
            <a:r>
              <a:rPr lang="en-US" altLang="zh-CN" sz="2400" dirty="0" smtClean="0">
                <a:solidFill>
                  <a:schemeClr val="bg1">
                    <a:lumMod val="50000"/>
                  </a:schemeClr>
                </a:solidFill>
                <a:latin typeface="Cambria" charset="0"/>
                <a:ea typeface="Cambria" charset="0"/>
                <a:cs typeface="Cambria" charset="0"/>
              </a:rPr>
              <a:t>sample</a:t>
            </a:r>
            <a:r>
              <a:rPr lang="zh-CN" altLang="en-US" sz="2400" dirty="0" smtClean="0">
                <a:solidFill>
                  <a:schemeClr val="bg1">
                    <a:lumMod val="50000"/>
                  </a:schemeClr>
                </a:solidFill>
                <a:latin typeface="Cambria" charset="0"/>
                <a:ea typeface="Cambria" charset="0"/>
                <a:cs typeface="Cambria" charset="0"/>
              </a:rPr>
              <a:t> </a:t>
            </a:r>
            <a:r>
              <a:rPr lang="en-US" altLang="zh-CN" sz="2400" dirty="0" smtClean="0">
                <a:solidFill>
                  <a:schemeClr val="bg1">
                    <a:lumMod val="50000"/>
                  </a:schemeClr>
                </a:solidFill>
                <a:latin typeface="Cambria" charset="0"/>
                <a:ea typeface="Cambria" charset="0"/>
                <a:cs typeface="Cambria" charset="0"/>
              </a:rPr>
              <a:t>episode</a:t>
            </a:r>
          </a:p>
          <a:p>
            <a:pPr marL="342900" indent="-342900">
              <a:lnSpc>
                <a:spcPct val="150000"/>
              </a:lnSpc>
              <a:buFont typeface="Wingdings" charset="2"/>
              <a:buChar char="ü"/>
            </a:pPr>
            <a:r>
              <a:rPr lang="en-US" altLang="zh-CN" sz="2400" dirty="0" smtClean="0">
                <a:solidFill>
                  <a:schemeClr val="bg1">
                    <a:lumMod val="50000"/>
                  </a:schemeClr>
                </a:solidFill>
                <a:latin typeface="Cambria" charset="0"/>
                <a:ea typeface="Cambria" charset="0"/>
                <a:cs typeface="Cambria" charset="0"/>
              </a:rPr>
              <a:t>meta-train</a:t>
            </a:r>
          </a:p>
          <a:p>
            <a:pPr marL="342900" indent="-342900">
              <a:lnSpc>
                <a:spcPct val="150000"/>
              </a:lnSpc>
              <a:buFont typeface="Wingdings" charset="2"/>
              <a:buChar char="ü"/>
            </a:pPr>
            <a:r>
              <a:rPr lang="en-US" altLang="zh-CN" sz="2400" dirty="0" smtClean="0">
                <a:solidFill>
                  <a:schemeClr val="bg1">
                    <a:lumMod val="50000"/>
                  </a:schemeClr>
                </a:solidFill>
                <a:latin typeface="Cambria" charset="0"/>
                <a:ea typeface="Cambria" charset="0"/>
                <a:cs typeface="Cambria" charset="0"/>
              </a:rPr>
              <a:t>fine-tune</a:t>
            </a:r>
          </a:p>
          <a:p>
            <a:pPr marL="342900" indent="-342900">
              <a:lnSpc>
                <a:spcPct val="150000"/>
              </a:lnSpc>
              <a:buFont typeface="Wingdings" charset="2"/>
              <a:buChar char="ü"/>
            </a:pPr>
            <a:r>
              <a:rPr lang="en-US" altLang="zh-CN" sz="2400" dirty="0" smtClean="0">
                <a:solidFill>
                  <a:schemeClr val="bg1">
                    <a:lumMod val="50000"/>
                  </a:schemeClr>
                </a:solidFill>
                <a:latin typeface="Cambria" charset="0"/>
                <a:ea typeface="Cambria" charset="0"/>
                <a:cs typeface="Cambria" charset="0"/>
              </a:rPr>
              <a:t>predict</a:t>
            </a:r>
            <a:endParaRPr lang="en-US" sz="2400" dirty="0" smtClean="0">
              <a:solidFill>
                <a:schemeClr val="bg1">
                  <a:lumMod val="50000"/>
                </a:schemeClr>
              </a:solidFill>
              <a:latin typeface="Cambria" charset="0"/>
              <a:ea typeface="Cambria" charset="0"/>
              <a:cs typeface="Cambria" charset="0"/>
            </a:endParaRPr>
          </a:p>
          <a:p>
            <a:pPr marL="342900" indent="-342900">
              <a:buFont typeface="Wingdings" charset="2"/>
              <a:buChar char="Ø"/>
            </a:pPr>
            <a:endParaRPr lang="en-US" sz="2400" dirty="0"/>
          </a:p>
          <a:p>
            <a:pPr marL="342900" indent="-342900">
              <a:buFont typeface="Wingdings" charset="2"/>
              <a:buChar char="Ø"/>
            </a:pPr>
            <a:endParaRPr lang="en-US" sz="2400" dirty="0"/>
          </a:p>
        </p:txBody>
      </p:sp>
      <p:sp>
        <p:nvSpPr>
          <p:cNvPr id="2" name="Rectangle 1"/>
          <p:cNvSpPr/>
          <p:nvPr/>
        </p:nvSpPr>
        <p:spPr>
          <a:xfrm>
            <a:off x="826172" y="2352620"/>
            <a:ext cx="2569934" cy="577787"/>
          </a:xfrm>
          <a:prstGeom prst="rect">
            <a:avLst/>
          </a:prstGeom>
        </p:spPr>
        <p:txBody>
          <a:bodyPr wrap="none">
            <a:spAutoFit/>
          </a:bodyPr>
          <a:lstStyle/>
          <a:p>
            <a:pPr marL="342900" indent="-342900">
              <a:lnSpc>
                <a:spcPct val="150000"/>
              </a:lnSpc>
              <a:buFont typeface="Wingdings" charset="2"/>
              <a:buChar char="ü"/>
            </a:pPr>
            <a:r>
              <a:rPr lang="en-US" altLang="zh-CN" sz="2400" dirty="0">
                <a:latin typeface="Cambria" charset="0"/>
                <a:ea typeface="Cambria" charset="0"/>
                <a:cs typeface="Cambria" charset="0"/>
              </a:rPr>
              <a:t>sample</a:t>
            </a:r>
            <a:r>
              <a:rPr lang="zh-CN" altLang="en-US" sz="2400" dirty="0">
                <a:latin typeface="Cambria" charset="0"/>
                <a:ea typeface="Cambria" charset="0"/>
                <a:cs typeface="Cambria" charset="0"/>
              </a:rPr>
              <a:t> </a:t>
            </a:r>
            <a:r>
              <a:rPr lang="en-US" altLang="zh-CN" sz="2400" dirty="0">
                <a:latin typeface="Cambria" charset="0"/>
                <a:ea typeface="Cambria" charset="0"/>
                <a:cs typeface="Cambria" charset="0"/>
              </a:rPr>
              <a:t>episode</a:t>
            </a:r>
          </a:p>
        </p:txBody>
      </p:sp>
      <p:sp>
        <p:nvSpPr>
          <p:cNvPr id="19" name="Rectangle 18"/>
          <p:cNvSpPr/>
          <p:nvPr/>
        </p:nvSpPr>
        <p:spPr>
          <a:xfrm>
            <a:off x="825911" y="2900410"/>
            <a:ext cx="1928285" cy="577787"/>
          </a:xfrm>
          <a:prstGeom prst="rect">
            <a:avLst/>
          </a:prstGeom>
        </p:spPr>
        <p:txBody>
          <a:bodyPr wrap="none">
            <a:spAutoFit/>
          </a:bodyPr>
          <a:lstStyle/>
          <a:p>
            <a:pPr marL="342900" indent="-342900">
              <a:lnSpc>
                <a:spcPct val="150000"/>
              </a:lnSpc>
              <a:buFont typeface="Wingdings" charset="2"/>
              <a:buChar char="ü"/>
            </a:pPr>
            <a:r>
              <a:rPr lang="en-US" altLang="zh-CN" sz="2400" smtClean="0">
                <a:latin typeface="Cambria" charset="0"/>
                <a:ea typeface="Cambria" charset="0"/>
                <a:cs typeface="Cambria" charset="0"/>
              </a:rPr>
              <a:t>meta-train</a:t>
            </a:r>
            <a:endParaRPr lang="en-US" altLang="zh-CN" sz="2400" dirty="0">
              <a:latin typeface="Cambria" charset="0"/>
              <a:ea typeface="Cambria" charset="0"/>
              <a:cs typeface="Cambria" charset="0"/>
            </a:endParaRPr>
          </a:p>
        </p:txBody>
      </p:sp>
      <p:sp>
        <p:nvSpPr>
          <p:cNvPr id="20" name="Rectangle 19"/>
          <p:cNvSpPr/>
          <p:nvPr/>
        </p:nvSpPr>
        <p:spPr>
          <a:xfrm>
            <a:off x="829105" y="3441593"/>
            <a:ext cx="1729961" cy="577787"/>
          </a:xfrm>
          <a:prstGeom prst="rect">
            <a:avLst/>
          </a:prstGeom>
        </p:spPr>
        <p:txBody>
          <a:bodyPr wrap="none">
            <a:spAutoFit/>
          </a:bodyPr>
          <a:lstStyle/>
          <a:p>
            <a:pPr marL="342900" indent="-342900">
              <a:lnSpc>
                <a:spcPct val="150000"/>
              </a:lnSpc>
              <a:buFont typeface="Wingdings" charset="2"/>
              <a:buChar char="ü"/>
            </a:pPr>
            <a:r>
              <a:rPr lang="en-US" altLang="zh-CN" sz="2400" dirty="0" smtClean="0">
                <a:latin typeface="Cambria" charset="0"/>
                <a:ea typeface="Cambria" charset="0"/>
                <a:cs typeface="Cambria" charset="0"/>
              </a:rPr>
              <a:t>fine-tune</a:t>
            </a:r>
            <a:endParaRPr lang="en-US" altLang="zh-CN" sz="2400" dirty="0">
              <a:latin typeface="Cambria" charset="0"/>
              <a:ea typeface="Cambria" charset="0"/>
              <a:cs typeface="Cambria" charset="0"/>
            </a:endParaRPr>
          </a:p>
        </p:txBody>
      </p:sp>
      <p:sp>
        <p:nvSpPr>
          <p:cNvPr id="21" name="Rectangle 20"/>
          <p:cNvSpPr/>
          <p:nvPr/>
        </p:nvSpPr>
        <p:spPr>
          <a:xfrm>
            <a:off x="829105" y="3989877"/>
            <a:ext cx="1472391" cy="577787"/>
          </a:xfrm>
          <a:prstGeom prst="rect">
            <a:avLst/>
          </a:prstGeom>
        </p:spPr>
        <p:txBody>
          <a:bodyPr wrap="none">
            <a:spAutoFit/>
          </a:bodyPr>
          <a:lstStyle/>
          <a:p>
            <a:pPr marL="342900" indent="-342900">
              <a:lnSpc>
                <a:spcPct val="150000"/>
              </a:lnSpc>
              <a:buFont typeface="Wingdings" charset="2"/>
              <a:buChar char="ü"/>
            </a:pPr>
            <a:r>
              <a:rPr lang="en-US" altLang="zh-CN" sz="2400" smtClean="0">
                <a:latin typeface="Cambria" charset="0"/>
                <a:ea typeface="Cambria" charset="0"/>
                <a:cs typeface="Cambria" charset="0"/>
              </a:rPr>
              <a:t>predict</a:t>
            </a:r>
            <a:endParaRPr lang="en-US" altLang="zh-CN" sz="2400" dirty="0">
              <a:latin typeface="Cambria" charset="0"/>
              <a:ea typeface="Cambria" charset="0"/>
              <a:cs typeface="Cambria" charset="0"/>
            </a:endParaRPr>
          </a:p>
        </p:txBody>
      </p:sp>
      <p:pic>
        <p:nvPicPr>
          <p:cNvPr id="4" name="Picture 3"/>
          <p:cNvPicPr>
            <a:picLocks noChangeAspect="1"/>
          </p:cNvPicPr>
          <p:nvPr/>
        </p:nvPicPr>
        <p:blipFill>
          <a:blip r:embed="rId5"/>
          <a:stretch>
            <a:fillRect/>
          </a:stretch>
        </p:blipFill>
        <p:spPr>
          <a:xfrm>
            <a:off x="4256876" y="1571625"/>
            <a:ext cx="6427595" cy="4547710"/>
          </a:xfrm>
          <a:prstGeom prst="rect">
            <a:avLst/>
          </a:prstGeom>
        </p:spPr>
      </p:pic>
    </p:spTree>
    <p:custDataLst>
      <p:tags r:id="rId1"/>
    </p:custDataLst>
    <p:extLst>
      <p:ext uri="{BB962C8B-B14F-4D97-AF65-F5344CB8AC3E}">
        <p14:creationId xmlns:p14="http://schemas.microsoft.com/office/powerpoint/2010/main" val="2115291827"/>
      </p:ext>
    </p:extLst>
  </p:cSld>
  <p:clrMapOvr>
    <a:masterClrMapping/>
  </p:clrMapOvr>
  <mc:AlternateContent xmlns:mc="http://schemas.openxmlformats.org/markup-compatibility/2006" xmlns:p14="http://schemas.microsoft.com/office/powerpoint/2010/main">
    <mc:Choice Requires="p14">
      <p:transition p14:dur="0" advTm="21725"/>
    </mc:Choice>
    <mc:Fallback xmlns="">
      <p:transition advTm="217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0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10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1"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10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10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1000"/>
                                        <p:tgtEl>
                                          <p:spTgt spid="1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1000"/>
                                        <p:tgtEl>
                                          <p:spTgt spid="18"/>
                                        </p:tgtEl>
                                      </p:cBhvr>
                                    </p:animEffect>
                                  </p:childTnLst>
                                </p:cTn>
                              </p:par>
                              <p:par>
                                <p:cTn id="36" presetID="16" presetClass="entr" presetSubtype="21"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1000"/>
                                        <p:tgtEl>
                                          <p:spTgt spid="25"/>
                                        </p:tgtEl>
                                      </p:cBhvr>
                                    </p:animEffect>
                                  </p:childTnLst>
                                </p:cTn>
                              </p:par>
                              <p:par>
                                <p:cTn id="39" presetID="16" presetClass="entr" presetSubtype="21" fill="hold" grpId="1"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1000"/>
                                        <p:tgtEl>
                                          <p:spTgt spid="2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linds(horizontal)">
                                      <p:cBhvr>
                                        <p:cTn id="44" dur="1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1000"/>
                                        <p:tgtEl>
                                          <p:spTgt spid="30"/>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linds(horizontal)">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randombar(horizontal)">
                                      <p:cBhvr>
                                        <p:cTn id="6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9" grpId="0"/>
      <p:bldP spid="11" grpId="1"/>
      <p:bldP spid="22" grpId="1"/>
      <p:bldP spid="30" grpId="0"/>
      <p:bldP spid="2"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 y="1629961"/>
            <a:ext cx="11003280" cy="4626864"/>
          </a:xfrm>
          <a:prstGeom prst="rect">
            <a:avLst/>
          </a:prstGeom>
        </p:spPr>
      </p:pic>
      <p:sp>
        <p:nvSpPr>
          <p:cNvPr id="8" name="Subtitle 2"/>
          <p:cNvSpPr>
            <a:spLocks noGrp="1"/>
          </p:cNvSpPr>
          <p:nvPr>
            <p:ph type="subTitle" idx="1"/>
          </p:nvPr>
        </p:nvSpPr>
        <p:spPr>
          <a:xfrm>
            <a:off x="1524000" y="375768"/>
            <a:ext cx="9144000" cy="671982"/>
          </a:xfrm>
        </p:spPr>
        <p:txBody>
          <a:bodyPr>
            <a:normAutofit/>
          </a:bodyPr>
          <a:lstStyle/>
          <a:p>
            <a:r>
              <a:rPr lang="en-US" sz="3600" dirty="0" smtClean="0">
                <a:latin typeface="Cambria" charset="0"/>
                <a:ea typeface="Cambria" charset="0"/>
                <a:cs typeface="Cambria" charset="0"/>
              </a:rPr>
              <a:t>The</a:t>
            </a:r>
            <a:r>
              <a:rPr lang="en-US" sz="3600" dirty="0" smtClean="0"/>
              <a:t> </a:t>
            </a:r>
            <a:r>
              <a:rPr lang="en-US" sz="3600" dirty="0" err="1" smtClean="0">
                <a:latin typeface="Cambria" charset="0"/>
                <a:ea typeface="Cambria" charset="0"/>
                <a:cs typeface="Cambria" charset="0"/>
              </a:rPr>
              <a:t>MetaPred</a:t>
            </a:r>
            <a:r>
              <a:rPr lang="en-US" sz="3600" dirty="0" smtClean="0"/>
              <a:t> </a:t>
            </a:r>
            <a:r>
              <a:rPr lang="en-US" sz="3600" dirty="0" smtClean="0">
                <a:latin typeface="Cambria" charset="0"/>
                <a:ea typeface="Cambria" charset="0"/>
                <a:cs typeface="Cambria" charset="0"/>
              </a:rPr>
              <a:t>Framework</a:t>
            </a:r>
            <a:endParaRPr lang="en-US" sz="3600" dirty="0">
              <a:latin typeface="Cambria" charset="0"/>
              <a:ea typeface="Cambria" charset="0"/>
              <a:cs typeface="Cambria" charset="0"/>
            </a:endParaRPr>
          </a:p>
        </p:txBody>
      </p:sp>
      <p:sp>
        <p:nvSpPr>
          <p:cNvPr id="4" name="Rounded Rectangle 3"/>
          <p:cNvSpPr/>
          <p:nvPr/>
        </p:nvSpPr>
        <p:spPr>
          <a:xfrm>
            <a:off x="9045677" y="5279924"/>
            <a:ext cx="707923" cy="39329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Left Bracket 1"/>
          <p:cNvSpPr/>
          <p:nvPr/>
        </p:nvSpPr>
        <p:spPr>
          <a:xfrm>
            <a:off x="2265829" y="1629961"/>
            <a:ext cx="477371" cy="4425527"/>
          </a:xfrm>
          <a:prstGeom prst="leftBracket">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ket 5"/>
          <p:cNvSpPr/>
          <p:nvPr/>
        </p:nvSpPr>
        <p:spPr>
          <a:xfrm rot="10800000">
            <a:off x="9399638" y="1730629"/>
            <a:ext cx="477371" cy="4425527"/>
          </a:xfrm>
          <a:prstGeom prst="leftBracket">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5103738" y="6059800"/>
            <a:ext cx="1984524" cy="677108"/>
          </a:xfrm>
          <a:prstGeom prst="rect">
            <a:avLst/>
          </a:prstGeom>
        </p:spPr>
        <p:txBody>
          <a:bodyPr wrap="square">
            <a:spAutoFit/>
          </a:bodyPr>
          <a:lstStyle/>
          <a:p>
            <a:pPr algn="ctr"/>
            <a:r>
              <a:rPr lang="en-US" altLang="zh-CN" sz="2000" b="1" dirty="0" smtClean="0">
                <a:solidFill>
                  <a:schemeClr val="accent1"/>
                </a:solidFill>
                <a:latin typeface="Cambria" charset="0"/>
                <a:ea typeface="Cambria" charset="0"/>
                <a:cs typeface="Cambria" charset="0"/>
              </a:rPr>
              <a:t>Outer</a:t>
            </a:r>
            <a:r>
              <a:rPr lang="zh-CN" altLang="en-US" sz="2000" b="1" dirty="0" smtClean="0">
                <a:solidFill>
                  <a:schemeClr val="accent1"/>
                </a:solidFill>
                <a:latin typeface="Cambria" charset="0"/>
                <a:ea typeface="Cambria" charset="0"/>
                <a:cs typeface="Cambria" charset="0"/>
              </a:rPr>
              <a:t> </a:t>
            </a:r>
            <a:r>
              <a:rPr lang="en-US" altLang="zh-CN" sz="2000" b="1" dirty="0" smtClean="0">
                <a:solidFill>
                  <a:schemeClr val="accent1"/>
                </a:solidFill>
                <a:latin typeface="Cambria" charset="0"/>
                <a:ea typeface="Cambria" charset="0"/>
                <a:cs typeface="Cambria" charset="0"/>
              </a:rPr>
              <a:t>Loop</a:t>
            </a:r>
            <a:r>
              <a:rPr lang="en-US" b="1" dirty="0"/>
              <a:t/>
            </a:r>
            <a:br>
              <a:rPr lang="en-US" b="1" dirty="0"/>
            </a:br>
            <a:endParaRPr lang="en-US" b="1" dirty="0"/>
          </a:p>
        </p:txBody>
      </p:sp>
      <p:sp>
        <p:nvSpPr>
          <p:cNvPr id="9" name="Rectangle 8"/>
          <p:cNvSpPr/>
          <p:nvPr/>
        </p:nvSpPr>
        <p:spPr>
          <a:xfrm>
            <a:off x="5103738" y="1392074"/>
            <a:ext cx="1984524" cy="677108"/>
          </a:xfrm>
          <a:prstGeom prst="rect">
            <a:avLst/>
          </a:prstGeom>
        </p:spPr>
        <p:txBody>
          <a:bodyPr wrap="square">
            <a:spAutoFit/>
          </a:bodyPr>
          <a:lstStyle/>
          <a:p>
            <a:pPr algn="ctr"/>
            <a:r>
              <a:rPr lang="en-US" altLang="zh-CN" sz="2000" b="1" dirty="0" smtClean="0">
                <a:solidFill>
                  <a:srgbClr val="FFC000"/>
                </a:solidFill>
                <a:latin typeface="Cambria" charset="0"/>
                <a:ea typeface="Cambria" charset="0"/>
                <a:cs typeface="Cambria" charset="0"/>
              </a:rPr>
              <a:t>Inner</a:t>
            </a:r>
            <a:r>
              <a:rPr lang="zh-CN" altLang="en-US" sz="2000" b="1" dirty="0" smtClean="0">
                <a:solidFill>
                  <a:srgbClr val="FFC000"/>
                </a:solidFill>
                <a:latin typeface="Cambria" charset="0"/>
                <a:ea typeface="Cambria" charset="0"/>
                <a:cs typeface="Cambria" charset="0"/>
              </a:rPr>
              <a:t> </a:t>
            </a:r>
            <a:r>
              <a:rPr lang="en-US" altLang="zh-CN" sz="2000" b="1" dirty="0" smtClean="0">
                <a:solidFill>
                  <a:srgbClr val="FFC000"/>
                </a:solidFill>
                <a:latin typeface="Cambria" charset="0"/>
                <a:ea typeface="Cambria" charset="0"/>
                <a:cs typeface="Cambria" charset="0"/>
              </a:rPr>
              <a:t>Loop</a:t>
            </a:r>
            <a:r>
              <a:rPr lang="en-US" b="1" dirty="0"/>
              <a:t/>
            </a:r>
            <a:br>
              <a:rPr lang="en-US" b="1" dirty="0"/>
            </a:br>
            <a:endParaRPr lang="en-US" b="1" dirty="0"/>
          </a:p>
        </p:txBody>
      </p:sp>
      <p:sp>
        <p:nvSpPr>
          <p:cNvPr id="5" name="Left Bracket 4"/>
          <p:cNvSpPr/>
          <p:nvPr/>
        </p:nvSpPr>
        <p:spPr>
          <a:xfrm>
            <a:off x="3531192" y="1910108"/>
            <a:ext cx="416858" cy="1234448"/>
          </a:xfrm>
          <a:prstGeom prst="leftBracket">
            <a:avLst/>
          </a:prstGeom>
          <a:noFill/>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ket 9"/>
          <p:cNvSpPr/>
          <p:nvPr/>
        </p:nvSpPr>
        <p:spPr>
          <a:xfrm rot="10800000">
            <a:off x="9240371" y="1910108"/>
            <a:ext cx="416858" cy="1234448"/>
          </a:xfrm>
          <a:prstGeom prst="leftBracket">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8821256" y="1170889"/>
            <a:ext cx="3444854" cy="369332"/>
          </a:xfrm>
          <a:prstGeom prst="rect">
            <a:avLst/>
          </a:prstGeom>
        </p:spPr>
        <p:txBody>
          <a:bodyPr wrap="none">
            <a:spAutoFit/>
          </a:bodyPr>
          <a:lstStyle/>
          <a:p>
            <a:r>
              <a:rPr lang="en-US" b="1" dirty="0">
                <a:solidFill>
                  <a:schemeClr val="accent3">
                    <a:lumMod val="50000"/>
                  </a:schemeClr>
                </a:solidFill>
                <a:latin typeface="Cambria" charset="0"/>
                <a:ea typeface="Cambria" charset="0"/>
                <a:cs typeface="Cambria" charset="0"/>
              </a:rPr>
              <a:t>Optimization-Level Adaptation</a:t>
            </a:r>
          </a:p>
        </p:txBody>
      </p:sp>
      <p:sp>
        <p:nvSpPr>
          <p:cNvPr id="12" name="Rectangle 11"/>
          <p:cNvSpPr/>
          <p:nvPr/>
        </p:nvSpPr>
        <p:spPr>
          <a:xfrm>
            <a:off x="8821256" y="6251637"/>
            <a:ext cx="3087705" cy="369332"/>
          </a:xfrm>
          <a:prstGeom prst="rect">
            <a:avLst/>
          </a:prstGeom>
        </p:spPr>
        <p:txBody>
          <a:bodyPr wrap="none">
            <a:spAutoFit/>
          </a:bodyPr>
          <a:lstStyle/>
          <a:p>
            <a:r>
              <a:rPr lang="en-US" b="1" dirty="0" smtClean="0">
                <a:solidFill>
                  <a:schemeClr val="accent3">
                    <a:lumMod val="50000"/>
                  </a:schemeClr>
                </a:solidFill>
                <a:latin typeface="Cambria" charset="0"/>
                <a:ea typeface="Cambria" charset="0"/>
                <a:cs typeface="Cambria" charset="0"/>
              </a:rPr>
              <a:t>Objective-Level </a:t>
            </a:r>
            <a:r>
              <a:rPr lang="en-US" b="1" dirty="0">
                <a:solidFill>
                  <a:schemeClr val="accent3">
                    <a:lumMod val="50000"/>
                  </a:schemeClr>
                </a:solidFill>
                <a:latin typeface="Cambria" charset="0"/>
                <a:ea typeface="Cambria" charset="0"/>
                <a:cs typeface="Cambria" charset="0"/>
              </a:rPr>
              <a:t>Adaptation</a:t>
            </a:r>
          </a:p>
        </p:txBody>
      </p:sp>
      <p:cxnSp>
        <p:nvCxnSpPr>
          <p:cNvPr id="14" name="Straight Arrow Connector 13"/>
          <p:cNvCxnSpPr/>
          <p:nvPr/>
        </p:nvCxnSpPr>
        <p:spPr>
          <a:xfrm>
            <a:off x="9240371" y="5755341"/>
            <a:ext cx="0" cy="57822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6529141" y="5547567"/>
            <a:ext cx="1048277" cy="39329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3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1000"/>
                                        <p:tgtEl>
                                          <p:spTgt spid="1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1000"/>
                                        <p:tgtEl>
                                          <p:spTgt spid="5"/>
                                        </p:tgtEl>
                                      </p:cBhvr>
                                    </p:animEffect>
                                  </p:childTnLst>
                                </p:cTn>
                              </p:par>
                              <p:par>
                                <p:cTn id="16" presetID="3" presetClass="entr" presetSubtype="10" fill="hold" grpId="1"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1000"/>
                                        <p:tgtEl>
                                          <p:spTgt spid="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1000"/>
                                        <p:tgtEl>
                                          <p:spTgt spid="6"/>
                                        </p:tgtEl>
                                      </p:cBhvr>
                                    </p:animEffect>
                                  </p:childTnLst>
                                </p:cTn>
                              </p:par>
                              <p:par>
                                <p:cTn id="27" presetID="3" presetClass="entr" presetSubtype="1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linds(horizontal)">
                                      <p:cBhvr>
                                        <p:cTn id="34" dur="1000"/>
                                        <p:tgtEl>
                                          <p:spTgt spid="4"/>
                                        </p:tgtEl>
                                      </p:cBhvr>
                                    </p:animEffect>
                                  </p:childTnLst>
                                </p:cTn>
                              </p:par>
                              <p:par>
                                <p:cTn id="35" presetID="3" presetClass="entr" presetSubtype="1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1"/>
      <p:bldP spid="9" grpId="1"/>
      <p:bldP spid="5" grpId="0" animBg="1"/>
      <p:bldP spid="10"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a:spLocks noGrp="1"/>
          </p:cNvSpPr>
          <p:nvPr>
            <p:ph type="subTitle" idx="1"/>
          </p:nvPr>
        </p:nvSpPr>
        <p:spPr>
          <a:xfrm>
            <a:off x="1524000" y="375768"/>
            <a:ext cx="9144000" cy="671982"/>
          </a:xfrm>
        </p:spPr>
        <p:txBody>
          <a:bodyPr>
            <a:normAutofit/>
          </a:bodyPr>
          <a:lstStyle/>
          <a:p>
            <a:r>
              <a:rPr lang="en-US" altLang="zh-CN" sz="3600" dirty="0" smtClean="0"/>
              <a:t>Dataset</a:t>
            </a:r>
            <a:endParaRPr lang="en-US" sz="3600" dirty="0"/>
          </a:p>
        </p:txBody>
      </p:sp>
      <p:pic>
        <p:nvPicPr>
          <p:cNvPr id="2" name="Picture 1"/>
          <p:cNvPicPr>
            <a:picLocks noChangeAspect="1"/>
          </p:cNvPicPr>
          <p:nvPr/>
        </p:nvPicPr>
        <p:blipFill>
          <a:blip r:embed="rId4"/>
          <a:stretch>
            <a:fillRect/>
          </a:stretch>
        </p:blipFill>
        <p:spPr>
          <a:xfrm>
            <a:off x="9318857" y="86852"/>
            <a:ext cx="2873143" cy="1594465"/>
          </a:xfrm>
          <a:prstGeom prst="rect">
            <a:avLst/>
          </a:prstGeom>
        </p:spPr>
      </p:pic>
      <p:pic>
        <p:nvPicPr>
          <p:cNvPr id="3" name="Picture 2"/>
          <p:cNvPicPr>
            <a:picLocks noChangeAspect="1"/>
          </p:cNvPicPr>
          <p:nvPr/>
        </p:nvPicPr>
        <p:blipFill>
          <a:blip r:embed="rId5"/>
          <a:stretch>
            <a:fillRect/>
          </a:stretch>
        </p:blipFill>
        <p:spPr>
          <a:xfrm>
            <a:off x="1222225" y="1970233"/>
            <a:ext cx="9445775" cy="4080908"/>
          </a:xfrm>
          <a:prstGeom prst="rect">
            <a:avLst/>
          </a:prstGeom>
        </p:spPr>
      </p:pic>
      <p:sp>
        <p:nvSpPr>
          <p:cNvPr id="5" name="Rounded Rectangle 4"/>
          <p:cNvSpPr/>
          <p:nvPr/>
        </p:nvSpPr>
        <p:spPr>
          <a:xfrm>
            <a:off x="1625546" y="3421142"/>
            <a:ext cx="2092015" cy="136071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300532" y="3802061"/>
            <a:ext cx="1223468" cy="417252"/>
          </a:xfrm>
          <a:prstGeom prst="rect">
            <a:avLst/>
          </a:prstGeom>
        </p:spPr>
      </p:pic>
    </p:spTree>
    <p:custDataLst>
      <p:tags r:id="rId1"/>
    </p:custDataLst>
    <p:extLst>
      <p:ext uri="{BB962C8B-B14F-4D97-AF65-F5344CB8AC3E}">
        <p14:creationId xmlns:p14="http://schemas.microsoft.com/office/powerpoint/2010/main" val="1943671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6376">
        <p15:prstTrans prst="drape"/>
      </p:transition>
    </mc:Choice>
    <mc:Fallback xmlns="">
      <p:transition spd="slow" advTm="3637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par>
                                <p:cTn id="8" presetID="18" presetClass="entr" presetSubtype="1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a:spLocks noGrp="1"/>
          </p:cNvSpPr>
          <p:nvPr>
            <p:ph type="subTitle" idx="1"/>
          </p:nvPr>
        </p:nvSpPr>
        <p:spPr>
          <a:xfrm>
            <a:off x="1524000" y="375768"/>
            <a:ext cx="9144000" cy="671982"/>
          </a:xfrm>
        </p:spPr>
        <p:txBody>
          <a:bodyPr>
            <a:normAutofit/>
          </a:bodyPr>
          <a:lstStyle/>
          <a:p>
            <a:r>
              <a:rPr lang="en-US" altLang="zh-CN" sz="3600" dirty="0" smtClean="0"/>
              <a:t>Results</a:t>
            </a:r>
            <a:endParaRPr lang="en-US" sz="3600" dirty="0"/>
          </a:p>
        </p:txBody>
      </p:sp>
      <p:pic>
        <p:nvPicPr>
          <p:cNvPr id="2" name="Picture 1"/>
          <p:cNvPicPr>
            <a:picLocks noChangeAspect="1"/>
          </p:cNvPicPr>
          <p:nvPr/>
        </p:nvPicPr>
        <p:blipFill>
          <a:blip r:embed="rId3"/>
          <a:stretch>
            <a:fillRect/>
          </a:stretch>
        </p:blipFill>
        <p:spPr>
          <a:xfrm>
            <a:off x="9318857" y="86852"/>
            <a:ext cx="2873143" cy="1594465"/>
          </a:xfrm>
          <a:prstGeom prst="rect">
            <a:avLst/>
          </a:prstGeom>
        </p:spPr>
      </p:pic>
      <p:pic>
        <p:nvPicPr>
          <p:cNvPr id="5" name="Picture 4"/>
          <p:cNvPicPr>
            <a:picLocks noChangeAspect="1"/>
          </p:cNvPicPr>
          <p:nvPr/>
        </p:nvPicPr>
        <p:blipFill>
          <a:blip r:embed="rId4"/>
          <a:stretch>
            <a:fillRect/>
          </a:stretch>
        </p:blipFill>
        <p:spPr>
          <a:xfrm>
            <a:off x="239010" y="2553325"/>
            <a:ext cx="3657600" cy="2743200"/>
          </a:xfrm>
          <a:prstGeom prst="rect">
            <a:avLst/>
          </a:prstGeom>
        </p:spPr>
      </p:pic>
      <p:pic>
        <p:nvPicPr>
          <p:cNvPr id="6" name="Picture 5"/>
          <p:cNvPicPr>
            <a:picLocks noChangeAspect="1"/>
          </p:cNvPicPr>
          <p:nvPr/>
        </p:nvPicPr>
        <p:blipFill>
          <a:blip r:embed="rId5"/>
          <a:stretch>
            <a:fillRect/>
          </a:stretch>
        </p:blipFill>
        <p:spPr>
          <a:xfrm>
            <a:off x="4205976" y="2553325"/>
            <a:ext cx="3657600" cy="2743200"/>
          </a:xfrm>
          <a:prstGeom prst="rect">
            <a:avLst/>
          </a:prstGeom>
        </p:spPr>
      </p:pic>
      <p:pic>
        <p:nvPicPr>
          <p:cNvPr id="7" name="Picture 6"/>
          <p:cNvPicPr>
            <a:picLocks noChangeAspect="1"/>
          </p:cNvPicPr>
          <p:nvPr/>
        </p:nvPicPr>
        <p:blipFill>
          <a:blip r:embed="rId6"/>
          <a:stretch>
            <a:fillRect/>
          </a:stretch>
        </p:blipFill>
        <p:spPr>
          <a:xfrm>
            <a:off x="8172942" y="2553325"/>
            <a:ext cx="3657600" cy="2743200"/>
          </a:xfrm>
          <a:prstGeom prst="rect">
            <a:avLst/>
          </a:prstGeom>
        </p:spPr>
      </p:pic>
      <p:pic>
        <p:nvPicPr>
          <p:cNvPr id="10" name="Picture 9"/>
          <p:cNvPicPr>
            <a:picLocks noChangeAspect="1"/>
          </p:cNvPicPr>
          <p:nvPr/>
        </p:nvPicPr>
        <p:blipFill>
          <a:blip r:embed="rId7"/>
          <a:stretch>
            <a:fillRect/>
          </a:stretch>
        </p:blipFill>
        <p:spPr>
          <a:xfrm>
            <a:off x="226797" y="2134008"/>
            <a:ext cx="4114800" cy="418011"/>
          </a:xfrm>
          <a:prstGeom prst="rect">
            <a:avLst/>
          </a:prstGeom>
        </p:spPr>
      </p:pic>
      <p:pic>
        <p:nvPicPr>
          <p:cNvPr id="11" name="Picture 10"/>
          <p:cNvPicPr>
            <a:picLocks noChangeAspect="1"/>
          </p:cNvPicPr>
          <p:nvPr/>
        </p:nvPicPr>
        <p:blipFill>
          <a:blip r:embed="rId8"/>
          <a:stretch>
            <a:fillRect/>
          </a:stretch>
        </p:blipFill>
        <p:spPr>
          <a:xfrm>
            <a:off x="4720052" y="2131395"/>
            <a:ext cx="2957513" cy="420624"/>
          </a:xfrm>
          <a:prstGeom prst="rect">
            <a:avLst/>
          </a:prstGeom>
        </p:spPr>
      </p:pic>
      <p:pic>
        <p:nvPicPr>
          <p:cNvPr id="12" name="Picture 11"/>
          <p:cNvPicPr>
            <a:picLocks noChangeAspect="1"/>
          </p:cNvPicPr>
          <p:nvPr/>
        </p:nvPicPr>
        <p:blipFill>
          <a:blip r:embed="rId9"/>
          <a:stretch>
            <a:fillRect/>
          </a:stretch>
        </p:blipFill>
        <p:spPr>
          <a:xfrm>
            <a:off x="8687018" y="2134008"/>
            <a:ext cx="2918081" cy="420624"/>
          </a:xfrm>
          <a:prstGeom prst="rect">
            <a:avLst/>
          </a:prstGeom>
        </p:spPr>
      </p:pic>
      <p:sp>
        <p:nvSpPr>
          <p:cNvPr id="13" name="Rectangle 12"/>
          <p:cNvSpPr/>
          <p:nvPr/>
        </p:nvSpPr>
        <p:spPr>
          <a:xfrm>
            <a:off x="580103" y="5562478"/>
            <a:ext cx="11031794" cy="461665"/>
          </a:xfrm>
          <a:prstGeom prst="rect">
            <a:avLst/>
          </a:prstGeom>
        </p:spPr>
        <p:txBody>
          <a:bodyPr wrap="square">
            <a:spAutoFit/>
          </a:bodyPr>
          <a:lstStyle/>
          <a:p>
            <a:r>
              <a:rPr lang="en-US" sz="2400" dirty="0" smtClean="0">
                <a:solidFill>
                  <a:schemeClr val="bg2">
                    <a:lumMod val="50000"/>
                  </a:schemeClr>
                </a:solidFill>
                <a:latin typeface="Cambria" charset="0"/>
                <a:ea typeface="Cambria" charset="0"/>
                <a:cs typeface="Cambria" charset="0"/>
              </a:rPr>
              <a:t>Compared with multi-task learning and transfer learning.</a:t>
            </a:r>
          </a:p>
        </p:txBody>
      </p:sp>
    </p:spTree>
    <p:extLst>
      <p:ext uri="{BB962C8B-B14F-4D97-AF65-F5344CB8AC3E}">
        <p14:creationId xmlns:p14="http://schemas.microsoft.com/office/powerpoint/2010/main" val="1072906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963">
        <p15:prstTrans prst="drape"/>
      </p:transition>
    </mc:Choice>
    <mc:Fallback xmlns="">
      <p:transition spd="slow" advTm="129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a:spLocks noGrp="1"/>
          </p:cNvSpPr>
          <p:nvPr>
            <p:ph type="subTitle" idx="1"/>
          </p:nvPr>
        </p:nvSpPr>
        <p:spPr>
          <a:xfrm>
            <a:off x="1524000" y="375768"/>
            <a:ext cx="9144000" cy="671982"/>
          </a:xfrm>
        </p:spPr>
        <p:txBody>
          <a:bodyPr>
            <a:normAutofit/>
          </a:bodyPr>
          <a:lstStyle/>
          <a:p>
            <a:r>
              <a:rPr lang="en-US" altLang="zh-CN" sz="3600" dirty="0" smtClean="0"/>
              <a:t>Conclusion</a:t>
            </a:r>
            <a:endParaRPr lang="en-US" sz="3600" dirty="0"/>
          </a:p>
        </p:txBody>
      </p:sp>
      <p:sp>
        <p:nvSpPr>
          <p:cNvPr id="2" name="Rectangle 1"/>
          <p:cNvSpPr/>
          <p:nvPr/>
        </p:nvSpPr>
        <p:spPr>
          <a:xfrm>
            <a:off x="385481" y="1662971"/>
            <a:ext cx="7424391" cy="646331"/>
          </a:xfrm>
          <a:prstGeom prst="rect">
            <a:avLst/>
          </a:prstGeom>
        </p:spPr>
        <p:txBody>
          <a:bodyPr wrap="square">
            <a:spAutoFit/>
          </a:bodyPr>
          <a:lstStyle/>
          <a:p>
            <a:pPr marL="285750" indent="-285750">
              <a:buFont typeface="Wingdings" charset="2"/>
              <a:buChar char="Ø"/>
            </a:pPr>
            <a:r>
              <a:rPr lang="en-US" altLang="zh-CN" dirty="0">
                <a:latin typeface="Cambria" charset="0"/>
                <a:ea typeface="Cambria" charset="0"/>
                <a:cs typeface="Cambria" charset="0"/>
              </a:rPr>
              <a:t>L</a:t>
            </a:r>
            <a:r>
              <a:rPr lang="en-US" dirty="0" smtClean="0">
                <a:latin typeface="Cambria" charset="0"/>
                <a:ea typeface="Cambria" charset="0"/>
                <a:cs typeface="Cambria" charset="0"/>
              </a:rPr>
              <a:t>everages </a:t>
            </a:r>
            <a:r>
              <a:rPr lang="en-US" dirty="0">
                <a:latin typeface="Cambria" charset="0"/>
                <a:ea typeface="Cambria" charset="0"/>
                <a:cs typeface="Cambria" charset="0"/>
              </a:rPr>
              <a:t>deep predictive modeling with the model agnostic meta-learning to exploit the </a:t>
            </a:r>
            <a:r>
              <a:rPr lang="en-US" dirty="0" smtClean="0">
                <a:latin typeface="Cambria" charset="0"/>
                <a:ea typeface="Cambria" charset="0"/>
                <a:cs typeface="Cambria" charset="0"/>
              </a:rPr>
              <a:t>medical </a:t>
            </a:r>
            <a:r>
              <a:rPr lang="en-US" dirty="0">
                <a:latin typeface="Cambria" charset="0"/>
                <a:ea typeface="Cambria" charset="0"/>
                <a:cs typeface="Cambria" charset="0"/>
              </a:rPr>
              <a:t>records from high-resource domain. </a:t>
            </a:r>
          </a:p>
        </p:txBody>
      </p:sp>
      <p:sp>
        <p:nvSpPr>
          <p:cNvPr id="4" name="Rectangle 3"/>
          <p:cNvSpPr/>
          <p:nvPr/>
        </p:nvSpPr>
        <p:spPr>
          <a:xfrm>
            <a:off x="385482" y="2733959"/>
            <a:ext cx="7424390" cy="923330"/>
          </a:xfrm>
          <a:prstGeom prst="rect">
            <a:avLst/>
          </a:prstGeom>
        </p:spPr>
        <p:txBody>
          <a:bodyPr wrap="square">
            <a:spAutoFit/>
          </a:bodyPr>
          <a:lstStyle/>
          <a:p>
            <a:pPr marL="285750" indent="-285750">
              <a:buFont typeface="Wingdings" charset="2"/>
              <a:buChar char="Ø"/>
            </a:pPr>
            <a:r>
              <a:rPr lang="en-US" dirty="0">
                <a:latin typeface="Cambria" charset="0"/>
                <a:ea typeface="Cambria" charset="0"/>
                <a:cs typeface="Cambria" charset="0"/>
              </a:rPr>
              <a:t>I</a:t>
            </a:r>
            <a:r>
              <a:rPr lang="en-US" dirty="0" smtClean="0">
                <a:latin typeface="Cambria" charset="0"/>
                <a:ea typeface="Cambria" charset="0"/>
                <a:cs typeface="Cambria" charset="0"/>
              </a:rPr>
              <a:t>ntroduce a</a:t>
            </a:r>
            <a:r>
              <a:rPr lang="en-US" altLang="zh-CN" dirty="0" smtClean="0">
                <a:latin typeface="Cambria" charset="0"/>
                <a:ea typeface="Cambria" charset="0"/>
                <a:cs typeface="Cambria" charset="0"/>
              </a:rPr>
              <a:t>n</a:t>
            </a:r>
            <a:r>
              <a:rPr lang="en-US" dirty="0" smtClean="0">
                <a:latin typeface="Cambria" charset="0"/>
                <a:ea typeface="Cambria" charset="0"/>
                <a:cs typeface="Cambria" charset="0"/>
              </a:rPr>
              <a:t> </a:t>
            </a:r>
            <a:r>
              <a:rPr lang="en-US" dirty="0">
                <a:latin typeface="Cambria" charset="0"/>
                <a:ea typeface="Cambria" charset="0"/>
                <a:cs typeface="Cambria" charset="0"/>
              </a:rPr>
              <a:t>objective- level adaptation for </a:t>
            </a:r>
            <a:r>
              <a:rPr lang="en-US" dirty="0" err="1">
                <a:latin typeface="Cambria" charset="0"/>
                <a:ea typeface="Cambria" charset="0"/>
                <a:cs typeface="Cambria" charset="0"/>
              </a:rPr>
              <a:t>MetaPred</a:t>
            </a:r>
            <a:r>
              <a:rPr lang="en-US" dirty="0">
                <a:latin typeface="Cambria" charset="0"/>
                <a:ea typeface="Cambria" charset="0"/>
                <a:cs typeface="Cambria" charset="0"/>
              </a:rPr>
              <a:t> which not only take advantage of fast adaptation from optimization-level but also take the supervision of the high-resources domain into account. </a:t>
            </a:r>
          </a:p>
        </p:txBody>
      </p:sp>
      <p:sp>
        <p:nvSpPr>
          <p:cNvPr id="10" name="Rectangle 9"/>
          <p:cNvSpPr/>
          <p:nvPr/>
        </p:nvSpPr>
        <p:spPr>
          <a:xfrm>
            <a:off x="408548" y="3931152"/>
            <a:ext cx="7401324" cy="923330"/>
          </a:xfrm>
          <a:prstGeom prst="rect">
            <a:avLst/>
          </a:prstGeom>
        </p:spPr>
        <p:txBody>
          <a:bodyPr wrap="square">
            <a:spAutoFit/>
          </a:bodyPr>
          <a:lstStyle/>
          <a:p>
            <a:pPr marL="285750" indent="-285750">
              <a:buFont typeface="Wingdings" charset="2"/>
              <a:buChar char="Ø"/>
            </a:pPr>
            <a:r>
              <a:rPr lang="en-US" dirty="0">
                <a:latin typeface="Cambria" charset="0"/>
                <a:ea typeface="Cambria" charset="0"/>
                <a:cs typeface="Cambria" charset="0"/>
              </a:rPr>
              <a:t>Extensive evaluation involving 5 cognitive diseases is conducted on real-world EHR data for risk prediction tasks under various source/target combinations. </a:t>
            </a:r>
          </a:p>
        </p:txBody>
      </p:sp>
      <p:sp>
        <p:nvSpPr>
          <p:cNvPr id="11" name="Rectangle 10"/>
          <p:cNvSpPr/>
          <p:nvPr/>
        </p:nvSpPr>
        <p:spPr>
          <a:xfrm>
            <a:off x="397014" y="4974110"/>
            <a:ext cx="7401324" cy="646331"/>
          </a:xfrm>
          <a:prstGeom prst="rect">
            <a:avLst/>
          </a:prstGeom>
        </p:spPr>
        <p:txBody>
          <a:bodyPr wrap="square">
            <a:spAutoFit/>
          </a:bodyPr>
          <a:lstStyle/>
          <a:p>
            <a:pPr marL="285750" indent="-285750">
              <a:buFont typeface="Wingdings" charset="2"/>
              <a:buChar char="Ø"/>
            </a:pPr>
            <a:r>
              <a:rPr lang="en-US" altLang="zh-CN" dirty="0" smtClean="0">
                <a:latin typeface="Cambria" charset="0"/>
                <a:ea typeface="Cambria" charset="0"/>
                <a:cs typeface="Cambria" charset="0"/>
              </a:rPr>
              <a:t>Open</a:t>
            </a:r>
            <a:r>
              <a:rPr lang="zh-CN" altLang="en-US" dirty="0" smtClean="0">
                <a:latin typeface="Cambria" charset="0"/>
                <a:ea typeface="Cambria" charset="0"/>
                <a:cs typeface="Cambria" charset="0"/>
              </a:rPr>
              <a:t> </a:t>
            </a:r>
            <a:r>
              <a:rPr lang="en-US" altLang="zh-CN" dirty="0" smtClean="0">
                <a:latin typeface="Cambria" charset="0"/>
                <a:ea typeface="Cambria" charset="0"/>
                <a:cs typeface="Cambria" charset="0"/>
              </a:rPr>
              <a:t>Source</a:t>
            </a:r>
            <a:r>
              <a:rPr lang="zh-CN" altLang="en-US" dirty="0" smtClean="0">
                <a:latin typeface="Cambria" charset="0"/>
                <a:ea typeface="Cambria" charset="0"/>
                <a:cs typeface="Cambria" charset="0"/>
              </a:rPr>
              <a:t> </a:t>
            </a:r>
            <a:r>
              <a:rPr lang="en-US" altLang="zh-CN" dirty="0" smtClean="0">
                <a:latin typeface="Cambria" charset="0"/>
                <a:ea typeface="Cambria" charset="0"/>
                <a:cs typeface="Cambria" charset="0"/>
              </a:rPr>
              <a:t>Code:</a:t>
            </a:r>
            <a:r>
              <a:rPr lang="zh-CN" altLang="en-US" dirty="0" smtClean="0">
                <a:latin typeface="Cambria" charset="0"/>
                <a:ea typeface="Cambria" charset="0"/>
                <a:cs typeface="Cambria" charset="0"/>
              </a:rPr>
              <a:t> </a:t>
            </a:r>
            <a:endParaRPr lang="en-US" altLang="zh-CN" dirty="0" smtClean="0">
              <a:latin typeface="Cambria" charset="0"/>
              <a:ea typeface="Cambria" charset="0"/>
              <a:cs typeface="Cambria" charset="0"/>
            </a:endParaRPr>
          </a:p>
          <a:p>
            <a:r>
              <a:rPr lang="zh-CN" altLang="en-US" dirty="0">
                <a:latin typeface="Consolas" charset="0"/>
                <a:ea typeface="Consolas" charset="0"/>
                <a:cs typeface="Consolas" charset="0"/>
              </a:rPr>
              <a:t> </a:t>
            </a:r>
            <a:r>
              <a:rPr lang="en-US" dirty="0">
                <a:latin typeface="Consolas" charset="0"/>
                <a:ea typeface="Consolas" charset="0"/>
                <a:cs typeface="Consolas" charset="0"/>
              </a:rPr>
              <a:t>https://</a:t>
            </a:r>
            <a:r>
              <a:rPr lang="en-US" dirty="0" err="1" smtClean="0">
                <a:latin typeface="Consolas" charset="0"/>
                <a:ea typeface="Consolas" charset="0"/>
                <a:cs typeface="Consolas" charset="0"/>
              </a:rPr>
              <a:t>github.com</a:t>
            </a:r>
            <a:r>
              <a:rPr lang="en-US" dirty="0" smtClean="0">
                <a:latin typeface="Consolas" charset="0"/>
                <a:ea typeface="Consolas" charset="0"/>
                <a:cs typeface="Consolas" charset="0"/>
              </a:rPr>
              <a:t>/</a:t>
            </a:r>
            <a:r>
              <a:rPr lang="en-US" dirty="0" err="1" smtClean="0">
                <a:latin typeface="Consolas" charset="0"/>
                <a:ea typeface="Consolas" charset="0"/>
                <a:cs typeface="Consolas" charset="0"/>
              </a:rPr>
              <a:t>sheryl-ai</a:t>
            </a:r>
            <a:r>
              <a:rPr lang="en-US" dirty="0" smtClean="0">
                <a:latin typeface="Consolas" charset="0"/>
                <a:ea typeface="Consolas" charset="0"/>
                <a:cs typeface="Consolas" charset="0"/>
              </a:rPr>
              <a:t>/</a:t>
            </a:r>
            <a:r>
              <a:rPr lang="en-US" dirty="0" err="1" smtClean="0">
                <a:latin typeface="Consolas" charset="0"/>
                <a:ea typeface="Consolas" charset="0"/>
                <a:cs typeface="Consolas" charset="0"/>
              </a:rPr>
              <a:t>MetaPred</a:t>
            </a:r>
            <a:endParaRPr lang="en-US" dirty="0">
              <a:latin typeface="Consolas" charset="0"/>
              <a:ea typeface="Consolas" charset="0"/>
              <a:cs typeface="Consolas" charset="0"/>
            </a:endParaRPr>
          </a:p>
        </p:txBody>
      </p:sp>
    </p:spTree>
    <p:custDataLst>
      <p:tags r:id="rId1"/>
    </p:custDataLst>
    <p:extLst>
      <p:ext uri="{BB962C8B-B14F-4D97-AF65-F5344CB8AC3E}">
        <p14:creationId xmlns:p14="http://schemas.microsoft.com/office/powerpoint/2010/main" val="1514354586"/>
      </p:ext>
    </p:extLst>
  </p:cSld>
  <p:clrMapOvr>
    <a:masterClrMapping/>
  </p:clrMapOvr>
  <p:transition spd="slow" advTm="20999">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5"/>
</p:tagLst>
</file>

<file path=ppt/tags/tag2.xml><?xml version="1.0" encoding="utf-8"?>
<p:tagLst xmlns:a="http://schemas.openxmlformats.org/drawingml/2006/main" xmlns:r="http://schemas.openxmlformats.org/officeDocument/2006/relationships" xmlns:p="http://schemas.openxmlformats.org/presentationml/2006/main">
  <p:tag name="TIMING" val="|3.3|3.2|5.1|11.8|2.9"/>
</p:tagLst>
</file>

<file path=ppt/tags/tag3.xml><?xml version="1.0" encoding="utf-8"?>
<p:tagLst xmlns:a="http://schemas.openxmlformats.org/drawingml/2006/main" xmlns:r="http://schemas.openxmlformats.org/officeDocument/2006/relationships" xmlns:p="http://schemas.openxmlformats.org/presentationml/2006/main">
  <p:tag name="TIMING" val="|16|2|0.8|0.6|0.4"/>
</p:tagLst>
</file>

<file path=ppt/tags/tag4.xml><?xml version="1.0" encoding="utf-8"?>
<p:tagLst xmlns:a="http://schemas.openxmlformats.org/drawingml/2006/main" xmlns:r="http://schemas.openxmlformats.org/officeDocument/2006/relationships" xmlns:p="http://schemas.openxmlformats.org/presentationml/2006/main">
  <p:tag name="TIMING" val="|30.5"/>
</p:tagLst>
</file>

<file path=ppt/tags/tag5.xml><?xml version="1.0" encoding="utf-8"?>
<p:tagLst xmlns:a="http://schemas.openxmlformats.org/drawingml/2006/main" xmlns:r="http://schemas.openxmlformats.org/officeDocument/2006/relationships" xmlns:p="http://schemas.openxmlformats.org/presentationml/2006/main">
  <p:tag name="TIMING" val="|5|1.5|3.3|2.1|3.4|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12638</TotalTime>
  <Words>467</Words>
  <Application>Microsoft Macintosh PowerPoint</Application>
  <PresentationFormat>Widescreen</PresentationFormat>
  <Paragraphs>96</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Calibri Light</vt:lpstr>
      <vt:lpstr>Cambria</vt:lpstr>
      <vt:lpstr>Consolas</vt:lpstr>
      <vt:lpstr>DengXian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张希</dc:creator>
  <cp:lastModifiedBy>张希</cp:lastModifiedBy>
  <cp:revision>98</cp:revision>
  <dcterms:created xsi:type="dcterms:W3CDTF">2019-06-07T00:59:29Z</dcterms:created>
  <dcterms:modified xsi:type="dcterms:W3CDTF">2019-06-22T17:29:37Z</dcterms:modified>
</cp:coreProperties>
</file>