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</p:sldIdLst>
  <p:sldSz cy="5143500" cx="9144000"/>
  <p:notesSz cx="6858000" cy="9144000"/>
  <p:embeddedFontLst>
    <p:embeddedFont>
      <p:font typeface="Raleway"/>
      <p:regular r:id="rId17"/>
      <p:bold r:id="rId18"/>
      <p:italic r:id="rId19"/>
      <p:boldItalic r:id="rId20"/>
    </p:embeddedFont>
    <p:embeddedFont>
      <p:font typeface="Lato"/>
      <p:regular r:id="rId21"/>
      <p:bold r:id="rId22"/>
      <p:italic r:id="rId23"/>
      <p:boldItalic r:id="rId24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Raleway-boldItalic.fntdata"/><Relationship Id="rId11" Type="http://schemas.openxmlformats.org/officeDocument/2006/relationships/slide" Target="slides/slide6.xml"/><Relationship Id="rId22" Type="http://schemas.openxmlformats.org/officeDocument/2006/relationships/font" Target="fonts/Lato-bold.fntdata"/><Relationship Id="rId10" Type="http://schemas.openxmlformats.org/officeDocument/2006/relationships/slide" Target="slides/slide5.xml"/><Relationship Id="rId21" Type="http://schemas.openxmlformats.org/officeDocument/2006/relationships/font" Target="fonts/Lato-regular.fntdata"/><Relationship Id="rId13" Type="http://schemas.openxmlformats.org/officeDocument/2006/relationships/slide" Target="slides/slide8.xml"/><Relationship Id="rId24" Type="http://schemas.openxmlformats.org/officeDocument/2006/relationships/font" Target="fonts/Lato-boldItalic.fntdata"/><Relationship Id="rId12" Type="http://schemas.openxmlformats.org/officeDocument/2006/relationships/slide" Target="slides/slide7.xml"/><Relationship Id="rId23" Type="http://schemas.openxmlformats.org/officeDocument/2006/relationships/font" Target="fonts/Lato-italic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font" Target="fonts/Raleway-regular.fntdata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19" Type="http://schemas.openxmlformats.org/officeDocument/2006/relationships/font" Target="fonts/Raleway-italic.fntdata"/><Relationship Id="rId6" Type="http://schemas.openxmlformats.org/officeDocument/2006/relationships/slide" Target="slides/slide1.xml"/><Relationship Id="rId18" Type="http://schemas.openxmlformats.org/officeDocument/2006/relationships/font" Target="fonts/Raleway-bold.fntdata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Google Shape;84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gbbddba51cb_0_12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0" name="Google Shape;140;gbbddba51cb_0_12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gbbddba51cb_0_23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6" name="Google Shape;146;gbbddba51cb_0_23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gbc665ee98b_0_1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0" name="Google Shape;90;gbc665ee98b_0_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gbbddba51cb_0_12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6" name="Google Shape;96;gbbddba51cb_0_12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gbbddba51cb_0_21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2" name="Google Shape;102;gbbddba51cb_0_2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gbc665ee98b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9" name="Google Shape;109;gbc665ee98b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gbc665ee98b_0_2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6" name="Google Shape;116;gbc665ee98b_0_2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111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300"/>
              <a:buFont typeface="Lato"/>
              <a:buChar char="●"/>
            </a:pPr>
            <a:r>
              <a:rPr lang="en" sz="1300">
                <a:solidFill>
                  <a:srgbClr val="595959"/>
                </a:solidFill>
                <a:latin typeface="Lato"/>
                <a:ea typeface="Lato"/>
                <a:cs typeface="Lato"/>
                <a:sym typeface="Lato"/>
              </a:rPr>
              <a:t>Demonstrate training</a:t>
            </a:r>
            <a:endParaRPr sz="1300">
              <a:solidFill>
                <a:srgbClr val="595959"/>
              </a:solidFill>
              <a:latin typeface="Lato"/>
              <a:ea typeface="Lato"/>
              <a:cs typeface="Lato"/>
              <a:sym typeface="Lato"/>
            </a:endParaRPr>
          </a:p>
          <a:p>
            <a:pPr indent="-3111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300"/>
              <a:buFont typeface="Lato"/>
              <a:buChar char="●"/>
            </a:pPr>
            <a:r>
              <a:rPr lang="en" sz="1300">
                <a:solidFill>
                  <a:srgbClr val="595959"/>
                </a:solidFill>
                <a:latin typeface="Lato"/>
                <a:ea typeface="Lato"/>
                <a:cs typeface="Lato"/>
                <a:sym typeface="Lato"/>
              </a:rPr>
              <a:t>Show performance of segmentation model</a:t>
            </a:r>
            <a:endParaRPr sz="1300">
              <a:solidFill>
                <a:srgbClr val="595959"/>
              </a:solidFill>
              <a:latin typeface="Lato"/>
              <a:ea typeface="Lato"/>
              <a:cs typeface="Lato"/>
              <a:sym typeface="Lato"/>
            </a:endParaRPr>
          </a:p>
          <a:p>
            <a:pPr indent="-3111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300"/>
              <a:buFont typeface="Lato"/>
              <a:buChar char="●"/>
            </a:pPr>
            <a:r>
              <a:rPr lang="en" sz="1300">
                <a:solidFill>
                  <a:srgbClr val="595959"/>
                </a:solidFill>
                <a:latin typeface="Lato"/>
                <a:ea typeface="Lato"/>
                <a:cs typeface="Lato"/>
                <a:sym typeface="Lato"/>
              </a:rPr>
              <a:t>Show visualizations of segmentations</a:t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gbbddba51cb_0_23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2" name="Google Shape;122;gbbddba51cb_0_23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111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300"/>
              <a:buFont typeface="Lato"/>
              <a:buChar char="●"/>
            </a:pPr>
            <a:r>
              <a:rPr lang="en" sz="1300">
                <a:solidFill>
                  <a:srgbClr val="595959"/>
                </a:solidFill>
                <a:latin typeface="Lato"/>
                <a:ea typeface="Lato"/>
                <a:cs typeface="Lato"/>
                <a:sym typeface="Lato"/>
              </a:rPr>
              <a:t>Demonstrate training</a:t>
            </a:r>
            <a:endParaRPr sz="1300">
              <a:solidFill>
                <a:srgbClr val="595959"/>
              </a:solidFill>
              <a:latin typeface="Lato"/>
              <a:ea typeface="Lato"/>
              <a:cs typeface="Lato"/>
              <a:sym typeface="Lato"/>
            </a:endParaRPr>
          </a:p>
          <a:p>
            <a:pPr indent="-3111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300"/>
              <a:buFont typeface="Lato"/>
              <a:buChar char="●"/>
            </a:pPr>
            <a:r>
              <a:rPr lang="en" sz="1300">
                <a:solidFill>
                  <a:srgbClr val="595959"/>
                </a:solidFill>
                <a:latin typeface="Lato"/>
                <a:ea typeface="Lato"/>
                <a:cs typeface="Lato"/>
                <a:sym typeface="Lato"/>
              </a:rPr>
              <a:t>Show performance of segmentation model</a:t>
            </a:r>
            <a:endParaRPr sz="1300">
              <a:solidFill>
                <a:srgbClr val="595959"/>
              </a:solidFill>
              <a:latin typeface="Lato"/>
              <a:ea typeface="Lato"/>
              <a:cs typeface="Lato"/>
              <a:sym typeface="Lato"/>
            </a:endParaRPr>
          </a:p>
          <a:p>
            <a:pPr indent="-3111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300"/>
              <a:buFont typeface="Lato"/>
              <a:buChar char="●"/>
            </a:pPr>
            <a:r>
              <a:rPr lang="en" sz="1300">
                <a:solidFill>
                  <a:srgbClr val="595959"/>
                </a:solidFill>
                <a:latin typeface="Lato"/>
                <a:ea typeface="Lato"/>
                <a:cs typeface="Lato"/>
                <a:sym typeface="Lato"/>
              </a:rPr>
              <a:t>Show visualizations of segmentations</a:t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gbc665ee98b_0_1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7" name="Google Shape;127;gbc665ee98b_0_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gbbddba51cb_0_13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3" name="Google Shape;133;gbbddba51cb_0_13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solidFill>
          <a:schemeClr val="lt2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11" name="Google Shape;11;p2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12" name="Google Shape;12;p2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" name="Google Shape;13;p2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4" name="Google Shape;14;p2"/>
          <p:cNvSpPr txBox="1"/>
          <p:nvPr>
            <p:ph type="ctrTitle"/>
          </p:nvPr>
        </p:nvSpPr>
        <p:spPr>
          <a:xfrm>
            <a:off x="729450" y="1322450"/>
            <a:ext cx="7688100" cy="1664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15" name="Google Shape;15;p2"/>
          <p:cNvSpPr txBox="1"/>
          <p:nvPr>
            <p:ph idx="1" type="subTitle"/>
          </p:nvPr>
        </p:nvSpPr>
        <p:spPr>
          <a:xfrm>
            <a:off x="729627" y="3172900"/>
            <a:ext cx="7688100" cy="54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/>
        </p:txBody>
      </p:sp>
      <p:sp>
        <p:nvSpPr>
          <p:cNvPr id="16" name="Google Shape;16;p2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bg>
      <p:bgPr>
        <a:solidFill>
          <a:schemeClr val="dk1"/>
        </a:solidFill>
      </p:bgPr>
    </p:bg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oogle Shape;74;p11"/>
          <p:cNvGrpSpPr/>
          <p:nvPr/>
        </p:nvGrpSpPr>
        <p:grpSpPr>
          <a:xfrm>
            <a:off x="830392" y="4169130"/>
            <a:ext cx="745763" cy="45826"/>
            <a:chOff x="4580561" y="2589004"/>
            <a:chExt cx="1064464" cy="25200"/>
          </a:xfrm>
        </p:grpSpPr>
        <p:sp>
          <p:nvSpPr>
            <p:cNvPr id="75" name="Google Shape;75;p11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6" name="Google Shape;76;p11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77" name="Google Shape;77;p11"/>
          <p:cNvSpPr txBox="1"/>
          <p:nvPr>
            <p:ph hasCustomPrompt="1" type="title"/>
          </p:nvPr>
        </p:nvSpPr>
        <p:spPr>
          <a:xfrm>
            <a:off x="729450" y="733950"/>
            <a:ext cx="7688400" cy="1244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78" name="Google Shape;78;p11"/>
          <p:cNvSpPr txBox="1"/>
          <p:nvPr>
            <p:ph idx="1" type="body"/>
          </p:nvPr>
        </p:nvSpPr>
        <p:spPr>
          <a:xfrm>
            <a:off x="729450" y="2272888"/>
            <a:ext cx="7688400" cy="158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Char char="●"/>
              <a:defRPr>
                <a:solidFill>
                  <a:schemeClr val="lt1"/>
                </a:solidFill>
              </a:defRPr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●"/>
              <a:defRPr>
                <a:solidFill>
                  <a:schemeClr val="lt1"/>
                </a:solidFill>
              </a:defRPr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●"/>
              <a:defRPr>
                <a:solidFill>
                  <a:schemeClr val="lt1"/>
                </a:solidFill>
              </a:defRPr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79" name="Google Shape;79;p11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2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chemeClr val="dk1"/>
        </a:solidFill>
      </p:bgPr>
    </p:bg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oogle Shape;18;p3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19" name="Google Shape;19;p3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" name="Google Shape;20;p3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21" name="Google Shape;21;p3"/>
          <p:cNvSpPr txBox="1"/>
          <p:nvPr>
            <p:ph type="title"/>
          </p:nvPr>
        </p:nvSpPr>
        <p:spPr>
          <a:xfrm>
            <a:off x="729450" y="1322450"/>
            <a:ext cx="7688400" cy="1518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22" name="Google Shape;22;p3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4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25" name="Google Shape;25;p4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26" name="Google Shape;26;p4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" name="Google Shape;27;p4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28" name="Google Shape;28;p4"/>
          <p:cNvSpPr txBox="1"/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/>
        </p:txBody>
      </p:sp>
      <p:sp>
        <p:nvSpPr>
          <p:cNvPr id="29" name="Google Shape;29;p4"/>
          <p:cNvSpPr txBox="1"/>
          <p:nvPr>
            <p:ph idx="1" type="body"/>
          </p:nvPr>
        </p:nvSpPr>
        <p:spPr>
          <a:xfrm>
            <a:off x="729450" y="2078875"/>
            <a:ext cx="7688700" cy="226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30" name="Google Shape;30;p4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5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33" name="Google Shape;33;p5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34" name="Google Shape;34;p5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5" name="Google Shape;35;p5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36" name="Google Shape;36;p5"/>
          <p:cNvSpPr txBox="1"/>
          <p:nvPr>
            <p:ph type="title"/>
          </p:nvPr>
        </p:nvSpPr>
        <p:spPr>
          <a:xfrm>
            <a:off x="729450" y="1318650"/>
            <a:ext cx="76884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/>
        </p:txBody>
      </p:sp>
      <p:sp>
        <p:nvSpPr>
          <p:cNvPr id="37" name="Google Shape;37;p5"/>
          <p:cNvSpPr txBox="1"/>
          <p:nvPr>
            <p:ph idx="1" type="body"/>
          </p:nvPr>
        </p:nvSpPr>
        <p:spPr>
          <a:xfrm>
            <a:off x="729325" y="2078875"/>
            <a:ext cx="3774300" cy="226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38" name="Google Shape;38;p5"/>
          <p:cNvSpPr txBox="1"/>
          <p:nvPr>
            <p:ph idx="2" type="body"/>
          </p:nvPr>
        </p:nvSpPr>
        <p:spPr>
          <a:xfrm>
            <a:off x="4643604" y="2078875"/>
            <a:ext cx="3774300" cy="226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39" name="Google Shape;39;p5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6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42" name="Google Shape;42;p6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43" name="Google Shape;43;p6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4" name="Google Shape;44;p6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45" name="Google Shape;45;p6"/>
          <p:cNvSpPr txBox="1"/>
          <p:nvPr>
            <p:ph type="title"/>
          </p:nvPr>
        </p:nvSpPr>
        <p:spPr>
          <a:xfrm>
            <a:off x="729450" y="1318650"/>
            <a:ext cx="76884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/>
        </p:txBody>
      </p:sp>
      <p:sp>
        <p:nvSpPr>
          <p:cNvPr id="46" name="Google Shape;46;p6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47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7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49" name="Google Shape;49;p7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50" name="Google Shape;50;p7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1" name="Google Shape;51;p7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52" name="Google Shape;52;p7"/>
          <p:cNvSpPr txBox="1"/>
          <p:nvPr>
            <p:ph type="title"/>
          </p:nvPr>
        </p:nvSpPr>
        <p:spPr>
          <a:xfrm>
            <a:off x="730000" y="1318650"/>
            <a:ext cx="3300900" cy="1381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/>
        </p:txBody>
      </p:sp>
      <p:sp>
        <p:nvSpPr>
          <p:cNvPr id="53" name="Google Shape;53;p7"/>
          <p:cNvSpPr txBox="1"/>
          <p:nvPr>
            <p:ph idx="1" type="body"/>
          </p:nvPr>
        </p:nvSpPr>
        <p:spPr>
          <a:xfrm>
            <a:off x="721225" y="2781725"/>
            <a:ext cx="3300900" cy="1597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54" name="Google Shape;54;p7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accent3"/>
        </a:solidFill>
      </p:bgPr>
    </p:bg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6" name="Google Shape;56;p8"/>
          <p:cNvGrpSpPr/>
          <p:nvPr/>
        </p:nvGrpSpPr>
        <p:grpSpPr>
          <a:xfrm>
            <a:off x="830392" y="4169130"/>
            <a:ext cx="745763" cy="45826"/>
            <a:chOff x="4580561" y="2589004"/>
            <a:chExt cx="1064464" cy="25200"/>
          </a:xfrm>
        </p:grpSpPr>
        <p:sp>
          <p:nvSpPr>
            <p:cNvPr id="57" name="Google Shape;57;p8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8" name="Google Shape;58;p8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59" name="Google Shape;59;p8"/>
          <p:cNvSpPr txBox="1"/>
          <p:nvPr>
            <p:ph type="title"/>
          </p:nvPr>
        </p:nvSpPr>
        <p:spPr>
          <a:xfrm>
            <a:off x="729450" y="864300"/>
            <a:ext cx="7021200" cy="2985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60" name="Google Shape;60;p8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9"/>
          <p:cNvSpPr/>
          <p:nvPr/>
        </p:nvSpPr>
        <p:spPr>
          <a:xfrm>
            <a:off x="0" y="0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63" name="Google Shape;63;p9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64" name="Google Shape;64;p9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5" name="Google Shape;65;p9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66" name="Google Shape;66;p9"/>
          <p:cNvSpPr txBox="1"/>
          <p:nvPr>
            <p:ph type="title"/>
          </p:nvPr>
        </p:nvSpPr>
        <p:spPr>
          <a:xfrm>
            <a:off x="730000" y="1318650"/>
            <a:ext cx="3300900" cy="1687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/>
        </p:txBody>
      </p:sp>
      <p:sp>
        <p:nvSpPr>
          <p:cNvPr id="67" name="Google Shape;67;p9"/>
          <p:cNvSpPr txBox="1"/>
          <p:nvPr>
            <p:ph idx="1" type="subTitle"/>
          </p:nvPr>
        </p:nvSpPr>
        <p:spPr>
          <a:xfrm>
            <a:off x="724950" y="3161525"/>
            <a:ext cx="3300900" cy="75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/>
        </p:txBody>
      </p:sp>
      <p:sp>
        <p:nvSpPr>
          <p:cNvPr id="68" name="Google Shape;68;p9"/>
          <p:cNvSpPr txBox="1"/>
          <p:nvPr>
            <p:ph idx="2" type="body"/>
          </p:nvPr>
        </p:nvSpPr>
        <p:spPr>
          <a:xfrm>
            <a:off x="5174225" y="1352625"/>
            <a:ext cx="3374400" cy="302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69" name="Google Shape;69;p9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0"/>
          <p:cNvSpPr txBox="1"/>
          <p:nvPr>
            <p:ph idx="1" type="body"/>
          </p:nvPr>
        </p:nvSpPr>
        <p:spPr>
          <a:xfrm>
            <a:off x="724950" y="4372551"/>
            <a:ext cx="7697400" cy="460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</a:lstStyle>
          <a:p/>
        </p:txBody>
      </p:sp>
      <p:sp>
        <p:nvSpPr>
          <p:cNvPr id="72" name="Google Shape;72;p10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treamline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b="1" sz="28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b="1" sz="28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b="1" sz="28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b="1" sz="28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b="1" sz="28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b="1" sz="28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b="1" sz="28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b="1" sz="28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b="1" sz="28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300"/>
              <a:buFont typeface="Lato"/>
              <a:buChar char="●"/>
              <a:defRPr sz="13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-29845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○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-29845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■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-29845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●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-29845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○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-29845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■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-29845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●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-29845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○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-29845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■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3"/>
          <p:cNvSpPr txBox="1"/>
          <p:nvPr>
            <p:ph type="ctrTitle"/>
          </p:nvPr>
        </p:nvSpPr>
        <p:spPr>
          <a:xfrm>
            <a:off x="729450" y="1322450"/>
            <a:ext cx="7688100" cy="1664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Mac AI Radiology-and-AI Project Update</a:t>
            </a:r>
            <a:endParaRPr/>
          </a:p>
        </p:txBody>
      </p:sp>
      <p:sp>
        <p:nvSpPr>
          <p:cNvPr id="87" name="Google Shape;87;p13"/>
          <p:cNvSpPr txBox="1"/>
          <p:nvPr>
            <p:ph idx="1" type="subTitle"/>
          </p:nvPr>
        </p:nvSpPr>
        <p:spPr>
          <a:xfrm>
            <a:off x="729627" y="3172900"/>
            <a:ext cx="7688100" cy="54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Feb 10 2021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22"/>
          <p:cNvSpPr txBox="1"/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Normalization and Manual Segmentation</a:t>
            </a:r>
            <a:endParaRPr/>
          </a:p>
        </p:txBody>
      </p:sp>
      <p:sp>
        <p:nvSpPr>
          <p:cNvPr id="143" name="Google Shape;143;p22"/>
          <p:cNvSpPr txBox="1"/>
          <p:nvPr>
            <p:ph idx="1" type="body"/>
          </p:nvPr>
        </p:nvSpPr>
        <p:spPr>
          <a:xfrm>
            <a:off x="729450" y="2078875"/>
            <a:ext cx="7688700" cy="226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en" sz="1600"/>
              <a:t>Need to establish when to apply normalization</a:t>
            </a:r>
            <a:endParaRPr sz="1600"/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en" sz="1600"/>
              <a:t>Manual segmentation before or after image normalization</a:t>
            </a:r>
            <a:endParaRPr sz="1600"/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en" sz="1600"/>
              <a:t>We have found segmentation before normalization is standard</a:t>
            </a:r>
            <a:endParaRPr sz="160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23"/>
          <p:cNvSpPr txBox="1"/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Next Steps/Future Plans</a:t>
            </a:r>
            <a:endParaRPr/>
          </a:p>
        </p:txBody>
      </p:sp>
      <p:sp>
        <p:nvSpPr>
          <p:cNvPr id="149" name="Google Shape;149;p23"/>
          <p:cNvSpPr txBox="1"/>
          <p:nvPr>
            <p:ph idx="1" type="body"/>
          </p:nvPr>
        </p:nvSpPr>
        <p:spPr>
          <a:xfrm>
            <a:off x="729450" y="2078875"/>
            <a:ext cx="7688700" cy="226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en" sz="1600"/>
              <a:t>Can take project in whatever direction is most useful</a:t>
            </a:r>
            <a:endParaRPr sz="1600"/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en" sz="1600"/>
              <a:t>Other tasks</a:t>
            </a:r>
            <a:endParaRPr sz="1600"/>
          </a:p>
          <a:p>
            <a:pPr indent="-330200" lvl="1" marL="914400" rtl="0" algn="l">
              <a:spcBef>
                <a:spcPts val="0"/>
              </a:spcBef>
              <a:spcAft>
                <a:spcPts val="0"/>
              </a:spcAft>
              <a:buSzPts val="1600"/>
              <a:buChar char="○"/>
            </a:pPr>
            <a:r>
              <a:rPr lang="en" sz="1600"/>
              <a:t>Progression vs </a:t>
            </a:r>
            <a:r>
              <a:rPr lang="en" sz="1600"/>
              <a:t>Pseudoprogression</a:t>
            </a:r>
            <a:endParaRPr sz="1600"/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en" sz="1600"/>
              <a:t>Tools/Tutorials for you and other lab members to use</a:t>
            </a:r>
            <a:endParaRPr sz="16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4"/>
          <p:cNvSpPr txBox="1"/>
          <p:nvPr>
            <p:ph type="title"/>
          </p:nvPr>
        </p:nvSpPr>
        <p:spPr>
          <a:xfrm>
            <a:off x="730000" y="1318650"/>
            <a:ext cx="3300900" cy="1687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Current Status</a:t>
            </a:r>
            <a:endParaRPr/>
          </a:p>
        </p:txBody>
      </p:sp>
      <p:sp>
        <p:nvSpPr>
          <p:cNvPr id="93" name="Google Shape;93;p14"/>
          <p:cNvSpPr txBox="1"/>
          <p:nvPr>
            <p:ph idx="2" type="body"/>
          </p:nvPr>
        </p:nvSpPr>
        <p:spPr>
          <a:xfrm>
            <a:off x="5174225" y="1352625"/>
            <a:ext cx="3374400" cy="302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AutoNum type="arabicPeriod"/>
            </a:pPr>
            <a:r>
              <a:rPr lang="en" sz="2000"/>
              <a:t>Overview</a:t>
            </a:r>
            <a:endParaRPr sz="2000"/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AutoNum type="arabicPeriod"/>
            </a:pPr>
            <a:r>
              <a:rPr lang="en" sz="2000"/>
              <a:t>Workflow</a:t>
            </a:r>
            <a:endParaRPr sz="2000"/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AutoNum type="arabicPeriod"/>
            </a:pPr>
            <a:r>
              <a:rPr lang="en" sz="2000"/>
              <a:t>Research</a:t>
            </a:r>
            <a:endParaRPr sz="2000"/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AutoNum type="arabicPeriod"/>
            </a:pPr>
            <a:r>
              <a:rPr lang="en" sz="2000"/>
              <a:t>Demonstration</a:t>
            </a:r>
            <a:endParaRPr sz="20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5"/>
          <p:cNvSpPr txBox="1"/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Overview</a:t>
            </a:r>
            <a:endParaRPr/>
          </a:p>
        </p:txBody>
      </p:sp>
      <p:sp>
        <p:nvSpPr>
          <p:cNvPr id="99" name="Google Shape;99;p15"/>
          <p:cNvSpPr txBox="1"/>
          <p:nvPr>
            <p:ph idx="1" type="body"/>
          </p:nvPr>
        </p:nvSpPr>
        <p:spPr>
          <a:xfrm>
            <a:off x="729450" y="2078875"/>
            <a:ext cx="7688700" cy="226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36550" lvl="0" marL="457200" rtl="0" algn="l">
              <a:spcBef>
                <a:spcPts val="0"/>
              </a:spcBef>
              <a:spcAft>
                <a:spcPts val="0"/>
              </a:spcAft>
              <a:buSzPts val="1700"/>
              <a:buChar char="●"/>
            </a:pPr>
            <a:r>
              <a:rPr lang="en" sz="1700"/>
              <a:t>Building workflow and tools for training with Neuroimaging data</a:t>
            </a:r>
            <a:endParaRPr sz="1700"/>
          </a:p>
          <a:p>
            <a:pPr indent="-336550" lvl="1" marL="914400" rtl="0" algn="l">
              <a:spcBef>
                <a:spcPts val="0"/>
              </a:spcBef>
              <a:spcAft>
                <a:spcPts val="0"/>
              </a:spcAft>
              <a:buSzPts val="1700"/>
              <a:buChar char="○"/>
            </a:pPr>
            <a:r>
              <a:rPr lang="en" sz="1700"/>
              <a:t>Performing BraTS segmentation task</a:t>
            </a:r>
            <a:endParaRPr sz="1700"/>
          </a:p>
          <a:p>
            <a:pPr indent="-336550" lvl="0" marL="457200" rtl="0" algn="l">
              <a:spcBef>
                <a:spcPts val="0"/>
              </a:spcBef>
              <a:spcAft>
                <a:spcPts val="0"/>
              </a:spcAft>
              <a:buSzPts val="1700"/>
              <a:buChar char="●"/>
            </a:pPr>
            <a:r>
              <a:rPr lang="en" sz="1700"/>
              <a:t>Researching best methods for performing tasks</a:t>
            </a:r>
            <a:endParaRPr sz="1700"/>
          </a:p>
          <a:p>
            <a:pPr indent="-336550" lvl="1" marL="914400" rtl="0" algn="l">
              <a:spcBef>
                <a:spcPts val="0"/>
              </a:spcBef>
              <a:spcAft>
                <a:spcPts val="0"/>
              </a:spcAft>
              <a:buSzPts val="1700"/>
              <a:buChar char="○"/>
            </a:pPr>
            <a:r>
              <a:rPr lang="en" sz="1700"/>
              <a:t>Reviewing existing literature</a:t>
            </a:r>
            <a:endParaRPr sz="1700"/>
          </a:p>
          <a:p>
            <a:pPr indent="-336550" lvl="1" marL="914400" rtl="0" algn="l">
              <a:spcBef>
                <a:spcPts val="0"/>
              </a:spcBef>
              <a:spcAft>
                <a:spcPts val="0"/>
              </a:spcAft>
              <a:buSzPts val="1700"/>
              <a:buChar char="○"/>
            </a:pPr>
            <a:r>
              <a:rPr lang="en" sz="1700"/>
              <a:t>Models used, augmentation and normalization methods</a:t>
            </a:r>
            <a:endParaRPr sz="17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16"/>
          <p:cNvSpPr txBox="1"/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Workflow</a:t>
            </a:r>
            <a:endParaRPr/>
          </a:p>
        </p:txBody>
      </p:sp>
      <p:sp>
        <p:nvSpPr>
          <p:cNvPr id="105" name="Google Shape;105;p16"/>
          <p:cNvSpPr txBox="1"/>
          <p:nvPr>
            <p:ph idx="1" type="body"/>
          </p:nvPr>
        </p:nvSpPr>
        <p:spPr>
          <a:xfrm>
            <a:off x="564300" y="1853850"/>
            <a:ext cx="7434300" cy="2342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27660" lvl="0" marL="45720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SzPts val="1560"/>
              <a:buAutoNum type="arabicPeriod"/>
            </a:pPr>
            <a:r>
              <a:rPr lang="en" sz="1560"/>
              <a:t>Convert Dicom to Nifti: dcm2niix</a:t>
            </a:r>
            <a:endParaRPr sz="1560"/>
          </a:p>
          <a:p>
            <a:pPr indent="-327660" lvl="0" marL="45720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SzPts val="1560"/>
              <a:buAutoNum type="arabicPeriod"/>
            </a:pPr>
            <a:r>
              <a:rPr lang="en" sz="1560"/>
              <a:t>Coregistration: SPM (Matlab)</a:t>
            </a:r>
            <a:endParaRPr sz="1560"/>
          </a:p>
          <a:p>
            <a:pPr indent="-327660" lvl="0" marL="45720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SzPts val="1560"/>
              <a:buAutoNum type="arabicPeriod"/>
            </a:pPr>
            <a:r>
              <a:rPr lang="en" sz="1560"/>
              <a:t>Skull Stripping: ROBEX</a:t>
            </a:r>
            <a:endParaRPr sz="1560"/>
          </a:p>
          <a:p>
            <a:pPr indent="-327660" lvl="0" marL="45720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SzPts val="1560"/>
              <a:buAutoNum type="arabicPeriod"/>
            </a:pPr>
            <a:r>
              <a:rPr lang="en" sz="1560"/>
              <a:t>Dataset Storage: Webdatasets</a:t>
            </a:r>
            <a:endParaRPr sz="1560"/>
          </a:p>
          <a:p>
            <a:pPr indent="-334010" lvl="0" marL="45720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SzPts val="1660"/>
              <a:buAutoNum type="arabicPeriod"/>
            </a:pPr>
            <a:r>
              <a:rPr lang="en" sz="1560"/>
              <a:t>Normalization: </a:t>
            </a:r>
            <a:r>
              <a:rPr lang="en" sz="1390"/>
              <a:t> Z-score, Nyul</a:t>
            </a:r>
            <a:endParaRPr sz="1560"/>
          </a:p>
          <a:p>
            <a:pPr indent="-327660" lvl="0" marL="45720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SzPts val="1560"/>
              <a:buAutoNum type="arabicPeriod"/>
            </a:pPr>
            <a:r>
              <a:rPr lang="en" sz="1560"/>
              <a:t>Collation</a:t>
            </a:r>
            <a:endParaRPr sz="1560"/>
          </a:p>
          <a:p>
            <a:pPr indent="-316865" lvl="1" marL="91440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SzPts val="1390"/>
              <a:buAutoNum type="alphaLcPeriod"/>
            </a:pPr>
            <a:r>
              <a:rPr lang="en" sz="1390"/>
              <a:t>Augmentation: Power Law Transformation, (Elastic Deformation)</a:t>
            </a:r>
            <a:endParaRPr sz="1390"/>
          </a:p>
          <a:p>
            <a:pPr indent="-316865" lvl="1" marL="91440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SzPts val="1390"/>
              <a:buAutoNum type="alphaLcPeriod"/>
            </a:pPr>
            <a:r>
              <a:rPr lang="en" sz="1390"/>
              <a:t>Apply normalization</a:t>
            </a:r>
            <a:endParaRPr sz="1390"/>
          </a:p>
          <a:p>
            <a:pPr indent="-327660" lvl="0" marL="45720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SzPts val="1560"/>
              <a:buAutoNum type="arabicPeriod"/>
            </a:pPr>
            <a:r>
              <a:rPr lang="en" sz="1560"/>
              <a:t>Training: Pytorch/Pytorch Lightning, UNet3D</a:t>
            </a:r>
            <a:endParaRPr sz="1560"/>
          </a:p>
          <a:p>
            <a:pPr indent="-327660" lvl="0" marL="45720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SzPts val="1560"/>
              <a:buAutoNum type="arabicPeriod"/>
            </a:pPr>
            <a:r>
              <a:rPr lang="en" sz="1560"/>
              <a:t>Visualization</a:t>
            </a:r>
            <a:endParaRPr sz="1560"/>
          </a:p>
        </p:txBody>
      </p:sp>
      <p:sp>
        <p:nvSpPr>
          <p:cNvPr id="106" name="Google Shape;106;p16"/>
          <p:cNvSpPr txBox="1"/>
          <p:nvPr>
            <p:ph idx="1" type="body"/>
          </p:nvPr>
        </p:nvSpPr>
        <p:spPr>
          <a:xfrm>
            <a:off x="5747875" y="1613950"/>
            <a:ext cx="2778300" cy="2913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30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en" sz="1660"/>
              <a:t>Also using Git for version control, training on Google Colab platform</a:t>
            </a:r>
            <a:endParaRPr sz="166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17"/>
          <p:cNvSpPr txBox="1"/>
          <p:nvPr>
            <p:ph type="title"/>
          </p:nvPr>
        </p:nvSpPr>
        <p:spPr>
          <a:xfrm>
            <a:off x="727650" y="1259675"/>
            <a:ext cx="76887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Workflow Continued</a:t>
            </a:r>
            <a:endParaRPr/>
          </a:p>
        </p:txBody>
      </p:sp>
      <p:sp>
        <p:nvSpPr>
          <p:cNvPr id="112" name="Google Shape;112;p17"/>
          <p:cNvSpPr txBox="1"/>
          <p:nvPr>
            <p:ph idx="1" type="body"/>
          </p:nvPr>
        </p:nvSpPr>
        <p:spPr>
          <a:xfrm>
            <a:off x="245750" y="1737850"/>
            <a:ext cx="5051100" cy="2342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3401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660"/>
              <a:buChar char="●"/>
            </a:pPr>
            <a:r>
              <a:rPr lang="en" sz="1660"/>
              <a:t>Webdatasets allows for memory efficient data storage and loading</a:t>
            </a:r>
            <a:endParaRPr sz="1660"/>
          </a:p>
          <a:p>
            <a:pPr indent="-33401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660"/>
              <a:buChar char="●"/>
            </a:pPr>
            <a:r>
              <a:rPr lang="en" sz="1660"/>
              <a:t>Pytorch Lightning provides interface for more easily performing deep learning tasks</a:t>
            </a:r>
            <a:endParaRPr sz="1660"/>
          </a:p>
          <a:p>
            <a:pPr indent="-33401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660"/>
              <a:buChar char="●"/>
            </a:pPr>
            <a:r>
              <a:rPr lang="en" sz="1660"/>
              <a:t>UNet3D is widely used architecture</a:t>
            </a:r>
            <a:endParaRPr sz="1660"/>
          </a:p>
          <a:p>
            <a:pPr indent="-33401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660"/>
              <a:buChar char="○"/>
            </a:pPr>
            <a:r>
              <a:rPr lang="en" sz="1660"/>
              <a:t>Synthesis &amp; Analysis path</a:t>
            </a:r>
            <a:endParaRPr sz="1660"/>
          </a:p>
          <a:p>
            <a:pPr indent="-33401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660"/>
              <a:buChar char="○"/>
            </a:pPr>
            <a:r>
              <a:rPr lang="en" sz="1660"/>
              <a:t>Won BRaTS 2020</a:t>
            </a:r>
            <a:endParaRPr sz="1660"/>
          </a:p>
          <a:p>
            <a:pPr indent="-33401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660"/>
              <a:buChar char="●"/>
            </a:pPr>
            <a:r>
              <a:rPr lang="en" sz="1660"/>
              <a:t>Radiology_and_AI package</a:t>
            </a:r>
            <a:endParaRPr sz="1660"/>
          </a:p>
          <a:p>
            <a:pPr indent="-33401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660"/>
              <a:buChar char="○"/>
            </a:pPr>
            <a:r>
              <a:rPr lang="en" sz="1660"/>
              <a:t>Methods for collation, augmentation,  training, data visualization</a:t>
            </a:r>
            <a:endParaRPr sz="1660"/>
          </a:p>
        </p:txBody>
      </p:sp>
      <p:pic>
        <p:nvPicPr>
          <p:cNvPr id="113" name="Google Shape;113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473975" y="2312237"/>
            <a:ext cx="3168150" cy="20902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18"/>
          <p:cNvSpPr txBox="1"/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Research</a:t>
            </a:r>
            <a:endParaRPr/>
          </a:p>
        </p:txBody>
      </p:sp>
      <p:sp>
        <p:nvSpPr>
          <p:cNvPr id="119" name="Google Shape;119;p18"/>
          <p:cNvSpPr txBox="1"/>
          <p:nvPr>
            <p:ph idx="1" type="body"/>
          </p:nvPr>
        </p:nvSpPr>
        <p:spPr>
          <a:xfrm>
            <a:off x="611475" y="1914825"/>
            <a:ext cx="7688700" cy="2342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3401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660"/>
              <a:buChar char="●"/>
            </a:pPr>
            <a:r>
              <a:rPr lang="en" sz="1660"/>
              <a:t>Have done reviews of some current literature to inform us</a:t>
            </a:r>
            <a:endParaRPr sz="1660"/>
          </a:p>
          <a:p>
            <a:pPr indent="-33401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660"/>
              <a:buChar char="●"/>
            </a:pPr>
            <a:r>
              <a:rPr lang="en" sz="1660"/>
              <a:t>Write-ups/summaries on following topics:</a:t>
            </a:r>
            <a:endParaRPr sz="1660"/>
          </a:p>
          <a:p>
            <a:pPr indent="-33401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660"/>
              <a:buChar char="○"/>
            </a:pPr>
            <a:r>
              <a:rPr lang="en" sz="1660"/>
              <a:t>UNet and other Models for segmentation task</a:t>
            </a:r>
            <a:endParaRPr sz="1660"/>
          </a:p>
          <a:p>
            <a:pPr indent="-33401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660"/>
              <a:buChar char="○"/>
            </a:pPr>
            <a:r>
              <a:rPr lang="en" sz="1660"/>
              <a:t>Other implementation of ML for characterizing tumours</a:t>
            </a:r>
            <a:endParaRPr sz="1660"/>
          </a:p>
          <a:p>
            <a:pPr indent="-33401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660"/>
              <a:buChar char="○"/>
            </a:pPr>
            <a:r>
              <a:rPr lang="en" sz="1660"/>
              <a:t>Most beneficial data augmentations to perform </a:t>
            </a:r>
            <a:endParaRPr sz="1660"/>
          </a:p>
          <a:p>
            <a:pPr indent="-33401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660"/>
              <a:buChar char="○"/>
            </a:pPr>
            <a:r>
              <a:rPr lang="en" sz="1660"/>
              <a:t>Elastic Deformation</a:t>
            </a:r>
            <a:endParaRPr sz="1660"/>
          </a:p>
          <a:p>
            <a:pPr indent="-33401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660"/>
              <a:buChar char="○"/>
            </a:pPr>
            <a:r>
              <a:rPr lang="en" sz="1660"/>
              <a:t>Pseudo vs True progression paper sent by Fateme</a:t>
            </a:r>
            <a:endParaRPr sz="166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19"/>
          <p:cNvSpPr txBox="1"/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Demonstration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20"/>
          <p:cNvSpPr txBox="1"/>
          <p:nvPr>
            <p:ph type="title"/>
          </p:nvPr>
        </p:nvSpPr>
        <p:spPr>
          <a:xfrm>
            <a:off x="730000" y="1318650"/>
            <a:ext cx="3300900" cy="1687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Other points to discuss</a:t>
            </a:r>
            <a:endParaRPr/>
          </a:p>
        </p:txBody>
      </p:sp>
      <p:sp>
        <p:nvSpPr>
          <p:cNvPr id="130" name="Google Shape;130;p20"/>
          <p:cNvSpPr txBox="1"/>
          <p:nvPr>
            <p:ph idx="2" type="body"/>
          </p:nvPr>
        </p:nvSpPr>
        <p:spPr>
          <a:xfrm>
            <a:off x="5174225" y="1352625"/>
            <a:ext cx="3374400" cy="302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SzPts val="1600"/>
              <a:buAutoNum type="arabicPeriod"/>
            </a:pPr>
            <a:r>
              <a:rPr lang="en" sz="1600"/>
              <a:t>SMets Dataset</a:t>
            </a:r>
            <a:endParaRPr sz="1600"/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SzPts val="1600"/>
              <a:buAutoNum type="arabicPeriod"/>
            </a:pPr>
            <a:r>
              <a:rPr lang="en" sz="1600"/>
              <a:t>Normalization and Manual Segmentation</a:t>
            </a:r>
            <a:endParaRPr sz="1600"/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SzPts val="1600"/>
              <a:buAutoNum type="arabicPeriod"/>
            </a:pPr>
            <a:r>
              <a:rPr lang="en" sz="1600"/>
              <a:t>Next Steps</a:t>
            </a:r>
            <a:endParaRPr sz="160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21"/>
          <p:cNvSpPr txBox="1"/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SMets Dataset</a:t>
            </a:r>
            <a:endParaRPr/>
          </a:p>
        </p:txBody>
      </p:sp>
      <p:sp>
        <p:nvSpPr>
          <p:cNvPr id="136" name="Google Shape;136;p21"/>
          <p:cNvSpPr txBox="1"/>
          <p:nvPr>
            <p:ph idx="1" type="body"/>
          </p:nvPr>
        </p:nvSpPr>
        <p:spPr>
          <a:xfrm>
            <a:off x="729450" y="1853850"/>
            <a:ext cx="7688700" cy="226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28930" lvl="0" marL="45720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580"/>
              <a:buChar char="●"/>
            </a:pPr>
            <a:r>
              <a:rPr lang="en" sz="1580"/>
              <a:t>Organized by patient and examinations</a:t>
            </a:r>
            <a:endParaRPr sz="1580"/>
          </a:p>
          <a:p>
            <a:pPr indent="-328930" lvl="1" marL="91440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580"/>
              <a:buChar char="○"/>
            </a:pPr>
            <a:r>
              <a:rPr lang="en" sz="1580"/>
              <a:t>Not all examinations have same sequence types used</a:t>
            </a:r>
            <a:endParaRPr sz="1580"/>
          </a:p>
          <a:p>
            <a:pPr indent="-328930" lvl="1" marL="91440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580"/>
              <a:buChar char="○"/>
            </a:pPr>
            <a:r>
              <a:rPr lang="en" sz="1580"/>
              <a:t>Can only use those sharing sequence types</a:t>
            </a:r>
            <a:endParaRPr sz="1580"/>
          </a:p>
          <a:p>
            <a:pPr indent="-328930" lvl="1" marL="91440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580"/>
              <a:buChar char="○"/>
            </a:pPr>
            <a:r>
              <a:rPr lang="en" sz="1580"/>
              <a:t>64 different combinations of sequence names</a:t>
            </a:r>
            <a:endParaRPr sz="1580"/>
          </a:p>
          <a:p>
            <a:pPr indent="-328930" lvl="0" marL="45720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580"/>
              <a:buChar char="●"/>
            </a:pPr>
            <a:r>
              <a:rPr lang="en" sz="1580"/>
              <a:t>152 experiments coregistered and uploaded to PHRI</a:t>
            </a:r>
            <a:endParaRPr sz="1580"/>
          </a:p>
          <a:p>
            <a:pPr indent="-328930" lvl="1" marL="91440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580"/>
              <a:buChar char="○"/>
            </a:pPr>
            <a:r>
              <a:rPr lang="en" sz="1580"/>
              <a:t>Under jan_18_coregistered folder</a:t>
            </a:r>
            <a:endParaRPr sz="1580"/>
          </a:p>
          <a:p>
            <a:pPr indent="-328930" lvl="1" marL="91440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580"/>
              <a:buChar char="○"/>
            </a:pPr>
            <a:r>
              <a:rPr lang="en" sz="1580"/>
              <a:t>Docs showing where each entry comes from in SMets</a:t>
            </a:r>
            <a:endParaRPr sz="1580"/>
          </a:p>
          <a:p>
            <a:pPr indent="-328930" lvl="1" marL="91440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580"/>
              <a:buChar char="○"/>
            </a:pPr>
            <a:r>
              <a:rPr lang="en" sz="1580"/>
              <a:t>Each had one of the below selections of sequences performed</a:t>
            </a:r>
            <a:endParaRPr sz="1580"/>
          </a:p>
          <a:p>
            <a:pPr indent="0" lvl="0" marL="0" rtl="0" algn="l">
              <a:lnSpc>
                <a:spcPct val="95000"/>
              </a:lnSpc>
              <a:spcBef>
                <a:spcPts val="1200"/>
              </a:spcBef>
              <a:spcAft>
                <a:spcPts val="1200"/>
              </a:spcAft>
              <a:buSzPts val="1018"/>
              <a:buNone/>
            </a:pPr>
            <a:r>
              <a:t/>
            </a:r>
            <a:endParaRPr sz="1487"/>
          </a:p>
        </p:txBody>
      </p:sp>
      <p:pic>
        <p:nvPicPr>
          <p:cNvPr id="137" name="Google Shape;137;p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25000" y="4037600"/>
            <a:ext cx="8839200" cy="82143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treamline">
  <a:themeElements>
    <a:clrScheme name="Streamline">
      <a:dk1>
        <a:srgbClr val="1A9988"/>
      </a:dk1>
      <a:lt1>
        <a:srgbClr val="FFFFFF"/>
      </a:lt1>
      <a:dk2>
        <a:srgbClr val="1A1A1A"/>
      </a:dk2>
      <a:lt2>
        <a:srgbClr val="E9EDEE"/>
      </a:lt2>
      <a:accent1>
        <a:srgbClr val="595959"/>
      </a:accent1>
      <a:accent2>
        <a:srgbClr val="6AA4C8"/>
      </a:accent2>
      <a:accent3>
        <a:srgbClr val="EB5600"/>
      </a:accent3>
      <a:accent4>
        <a:srgbClr val="A2FFE8"/>
      </a:accent4>
      <a:accent5>
        <a:srgbClr val="1C3678"/>
      </a:accent5>
      <a:accent6>
        <a:srgbClr val="FFB8A2"/>
      </a:accent6>
      <a:hlink>
        <a:srgbClr val="1C3678"/>
      </a:hlink>
      <a:folHlink>
        <a:srgbClr val="1C3678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