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70" r:id="rId3"/>
    <p:sldId id="266" r:id="rId4"/>
    <p:sldId id="258" r:id="rId5"/>
    <p:sldId id="259" r:id="rId6"/>
    <p:sldId id="260" r:id="rId7"/>
    <p:sldId id="264" r:id="rId8"/>
    <p:sldId id="265" r:id="rId9"/>
    <p:sldId id="261" r:id="rId10"/>
    <p:sldId id="267" r:id="rId11"/>
    <p:sldId id="262" r:id="rId12"/>
    <p:sldId id="263" r:id="rId13"/>
    <p:sldId id="268" r:id="rId14"/>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41" autoAdjust="0"/>
  </p:normalViewPr>
  <p:slideViewPr>
    <p:cSldViewPr snapToGrid="0" snapToObjects="1">
      <p:cViewPr varScale="1">
        <p:scale>
          <a:sx n="64" d="100"/>
          <a:sy n="64" d="100"/>
        </p:scale>
        <p:origin x="90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1853F4-5783-4571-88F3-F2AA37AABFA5}" type="doc">
      <dgm:prSet loTypeId="urn:microsoft.com/office/officeart/2005/8/layout/cycle2" loCatId="cycle" qsTypeId="urn:microsoft.com/office/officeart/2005/8/quickstyle/simple3" qsCatId="simple" csTypeId="urn:microsoft.com/office/officeart/2005/8/colors/accent2_2" csCatId="accent2" phldr="1"/>
      <dgm:spPr/>
      <dgm:t>
        <a:bodyPr/>
        <a:lstStyle/>
        <a:p>
          <a:endParaRPr lang="en-IN"/>
        </a:p>
      </dgm:t>
    </dgm:pt>
    <dgm:pt modelId="{8C63651B-44EB-44AE-9CF2-C3F10B8A1669}">
      <dgm:prSet phldrT="[Text]" custT="1"/>
      <dgm:spPr/>
      <dgm:t>
        <a:bodyPr/>
        <a:lstStyle/>
        <a:p>
          <a:r>
            <a:rPr lang="en-IN" sz="1600" b="1" dirty="0"/>
            <a:t>Collection of video data from various YouTube videos</a:t>
          </a:r>
        </a:p>
      </dgm:t>
    </dgm:pt>
    <dgm:pt modelId="{3F9D6E88-3B9C-4B9B-805A-6FF7A41BD598}" type="parTrans" cxnId="{454AABD5-ABD0-4042-AC79-0BE12A1F4621}">
      <dgm:prSet/>
      <dgm:spPr/>
      <dgm:t>
        <a:bodyPr/>
        <a:lstStyle/>
        <a:p>
          <a:endParaRPr lang="en-IN"/>
        </a:p>
      </dgm:t>
    </dgm:pt>
    <dgm:pt modelId="{A8841E45-732C-4B51-AEE1-E8B69FA617AE}" type="sibTrans" cxnId="{454AABD5-ABD0-4042-AC79-0BE12A1F4621}">
      <dgm:prSet/>
      <dgm:spPr/>
      <dgm:t>
        <a:bodyPr/>
        <a:lstStyle/>
        <a:p>
          <a:endParaRPr lang="en-IN"/>
        </a:p>
      </dgm:t>
    </dgm:pt>
    <dgm:pt modelId="{8B5097A4-5C25-4430-BECE-21E6A985CF9C}">
      <dgm:prSet phldrT="[Text]" custT="1"/>
      <dgm:spPr/>
      <dgm:t>
        <a:bodyPr/>
        <a:lstStyle/>
        <a:p>
          <a:r>
            <a:rPr lang="en-IN" sz="1600" b="1" dirty="0"/>
            <a:t>Cleaning of Unwanted frames</a:t>
          </a:r>
        </a:p>
      </dgm:t>
    </dgm:pt>
    <dgm:pt modelId="{6577A4C9-BB3C-4416-B2F8-7E70B1F9BC51}" type="parTrans" cxnId="{77C37D56-31BD-4C15-9F7E-D60342CFB77D}">
      <dgm:prSet/>
      <dgm:spPr/>
      <dgm:t>
        <a:bodyPr/>
        <a:lstStyle/>
        <a:p>
          <a:endParaRPr lang="en-IN"/>
        </a:p>
      </dgm:t>
    </dgm:pt>
    <dgm:pt modelId="{D19C2D9F-EF43-4B18-B6F1-9D084FCA96C5}" type="sibTrans" cxnId="{77C37D56-31BD-4C15-9F7E-D60342CFB77D}">
      <dgm:prSet/>
      <dgm:spPr/>
      <dgm:t>
        <a:bodyPr/>
        <a:lstStyle/>
        <a:p>
          <a:endParaRPr lang="en-IN"/>
        </a:p>
      </dgm:t>
    </dgm:pt>
    <dgm:pt modelId="{F5F4970E-A3D3-43A5-857A-74CB3C66DA0F}">
      <dgm:prSet phldrT="[Text]" custT="1"/>
      <dgm:spPr/>
      <dgm:t>
        <a:bodyPr/>
        <a:lstStyle/>
        <a:p>
          <a:r>
            <a:rPr lang="en-IN" sz="1600" b="1" dirty="0"/>
            <a:t>Label Generation for supervised learning</a:t>
          </a:r>
        </a:p>
      </dgm:t>
    </dgm:pt>
    <dgm:pt modelId="{678C81F9-E43B-43BE-91B4-9AC1CCBCD5AC}" type="parTrans" cxnId="{50F7C8D7-A77C-4D78-BA3C-9AF8EB943F90}">
      <dgm:prSet/>
      <dgm:spPr/>
      <dgm:t>
        <a:bodyPr/>
        <a:lstStyle/>
        <a:p>
          <a:endParaRPr lang="en-IN"/>
        </a:p>
      </dgm:t>
    </dgm:pt>
    <dgm:pt modelId="{980AC64F-C4BB-4812-A636-1445F9DEA59B}" type="sibTrans" cxnId="{50F7C8D7-A77C-4D78-BA3C-9AF8EB943F90}">
      <dgm:prSet/>
      <dgm:spPr/>
      <dgm:t>
        <a:bodyPr/>
        <a:lstStyle/>
        <a:p>
          <a:endParaRPr lang="en-IN"/>
        </a:p>
      </dgm:t>
    </dgm:pt>
    <dgm:pt modelId="{DEC078AE-2F50-4F5B-86CB-C36F9E9E9727}">
      <dgm:prSet phldrT="[Text]" custT="1"/>
      <dgm:spPr/>
      <dgm:t>
        <a:bodyPr/>
        <a:lstStyle/>
        <a:p>
          <a:r>
            <a:rPr lang="en-IN" sz="1600" b="1" dirty="0"/>
            <a:t>Separation of test &amp; train</a:t>
          </a:r>
        </a:p>
      </dgm:t>
    </dgm:pt>
    <dgm:pt modelId="{9BA8613B-DB74-45F0-AD6A-D9871B3950F2}" type="parTrans" cxnId="{3861E864-9D77-4D25-A679-F4DBD988718D}">
      <dgm:prSet/>
      <dgm:spPr/>
      <dgm:t>
        <a:bodyPr/>
        <a:lstStyle/>
        <a:p>
          <a:endParaRPr lang="en-IN"/>
        </a:p>
      </dgm:t>
    </dgm:pt>
    <dgm:pt modelId="{600B177C-4019-4C48-8BF9-3CD110B2A2E0}" type="sibTrans" cxnId="{3861E864-9D77-4D25-A679-F4DBD988718D}">
      <dgm:prSet/>
      <dgm:spPr/>
      <dgm:t>
        <a:bodyPr/>
        <a:lstStyle/>
        <a:p>
          <a:endParaRPr lang="en-IN"/>
        </a:p>
      </dgm:t>
    </dgm:pt>
    <dgm:pt modelId="{E084D85E-D8A5-448E-8460-2FD0BC93B43E}">
      <dgm:prSet phldrT="[Text]" custT="1"/>
      <dgm:spPr/>
      <dgm:t>
        <a:bodyPr/>
        <a:lstStyle/>
        <a:p>
          <a:r>
            <a:rPr lang="en-IN" sz="1600" b="1" dirty="0"/>
            <a:t>Storing for model generation &amp; reusing</a:t>
          </a:r>
        </a:p>
      </dgm:t>
    </dgm:pt>
    <dgm:pt modelId="{2D75CD99-2C77-458F-8546-57D0080A136D}" type="parTrans" cxnId="{B32461FF-7114-47BC-8649-74459DC64990}">
      <dgm:prSet/>
      <dgm:spPr/>
      <dgm:t>
        <a:bodyPr/>
        <a:lstStyle/>
        <a:p>
          <a:endParaRPr lang="en-IN"/>
        </a:p>
      </dgm:t>
    </dgm:pt>
    <dgm:pt modelId="{74C51982-9DC2-4571-8A36-CD50BFE52195}" type="sibTrans" cxnId="{B32461FF-7114-47BC-8649-74459DC64990}">
      <dgm:prSet/>
      <dgm:spPr/>
      <dgm:t>
        <a:bodyPr/>
        <a:lstStyle/>
        <a:p>
          <a:endParaRPr lang="en-IN" dirty="0"/>
        </a:p>
      </dgm:t>
    </dgm:pt>
    <dgm:pt modelId="{55114F3D-4A90-48B4-8875-42A5C297BCF7}" type="pres">
      <dgm:prSet presAssocID="{CD1853F4-5783-4571-88F3-F2AA37AABFA5}" presName="cycle" presStyleCnt="0">
        <dgm:presLayoutVars>
          <dgm:dir/>
          <dgm:resizeHandles val="exact"/>
        </dgm:presLayoutVars>
      </dgm:prSet>
      <dgm:spPr/>
    </dgm:pt>
    <dgm:pt modelId="{0139A2B2-C69E-4918-9CD0-E1D4E4626CF4}" type="pres">
      <dgm:prSet presAssocID="{8C63651B-44EB-44AE-9CF2-C3F10B8A1669}" presName="node" presStyleLbl="node1" presStyleIdx="0" presStyleCnt="5">
        <dgm:presLayoutVars>
          <dgm:bulletEnabled val="1"/>
        </dgm:presLayoutVars>
      </dgm:prSet>
      <dgm:spPr/>
    </dgm:pt>
    <dgm:pt modelId="{6491C750-5EEE-4E72-A62A-6AA9CAF11BB2}" type="pres">
      <dgm:prSet presAssocID="{A8841E45-732C-4B51-AEE1-E8B69FA617AE}" presName="sibTrans" presStyleLbl="sibTrans2D1" presStyleIdx="0" presStyleCnt="5"/>
      <dgm:spPr/>
    </dgm:pt>
    <dgm:pt modelId="{FD9B9574-280A-46D8-9D86-7625DB063076}" type="pres">
      <dgm:prSet presAssocID="{A8841E45-732C-4B51-AEE1-E8B69FA617AE}" presName="connectorText" presStyleLbl="sibTrans2D1" presStyleIdx="0" presStyleCnt="5"/>
      <dgm:spPr/>
    </dgm:pt>
    <dgm:pt modelId="{78B9B49A-6AFD-420B-8CFF-5F7873CE1AF1}" type="pres">
      <dgm:prSet presAssocID="{8B5097A4-5C25-4430-BECE-21E6A985CF9C}" presName="node" presStyleLbl="node1" presStyleIdx="1" presStyleCnt="5">
        <dgm:presLayoutVars>
          <dgm:bulletEnabled val="1"/>
        </dgm:presLayoutVars>
      </dgm:prSet>
      <dgm:spPr/>
    </dgm:pt>
    <dgm:pt modelId="{D5FDF99C-C91D-46EC-81F0-6A365C811C96}" type="pres">
      <dgm:prSet presAssocID="{D19C2D9F-EF43-4B18-B6F1-9D084FCA96C5}" presName="sibTrans" presStyleLbl="sibTrans2D1" presStyleIdx="1" presStyleCnt="5"/>
      <dgm:spPr/>
    </dgm:pt>
    <dgm:pt modelId="{69B50823-DD3B-41C2-801F-9F8B331EA540}" type="pres">
      <dgm:prSet presAssocID="{D19C2D9F-EF43-4B18-B6F1-9D084FCA96C5}" presName="connectorText" presStyleLbl="sibTrans2D1" presStyleIdx="1" presStyleCnt="5"/>
      <dgm:spPr/>
    </dgm:pt>
    <dgm:pt modelId="{FFC9DE9A-F251-488C-8248-EB0F27D793BE}" type="pres">
      <dgm:prSet presAssocID="{F5F4970E-A3D3-43A5-857A-74CB3C66DA0F}" presName="node" presStyleLbl="node1" presStyleIdx="2" presStyleCnt="5">
        <dgm:presLayoutVars>
          <dgm:bulletEnabled val="1"/>
        </dgm:presLayoutVars>
      </dgm:prSet>
      <dgm:spPr/>
    </dgm:pt>
    <dgm:pt modelId="{8D781180-C086-44EC-AC32-1A130275A0A0}" type="pres">
      <dgm:prSet presAssocID="{980AC64F-C4BB-4812-A636-1445F9DEA59B}" presName="sibTrans" presStyleLbl="sibTrans2D1" presStyleIdx="2" presStyleCnt="5"/>
      <dgm:spPr/>
    </dgm:pt>
    <dgm:pt modelId="{D070CAB6-6EC4-4E00-8274-02EADA863925}" type="pres">
      <dgm:prSet presAssocID="{980AC64F-C4BB-4812-A636-1445F9DEA59B}" presName="connectorText" presStyleLbl="sibTrans2D1" presStyleIdx="2" presStyleCnt="5"/>
      <dgm:spPr/>
    </dgm:pt>
    <dgm:pt modelId="{F1411BE8-40AA-4CDD-A521-EA14666E7D7E}" type="pres">
      <dgm:prSet presAssocID="{DEC078AE-2F50-4F5B-86CB-C36F9E9E9727}" presName="node" presStyleLbl="node1" presStyleIdx="3" presStyleCnt="5">
        <dgm:presLayoutVars>
          <dgm:bulletEnabled val="1"/>
        </dgm:presLayoutVars>
      </dgm:prSet>
      <dgm:spPr/>
    </dgm:pt>
    <dgm:pt modelId="{025084B3-7F07-487B-BDC8-589FD9365A9B}" type="pres">
      <dgm:prSet presAssocID="{600B177C-4019-4C48-8BF9-3CD110B2A2E0}" presName="sibTrans" presStyleLbl="sibTrans2D1" presStyleIdx="3" presStyleCnt="5"/>
      <dgm:spPr/>
    </dgm:pt>
    <dgm:pt modelId="{013C05A5-8CB4-4903-BD04-3EA21BCCE582}" type="pres">
      <dgm:prSet presAssocID="{600B177C-4019-4C48-8BF9-3CD110B2A2E0}" presName="connectorText" presStyleLbl="sibTrans2D1" presStyleIdx="3" presStyleCnt="5"/>
      <dgm:spPr/>
    </dgm:pt>
    <dgm:pt modelId="{06507567-8EEC-4C64-B771-BDFC4CD01C63}" type="pres">
      <dgm:prSet presAssocID="{E084D85E-D8A5-448E-8460-2FD0BC93B43E}" presName="node" presStyleLbl="node1" presStyleIdx="4" presStyleCnt="5">
        <dgm:presLayoutVars>
          <dgm:bulletEnabled val="1"/>
        </dgm:presLayoutVars>
      </dgm:prSet>
      <dgm:spPr/>
    </dgm:pt>
    <dgm:pt modelId="{8F889489-3D42-4072-AF35-9A789B8554AF}" type="pres">
      <dgm:prSet presAssocID="{74C51982-9DC2-4571-8A36-CD50BFE52195}" presName="sibTrans" presStyleLbl="sibTrans2D1" presStyleIdx="4" presStyleCnt="5" custFlipVert="1" custFlipHor="0" custScaleX="9924" custScaleY="10760" custLinFactY="200000" custLinFactNeighborX="-40612" custLinFactNeighborY="283637"/>
      <dgm:spPr/>
    </dgm:pt>
    <dgm:pt modelId="{63C18E4F-18E0-4271-A48A-AD091A13138E}" type="pres">
      <dgm:prSet presAssocID="{74C51982-9DC2-4571-8A36-CD50BFE52195}" presName="connectorText" presStyleLbl="sibTrans2D1" presStyleIdx="4" presStyleCnt="5"/>
      <dgm:spPr/>
    </dgm:pt>
  </dgm:ptLst>
  <dgm:cxnLst>
    <dgm:cxn modelId="{9CC76801-B071-4FCC-AE3F-29A24C211CCB}" type="presOf" srcId="{DEC078AE-2F50-4F5B-86CB-C36F9E9E9727}" destId="{F1411BE8-40AA-4CDD-A521-EA14666E7D7E}" srcOrd="0" destOrd="0" presId="urn:microsoft.com/office/officeart/2005/8/layout/cycle2"/>
    <dgm:cxn modelId="{72844614-350B-42B7-9F98-3EF39FDF79A9}" type="presOf" srcId="{74C51982-9DC2-4571-8A36-CD50BFE52195}" destId="{8F889489-3D42-4072-AF35-9A789B8554AF}" srcOrd="0" destOrd="0" presId="urn:microsoft.com/office/officeart/2005/8/layout/cycle2"/>
    <dgm:cxn modelId="{CB62A61E-7CD3-4F9F-8607-BE72FC552FA1}" type="presOf" srcId="{D19C2D9F-EF43-4B18-B6F1-9D084FCA96C5}" destId="{D5FDF99C-C91D-46EC-81F0-6A365C811C96}" srcOrd="0" destOrd="0" presId="urn:microsoft.com/office/officeart/2005/8/layout/cycle2"/>
    <dgm:cxn modelId="{EB54C11F-73FF-44B9-B2F8-907D965D4F4B}" type="presOf" srcId="{600B177C-4019-4C48-8BF9-3CD110B2A2E0}" destId="{025084B3-7F07-487B-BDC8-589FD9365A9B}" srcOrd="0" destOrd="0" presId="urn:microsoft.com/office/officeart/2005/8/layout/cycle2"/>
    <dgm:cxn modelId="{C791FD31-1DC2-4AB2-8145-CFF34B3028E4}" type="presOf" srcId="{8B5097A4-5C25-4430-BECE-21E6A985CF9C}" destId="{78B9B49A-6AFD-420B-8CFF-5F7873CE1AF1}" srcOrd="0" destOrd="0" presId="urn:microsoft.com/office/officeart/2005/8/layout/cycle2"/>
    <dgm:cxn modelId="{85F2D243-112E-48A7-A76B-E8368FD6DB10}" type="presOf" srcId="{A8841E45-732C-4B51-AEE1-E8B69FA617AE}" destId="{6491C750-5EEE-4E72-A62A-6AA9CAF11BB2}" srcOrd="0" destOrd="0" presId="urn:microsoft.com/office/officeart/2005/8/layout/cycle2"/>
    <dgm:cxn modelId="{3861E864-9D77-4D25-A679-F4DBD988718D}" srcId="{CD1853F4-5783-4571-88F3-F2AA37AABFA5}" destId="{DEC078AE-2F50-4F5B-86CB-C36F9E9E9727}" srcOrd="3" destOrd="0" parTransId="{9BA8613B-DB74-45F0-AD6A-D9871B3950F2}" sibTransId="{600B177C-4019-4C48-8BF9-3CD110B2A2E0}"/>
    <dgm:cxn modelId="{B8A48F48-6607-4C39-8BB4-081FCBF91CC8}" type="presOf" srcId="{E084D85E-D8A5-448E-8460-2FD0BC93B43E}" destId="{06507567-8EEC-4C64-B771-BDFC4CD01C63}" srcOrd="0" destOrd="0" presId="urn:microsoft.com/office/officeart/2005/8/layout/cycle2"/>
    <dgm:cxn modelId="{7F550D70-6EE7-45FC-B3B4-3E52D9EA067C}" type="presOf" srcId="{980AC64F-C4BB-4812-A636-1445F9DEA59B}" destId="{8D781180-C086-44EC-AC32-1A130275A0A0}" srcOrd="0" destOrd="0" presId="urn:microsoft.com/office/officeart/2005/8/layout/cycle2"/>
    <dgm:cxn modelId="{77C37D56-31BD-4C15-9F7E-D60342CFB77D}" srcId="{CD1853F4-5783-4571-88F3-F2AA37AABFA5}" destId="{8B5097A4-5C25-4430-BECE-21E6A985CF9C}" srcOrd="1" destOrd="0" parTransId="{6577A4C9-BB3C-4416-B2F8-7E70B1F9BC51}" sibTransId="{D19C2D9F-EF43-4B18-B6F1-9D084FCA96C5}"/>
    <dgm:cxn modelId="{5A6F5F7D-A579-4F83-AF95-29E933343939}" type="presOf" srcId="{74C51982-9DC2-4571-8A36-CD50BFE52195}" destId="{63C18E4F-18E0-4271-A48A-AD091A13138E}" srcOrd="1" destOrd="0" presId="urn:microsoft.com/office/officeart/2005/8/layout/cycle2"/>
    <dgm:cxn modelId="{E0C8A697-3028-46B7-A902-E0E56855CF43}" type="presOf" srcId="{CD1853F4-5783-4571-88F3-F2AA37AABFA5}" destId="{55114F3D-4A90-48B4-8875-42A5C297BCF7}" srcOrd="0" destOrd="0" presId="urn:microsoft.com/office/officeart/2005/8/layout/cycle2"/>
    <dgm:cxn modelId="{F26A2D9D-E450-464C-9020-1D79E5A45247}" type="presOf" srcId="{600B177C-4019-4C48-8BF9-3CD110B2A2E0}" destId="{013C05A5-8CB4-4903-BD04-3EA21BCCE582}" srcOrd="1" destOrd="0" presId="urn:microsoft.com/office/officeart/2005/8/layout/cycle2"/>
    <dgm:cxn modelId="{CE9FBC9E-F836-4B30-A39C-E9F5E0C74CD9}" type="presOf" srcId="{A8841E45-732C-4B51-AEE1-E8B69FA617AE}" destId="{FD9B9574-280A-46D8-9D86-7625DB063076}" srcOrd="1" destOrd="0" presId="urn:microsoft.com/office/officeart/2005/8/layout/cycle2"/>
    <dgm:cxn modelId="{964B8DB8-C064-4610-B948-4A1CA1385948}" type="presOf" srcId="{F5F4970E-A3D3-43A5-857A-74CB3C66DA0F}" destId="{FFC9DE9A-F251-488C-8248-EB0F27D793BE}" srcOrd="0" destOrd="0" presId="urn:microsoft.com/office/officeart/2005/8/layout/cycle2"/>
    <dgm:cxn modelId="{29B6E0C0-BE5C-49BA-BD21-F3BD9D3908DB}" type="presOf" srcId="{980AC64F-C4BB-4812-A636-1445F9DEA59B}" destId="{D070CAB6-6EC4-4E00-8274-02EADA863925}" srcOrd="1" destOrd="0" presId="urn:microsoft.com/office/officeart/2005/8/layout/cycle2"/>
    <dgm:cxn modelId="{1A746DCB-ECE4-4756-9F16-447E93169F9C}" type="presOf" srcId="{D19C2D9F-EF43-4B18-B6F1-9D084FCA96C5}" destId="{69B50823-DD3B-41C2-801F-9F8B331EA540}" srcOrd="1" destOrd="0" presId="urn:microsoft.com/office/officeart/2005/8/layout/cycle2"/>
    <dgm:cxn modelId="{454AABD5-ABD0-4042-AC79-0BE12A1F4621}" srcId="{CD1853F4-5783-4571-88F3-F2AA37AABFA5}" destId="{8C63651B-44EB-44AE-9CF2-C3F10B8A1669}" srcOrd="0" destOrd="0" parTransId="{3F9D6E88-3B9C-4B9B-805A-6FF7A41BD598}" sibTransId="{A8841E45-732C-4B51-AEE1-E8B69FA617AE}"/>
    <dgm:cxn modelId="{50F7C8D7-A77C-4D78-BA3C-9AF8EB943F90}" srcId="{CD1853F4-5783-4571-88F3-F2AA37AABFA5}" destId="{F5F4970E-A3D3-43A5-857A-74CB3C66DA0F}" srcOrd="2" destOrd="0" parTransId="{678C81F9-E43B-43BE-91B4-9AC1CCBCD5AC}" sibTransId="{980AC64F-C4BB-4812-A636-1445F9DEA59B}"/>
    <dgm:cxn modelId="{219D00F3-C899-49AA-A125-D559FB1BE3F8}" type="presOf" srcId="{8C63651B-44EB-44AE-9CF2-C3F10B8A1669}" destId="{0139A2B2-C69E-4918-9CD0-E1D4E4626CF4}" srcOrd="0" destOrd="0" presId="urn:microsoft.com/office/officeart/2005/8/layout/cycle2"/>
    <dgm:cxn modelId="{B32461FF-7114-47BC-8649-74459DC64990}" srcId="{CD1853F4-5783-4571-88F3-F2AA37AABFA5}" destId="{E084D85E-D8A5-448E-8460-2FD0BC93B43E}" srcOrd="4" destOrd="0" parTransId="{2D75CD99-2C77-458F-8546-57D0080A136D}" sibTransId="{74C51982-9DC2-4571-8A36-CD50BFE52195}"/>
    <dgm:cxn modelId="{069D42D9-E8FB-4B0C-B52E-63FD583867A1}" type="presParOf" srcId="{55114F3D-4A90-48B4-8875-42A5C297BCF7}" destId="{0139A2B2-C69E-4918-9CD0-E1D4E4626CF4}" srcOrd="0" destOrd="0" presId="urn:microsoft.com/office/officeart/2005/8/layout/cycle2"/>
    <dgm:cxn modelId="{A7273857-44E9-4817-BAC1-076B182310EF}" type="presParOf" srcId="{55114F3D-4A90-48B4-8875-42A5C297BCF7}" destId="{6491C750-5EEE-4E72-A62A-6AA9CAF11BB2}" srcOrd="1" destOrd="0" presId="urn:microsoft.com/office/officeart/2005/8/layout/cycle2"/>
    <dgm:cxn modelId="{6A5926A5-0058-4883-8A48-3AAB2CE43F62}" type="presParOf" srcId="{6491C750-5EEE-4E72-A62A-6AA9CAF11BB2}" destId="{FD9B9574-280A-46D8-9D86-7625DB063076}" srcOrd="0" destOrd="0" presId="urn:microsoft.com/office/officeart/2005/8/layout/cycle2"/>
    <dgm:cxn modelId="{4A60BE69-950A-4E18-A01C-7C2038E403F4}" type="presParOf" srcId="{55114F3D-4A90-48B4-8875-42A5C297BCF7}" destId="{78B9B49A-6AFD-420B-8CFF-5F7873CE1AF1}" srcOrd="2" destOrd="0" presId="urn:microsoft.com/office/officeart/2005/8/layout/cycle2"/>
    <dgm:cxn modelId="{9CE01855-02EA-44ED-AB2A-4A0FCA5DD5BC}" type="presParOf" srcId="{55114F3D-4A90-48B4-8875-42A5C297BCF7}" destId="{D5FDF99C-C91D-46EC-81F0-6A365C811C96}" srcOrd="3" destOrd="0" presId="urn:microsoft.com/office/officeart/2005/8/layout/cycle2"/>
    <dgm:cxn modelId="{82691243-C855-411B-8C53-7CB5A016D117}" type="presParOf" srcId="{D5FDF99C-C91D-46EC-81F0-6A365C811C96}" destId="{69B50823-DD3B-41C2-801F-9F8B331EA540}" srcOrd="0" destOrd="0" presId="urn:microsoft.com/office/officeart/2005/8/layout/cycle2"/>
    <dgm:cxn modelId="{E2DD155A-9997-4FB5-B6F6-A0EB82A92903}" type="presParOf" srcId="{55114F3D-4A90-48B4-8875-42A5C297BCF7}" destId="{FFC9DE9A-F251-488C-8248-EB0F27D793BE}" srcOrd="4" destOrd="0" presId="urn:microsoft.com/office/officeart/2005/8/layout/cycle2"/>
    <dgm:cxn modelId="{0E74BFCE-4086-4C9B-A4AA-411CEE248C09}" type="presParOf" srcId="{55114F3D-4A90-48B4-8875-42A5C297BCF7}" destId="{8D781180-C086-44EC-AC32-1A130275A0A0}" srcOrd="5" destOrd="0" presId="urn:microsoft.com/office/officeart/2005/8/layout/cycle2"/>
    <dgm:cxn modelId="{D33AA83C-8AFA-4AA6-821B-10589915EEAC}" type="presParOf" srcId="{8D781180-C086-44EC-AC32-1A130275A0A0}" destId="{D070CAB6-6EC4-4E00-8274-02EADA863925}" srcOrd="0" destOrd="0" presId="urn:microsoft.com/office/officeart/2005/8/layout/cycle2"/>
    <dgm:cxn modelId="{A0FE8FB2-DC75-414B-858A-A1A261AE2711}" type="presParOf" srcId="{55114F3D-4A90-48B4-8875-42A5C297BCF7}" destId="{F1411BE8-40AA-4CDD-A521-EA14666E7D7E}" srcOrd="6" destOrd="0" presId="urn:microsoft.com/office/officeart/2005/8/layout/cycle2"/>
    <dgm:cxn modelId="{455AB2F1-5DA1-4C74-B5CF-4ECD344EAD60}" type="presParOf" srcId="{55114F3D-4A90-48B4-8875-42A5C297BCF7}" destId="{025084B3-7F07-487B-BDC8-589FD9365A9B}" srcOrd="7" destOrd="0" presId="urn:microsoft.com/office/officeart/2005/8/layout/cycle2"/>
    <dgm:cxn modelId="{C358D068-22CC-496E-AE1C-D2891A08CEAA}" type="presParOf" srcId="{025084B3-7F07-487B-BDC8-589FD9365A9B}" destId="{013C05A5-8CB4-4903-BD04-3EA21BCCE582}" srcOrd="0" destOrd="0" presId="urn:microsoft.com/office/officeart/2005/8/layout/cycle2"/>
    <dgm:cxn modelId="{DD968D2C-A246-4896-B1E4-A52D93C7E1DC}" type="presParOf" srcId="{55114F3D-4A90-48B4-8875-42A5C297BCF7}" destId="{06507567-8EEC-4C64-B771-BDFC4CD01C63}" srcOrd="8" destOrd="0" presId="urn:microsoft.com/office/officeart/2005/8/layout/cycle2"/>
    <dgm:cxn modelId="{FBB38EB9-6D5B-4D6B-B74C-109EBE1412DD}" type="presParOf" srcId="{55114F3D-4A90-48B4-8875-42A5C297BCF7}" destId="{8F889489-3D42-4072-AF35-9A789B8554AF}" srcOrd="9" destOrd="0" presId="urn:microsoft.com/office/officeart/2005/8/layout/cycle2"/>
    <dgm:cxn modelId="{E177B573-A157-49F2-B1AF-AEDE5D17DD26}" type="presParOf" srcId="{8F889489-3D42-4072-AF35-9A789B8554AF}" destId="{63C18E4F-18E0-4271-A48A-AD091A13138E}"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9A2B2-C69E-4918-9CD0-E1D4E4626CF4}">
      <dsp:nvSpPr>
        <dsp:cNvPr id="0" name=""/>
        <dsp:cNvSpPr/>
      </dsp:nvSpPr>
      <dsp:spPr>
        <a:xfrm>
          <a:off x="3124771" y="1818"/>
          <a:ext cx="1858828" cy="1858828"/>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a:t>Collection of video data from various YouTube videos</a:t>
          </a:r>
        </a:p>
      </dsp:txBody>
      <dsp:txXfrm>
        <a:off x="3396990" y="274037"/>
        <a:ext cx="1314390" cy="1314390"/>
      </dsp:txXfrm>
    </dsp:sp>
    <dsp:sp modelId="{6491C750-5EEE-4E72-A62A-6AA9CAF11BB2}">
      <dsp:nvSpPr>
        <dsp:cNvPr id="0" name=""/>
        <dsp:cNvSpPr/>
      </dsp:nvSpPr>
      <dsp:spPr>
        <a:xfrm rot="2160000">
          <a:off x="4924658" y="1429205"/>
          <a:ext cx="493333" cy="627354"/>
        </a:xfrm>
        <a:prstGeom prst="righ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IN" sz="2600" kern="1200"/>
        </a:p>
      </dsp:txBody>
      <dsp:txXfrm>
        <a:off x="4938791" y="1511180"/>
        <a:ext cx="345333" cy="376412"/>
      </dsp:txXfrm>
    </dsp:sp>
    <dsp:sp modelId="{78B9B49A-6AFD-420B-8CFF-5F7873CE1AF1}">
      <dsp:nvSpPr>
        <dsp:cNvPr id="0" name=""/>
        <dsp:cNvSpPr/>
      </dsp:nvSpPr>
      <dsp:spPr>
        <a:xfrm>
          <a:off x="5381643" y="1641532"/>
          <a:ext cx="1858828" cy="1858828"/>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a:t>Cleaning of Unwanted frames</a:t>
          </a:r>
        </a:p>
      </dsp:txBody>
      <dsp:txXfrm>
        <a:off x="5653862" y="1913751"/>
        <a:ext cx="1314390" cy="1314390"/>
      </dsp:txXfrm>
    </dsp:sp>
    <dsp:sp modelId="{D5FDF99C-C91D-46EC-81F0-6A365C811C96}">
      <dsp:nvSpPr>
        <dsp:cNvPr id="0" name=""/>
        <dsp:cNvSpPr/>
      </dsp:nvSpPr>
      <dsp:spPr>
        <a:xfrm rot="6480000">
          <a:off x="5637680" y="3570546"/>
          <a:ext cx="493333" cy="627354"/>
        </a:xfrm>
        <a:prstGeom prst="righ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IN" sz="2600" kern="1200"/>
        </a:p>
      </dsp:txBody>
      <dsp:txXfrm rot="10800000">
        <a:off x="5734547" y="3625639"/>
        <a:ext cx="345333" cy="376412"/>
      </dsp:txXfrm>
    </dsp:sp>
    <dsp:sp modelId="{FFC9DE9A-F251-488C-8248-EB0F27D793BE}">
      <dsp:nvSpPr>
        <dsp:cNvPr id="0" name=""/>
        <dsp:cNvSpPr/>
      </dsp:nvSpPr>
      <dsp:spPr>
        <a:xfrm>
          <a:off x="4519594" y="4294644"/>
          <a:ext cx="1858828" cy="1858828"/>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a:t>Label Generation for supervised learning</a:t>
          </a:r>
        </a:p>
      </dsp:txBody>
      <dsp:txXfrm>
        <a:off x="4791813" y="4566863"/>
        <a:ext cx="1314390" cy="1314390"/>
      </dsp:txXfrm>
    </dsp:sp>
    <dsp:sp modelId="{8D781180-C086-44EC-AC32-1A130275A0A0}">
      <dsp:nvSpPr>
        <dsp:cNvPr id="0" name=""/>
        <dsp:cNvSpPr/>
      </dsp:nvSpPr>
      <dsp:spPr>
        <a:xfrm rot="10800000">
          <a:off x="3821480" y="4910380"/>
          <a:ext cx="493333" cy="627354"/>
        </a:xfrm>
        <a:prstGeom prst="righ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IN" sz="2600" kern="1200"/>
        </a:p>
      </dsp:txBody>
      <dsp:txXfrm rot="10800000">
        <a:off x="3969480" y="5035851"/>
        <a:ext cx="345333" cy="376412"/>
      </dsp:txXfrm>
    </dsp:sp>
    <dsp:sp modelId="{F1411BE8-40AA-4CDD-A521-EA14666E7D7E}">
      <dsp:nvSpPr>
        <dsp:cNvPr id="0" name=""/>
        <dsp:cNvSpPr/>
      </dsp:nvSpPr>
      <dsp:spPr>
        <a:xfrm>
          <a:off x="1729947" y="4294644"/>
          <a:ext cx="1858828" cy="1858828"/>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a:t>Separation of test &amp; train</a:t>
          </a:r>
        </a:p>
      </dsp:txBody>
      <dsp:txXfrm>
        <a:off x="2002166" y="4566863"/>
        <a:ext cx="1314390" cy="1314390"/>
      </dsp:txXfrm>
    </dsp:sp>
    <dsp:sp modelId="{025084B3-7F07-487B-BDC8-589FD9365A9B}">
      <dsp:nvSpPr>
        <dsp:cNvPr id="0" name=""/>
        <dsp:cNvSpPr/>
      </dsp:nvSpPr>
      <dsp:spPr>
        <a:xfrm rot="15120000">
          <a:off x="1985985" y="3597103"/>
          <a:ext cx="493333" cy="627354"/>
        </a:xfrm>
        <a:prstGeom prst="righ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IN" sz="2600" kern="1200"/>
        </a:p>
      </dsp:txBody>
      <dsp:txXfrm rot="10800000">
        <a:off x="2082852" y="3792952"/>
        <a:ext cx="345333" cy="376412"/>
      </dsp:txXfrm>
    </dsp:sp>
    <dsp:sp modelId="{06507567-8EEC-4C64-B771-BDFC4CD01C63}">
      <dsp:nvSpPr>
        <dsp:cNvPr id="0" name=""/>
        <dsp:cNvSpPr/>
      </dsp:nvSpPr>
      <dsp:spPr>
        <a:xfrm>
          <a:off x="867899" y="1641532"/>
          <a:ext cx="1858828" cy="1858828"/>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a:t>Storing for model generation &amp; reusing</a:t>
          </a:r>
        </a:p>
      </dsp:txBody>
      <dsp:txXfrm>
        <a:off x="1140118" y="1913751"/>
        <a:ext cx="1314390" cy="1314390"/>
      </dsp:txXfrm>
    </dsp:sp>
    <dsp:sp modelId="{8F889489-3D42-4072-AF35-9A789B8554AF}">
      <dsp:nvSpPr>
        <dsp:cNvPr id="0" name=""/>
        <dsp:cNvSpPr/>
      </dsp:nvSpPr>
      <dsp:spPr>
        <a:xfrm rot="2160000" flipV="1">
          <a:off x="2689621" y="4759663"/>
          <a:ext cx="48958" cy="67503"/>
        </a:xfrm>
        <a:prstGeom prst="righ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IN" sz="500" kern="1200" dirty="0"/>
        </a:p>
      </dsp:txBody>
      <dsp:txXfrm rot="10800000">
        <a:off x="2691023" y="4768848"/>
        <a:ext cx="34271" cy="4050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70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3958363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149853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2895378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3142228" y="7040558"/>
            <a:ext cx="661400" cy="438150"/>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38832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p:cNvPicPr>
            <a:picLocks noChangeAspect="1"/>
          </p:cNvPicPr>
          <p:nvPr/>
        </p:nvPicPr>
        <p:blipFill>
          <a:blip r:embed="rId4"/>
          <a:stretch>
            <a:fillRect/>
          </a:stretch>
        </p:blipFill>
        <p:spPr>
          <a:xfrm>
            <a:off x="0" y="0"/>
            <a:ext cx="5486400" cy="8229600"/>
          </a:xfrm>
          <a:prstGeom prst="rect">
            <a:avLst/>
          </a:prstGeom>
        </p:spPr>
      </p:pic>
      <p:sp>
        <p:nvSpPr>
          <p:cNvPr id="5" name="Text 1"/>
          <p:cNvSpPr/>
          <p:nvPr/>
        </p:nvSpPr>
        <p:spPr>
          <a:xfrm>
            <a:off x="6042595" y="1279088"/>
            <a:ext cx="8046384" cy="1042081"/>
          </a:xfrm>
          <a:prstGeom prst="rect">
            <a:avLst/>
          </a:prstGeom>
          <a:noFill/>
          <a:ln/>
        </p:spPr>
        <p:txBody>
          <a:bodyPr wrap="square" rtlCol="0" anchor="t"/>
          <a:lstStyle/>
          <a:p>
            <a:pPr marL="0" indent="0">
              <a:lnSpc>
                <a:spcPts val="7609"/>
              </a:lnSpc>
              <a:buNone/>
            </a:pPr>
            <a:endParaRPr lang="en-US" sz="6600" b="1" dirty="0"/>
          </a:p>
        </p:txBody>
      </p:sp>
      <p:sp>
        <p:nvSpPr>
          <p:cNvPr id="6" name="Text 2"/>
          <p:cNvSpPr/>
          <p:nvPr/>
        </p:nvSpPr>
        <p:spPr>
          <a:xfrm>
            <a:off x="6042596" y="3600257"/>
            <a:ext cx="7805752" cy="2192216"/>
          </a:xfrm>
          <a:prstGeom prst="rect">
            <a:avLst/>
          </a:prstGeom>
          <a:noFill/>
          <a:ln/>
        </p:spPr>
        <p:txBody>
          <a:bodyPr wrap="square" rtlCol="0" anchor="t"/>
          <a:lstStyle/>
          <a:p>
            <a:pPr marL="0" indent="0">
              <a:lnSpc>
                <a:spcPct val="150000"/>
              </a:lnSpc>
              <a:buNone/>
            </a:pPr>
            <a:r>
              <a:rPr lang="en-US" sz="3200" dirty="0">
                <a:solidFill>
                  <a:srgbClr val="CFCBBF"/>
                </a:solidFill>
                <a:latin typeface="Raleway" pitchFamily="34" charset="0"/>
                <a:ea typeface="Raleway" pitchFamily="34" charset="-122"/>
                <a:cs typeface="Raleway" pitchFamily="34" charset="-120"/>
              </a:rPr>
              <a:t>INNOVATIVE MONITORING SYSTEM FOR TELEICU PATIENTS USING VIDEO PROCESSING AND DEEP LEARNING</a:t>
            </a:r>
          </a:p>
          <a:p>
            <a:pPr marL="0" indent="0" algn="r">
              <a:lnSpc>
                <a:spcPct val="150000"/>
              </a:lnSpc>
              <a:buNone/>
            </a:pPr>
            <a:endParaRPr lang="en-US" sz="2800" dirty="0">
              <a:solidFill>
                <a:srgbClr val="CFCBBF"/>
              </a:solidFill>
              <a:latin typeface="Raleway" pitchFamily="34" charset="0"/>
            </a:endParaRPr>
          </a:p>
          <a:p>
            <a:pPr marL="0" indent="0" algn="r">
              <a:lnSpc>
                <a:spcPct val="150000"/>
              </a:lnSpc>
              <a:buNone/>
            </a:pPr>
            <a:r>
              <a:rPr lang="en-US" sz="2400" dirty="0">
                <a:solidFill>
                  <a:schemeClr val="accent2">
                    <a:lumMod val="40000"/>
                    <a:lumOff val="60000"/>
                  </a:schemeClr>
                </a:solidFill>
                <a:latin typeface="Raleway" pitchFamily="34" charset="0"/>
              </a:rPr>
              <a:t>~ BY TEAM DUELISTS</a:t>
            </a:r>
            <a:endParaRPr lang="en-US" sz="2000" dirty="0">
              <a:solidFill>
                <a:schemeClr val="accent2">
                  <a:lumMod val="40000"/>
                  <a:lumOff val="60000"/>
                </a:schemeClr>
              </a:solidFill>
            </a:endParaRPr>
          </a:p>
        </p:txBody>
      </p:sp>
      <p:sp>
        <p:nvSpPr>
          <p:cNvPr id="7" name="Text 1">
            <a:extLst>
              <a:ext uri="{FF2B5EF4-FFF2-40B4-BE49-F238E27FC236}">
                <a16:creationId xmlns:a16="http://schemas.microsoft.com/office/drawing/2014/main" id="{AD2826D2-CB38-1A74-DAA1-F2E12F50553E}"/>
              </a:ext>
            </a:extLst>
          </p:cNvPr>
          <p:cNvSpPr/>
          <p:nvPr/>
        </p:nvSpPr>
        <p:spPr>
          <a:xfrm>
            <a:off x="6112474" y="1336561"/>
            <a:ext cx="7459144" cy="826830"/>
          </a:xfrm>
          <a:prstGeom prst="rect">
            <a:avLst/>
          </a:prstGeom>
          <a:noFill/>
          <a:ln/>
        </p:spPr>
        <p:txBody>
          <a:bodyPr wrap="none" rtlCol="0" anchor="t"/>
          <a:lstStyle/>
          <a:p>
            <a:pPr marL="0" indent="0">
              <a:lnSpc>
                <a:spcPts val="4460"/>
              </a:lnSpc>
              <a:buNone/>
            </a:pPr>
            <a:r>
              <a:rPr lang="en-US" sz="6000" b="1" dirty="0">
                <a:solidFill>
                  <a:srgbClr val="AE8625"/>
                </a:solidFill>
                <a:latin typeface="Prata" pitchFamily="34" charset="0"/>
                <a:ea typeface="Prata" pitchFamily="34" charset="-122"/>
                <a:cs typeface="Prata" pitchFamily="34" charset="-120"/>
              </a:rPr>
              <a:t>PROBLEM STATEMENT</a:t>
            </a:r>
            <a:endParaRPr lang="en-US" sz="60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txBody>
          <a:bodyPr/>
          <a:lstStyle/>
          <a:p>
            <a:endParaRPr lang="en-IN" dirty="0"/>
          </a:p>
        </p:txBody>
      </p:sp>
      <p:sp>
        <p:nvSpPr>
          <p:cNvPr id="5" name="Text 1"/>
          <p:cNvSpPr/>
          <p:nvPr/>
        </p:nvSpPr>
        <p:spPr>
          <a:xfrm>
            <a:off x="905766" y="497253"/>
            <a:ext cx="8317267" cy="678418"/>
          </a:xfrm>
          <a:prstGeom prst="rect">
            <a:avLst/>
          </a:prstGeom>
          <a:noFill/>
          <a:ln/>
        </p:spPr>
        <p:txBody>
          <a:bodyPr wrap="none" rtlCol="0" anchor="t"/>
          <a:lstStyle/>
          <a:p>
            <a:pPr marL="0" indent="0">
              <a:lnSpc>
                <a:spcPts val="5343"/>
              </a:lnSpc>
              <a:buNone/>
            </a:pPr>
            <a:r>
              <a:rPr lang="en-US" sz="4800" b="1" dirty="0">
                <a:solidFill>
                  <a:srgbClr val="AE8625"/>
                </a:solidFill>
                <a:latin typeface="Prata" pitchFamily="34" charset="0"/>
                <a:ea typeface="Prata" pitchFamily="34" charset="-122"/>
                <a:cs typeface="Prata" pitchFamily="34" charset="-120"/>
              </a:rPr>
              <a:t>PERFORMANCE MATRICES &amp; GRAPHS</a:t>
            </a:r>
            <a:endParaRPr lang="en-US" sz="4800" b="1" dirty="0"/>
          </a:p>
        </p:txBody>
      </p:sp>
      <p:sp>
        <p:nvSpPr>
          <p:cNvPr id="10" name="Text 4"/>
          <p:cNvSpPr/>
          <p:nvPr/>
        </p:nvSpPr>
        <p:spPr>
          <a:xfrm>
            <a:off x="962330" y="1619378"/>
            <a:ext cx="2714149" cy="339328"/>
          </a:xfrm>
          <a:prstGeom prst="rect">
            <a:avLst/>
          </a:prstGeom>
          <a:noFill/>
          <a:ln/>
        </p:spPr>
        <p:txBody>
          <a:bodyPr wrap="none" rtlCol="0" anchor="t"/>
          <a:lstStyle/>
          <a:p>
            <a:pPr marL="0" indent="0" algn="l">
              <a:lnSpc>
                <a:spcPts val="2671"/>
              </a:lnSpc>
              <a:buNone/>
            </a:pPr>
            <a:r>
              <a:rPr lang="en-US" sz="2137" dirty="0" err="1">
                <a:solidFill>
                  <a:srgbClr val="AE8625"/>
                </a:solidFill>
                <a:latin typeface="Prata" pitchFamily="34" charset="0"/>
                <a:ea typeface="Prata" pitchFamily="34" charset="-122"/>
                <a:cs typeface="Prata" pitchFamily="34" charset="-120"/>
              </a:rPr>
              <a:t>person_labelling</a:t>
            </a:r>
            <a:endParaRPr lang="en-US" sz="2137" dirty="0"/>
          </a:p>
        </p:txBody>
      </p:sp>
      <p:pic>
        <p:nvPicPr>
          <p:cNvPr id="13" name="Picture 12">
            <a:extLst>
              <a:ext uri="{FF2B5EF4-FFF2-40B4-BE49-F238E27FC236}">
                <a16:creationId xmlns:a16="http://schemas.microsoft.com/office/drawing/2014/main" id="{BA206993-3A1C-3BDD-DD29-7E2652A07C6B}"/>
              </a:ext>
            </a:extLst>
          </p:cNvPr>
          <p:cNvPicPr>
            <a:picLocks noChangeAspect="1"/>
          </p:cNvPicPr>
          <p:nvPr/>
        </p:nvPicPr>
        <p:blipFill>
          <a:blip r:embed="rId4"/>
          <a:stretch>
            <a:fillRect/>
          </a:stretch>
        </p:blipFill>
        <p:spPr>
          <a:xfrm>
            <a:off x="6982634" y="6038940"/>
            <a:ext cx="4480797" cy="836067"/>
          </a:xfrm>
          <a:prstGeom prst="rect">
            <a:avLst/>
          </a:prstGeom>
        </p:spPr>
      </p:pic>
      <p:pic>
        <p:nvPicPr>
          <p:cNvPr id="15" name="Picture 14">
            <a:extLst>
              <a:ext uri="{FF2B5EF4-FFF2-40B4-BE49-F238E27FC236}">
                <a16:creationId xmlns:a16="http://schemas.microsoft.com/office/drawing/2014/main" id="{B46D4811-EB5C-3636-95A6-D25FF246508C}"/>
              </a:ext>
            </a:extLst>
          </p:cNvPr>
          <p:cNvPicPr>
            <a:picLocks noChangeAspect="1"/>
          </p:cNvPicPr>
          <p:nvPr/>
        </p:nvPicPr>
        <p:blipFill>
          <a:blip r:embed="rId5"/>
          <a:stretch>
            <a:fillRect/>
          </a:stretch>
        </p:blipFill>
        <p:spPr>
          <a:xfrm>
            <a:off x="905766" y="2234629"/>
            <a:ext cx="4489939" cy="2260453"/>
          </a:xfrm>
          <a:prstGeom prst="rect">
            <a:avLst/>
          </a:prstGeom>
        </p:spPr>
      </p:pic>
      <p:pic>
        <p:nvPicPr>
          <p:cNvPr id="17" name="Picture 16">
            <a:extLst>
              <a:ext uri="{FF2B5EF4-FFF2-40B4-BE49-F238E27FC236}">
                <a16:creationId xmlns:a16="http://schemas.microsoft.com/office/drawing/2014/main" id="{FE027BA1-A191-D38A-5BCD-9981C93932FC}"/>
              </a:ext>
            </a:extLst>
          </p:cNvPr>
          <p:cNvPicPr>
            <a:picLocks noChangeAspect="1"/>
          </p:cNvPicPr>
          <p:nvPr/>
        </p:nvPicPr>
        <p:blipFill>
          <a:blip r:embed="rId6"/>
          <a:stretch>
            <a:fillRect/>
          </a:stretch>
        </p:blipFill>
        <p:spPr>
          <a:xfrm>
            <a:off x="905767" y="5533412"/>
            <a:ext cx="4489938" cy="2282448"/>
          </a:xfrm>
          <a:prstGeom prst="rect">
            <a:avLst/>
          </a:prstGeom>
        </p:spPr>
      </p:pic>
      <p:pic>
        <p:nvPicPr>
          <p:cNvPr id="19" name="Picture 18">
            <a:extLst>
              <a:ext uri="{FF2B5EF4-FFF2-40B4-BE49-F238E27FC236}">
                <a16:creationId xmlns:a16="http://schemas.microsoft.com/office/drawing/2014/main" id="{4CA812CA-8FB2-A6AE-C609-2D848587950A}"/>
              </a:ext>
            </a:extLst>
          </p:cNvPr>
          <p:cNvPicPr>
            <a:picLocks noChangeAspect="1"/>
          </p:cNvPicPr>
          <p:nvPr/>
        </p:nvPicPr>
        <p:blipFill>
          <a:blip r:embed="rId7"/>
          <a:stretch>
            <a:fillRect/>
          </a:stretch>
        </p:blipFill>
        <p:spPr>
          <a:xfrm>
            <a:off x="6982639" y="3044163"/>
            <a:ext cx="4480792" cy="836066"/>
          </a:xfrm>
          <a:prstGeom prst="rect">
            <a:avLst/>
          </a:prstGeom>
        </p:spPr>
      </p:pic>
      <p:sp>
        <p:nvSpPr>
          <p:cNvPr id="20" name="Text 4">
            <a:extLst>
              <a:ext uri="{FF2B5EF4-FFF2-40B4-BE49-F238E27FC236}">
                <a16:creationId xmlns:a16="http://schemas.microsoft.com/office/drawing/2014/main" id="{A65A0F21-F5A7-EDD0-6546-6D37EA8E541E}"/>
              </a:ext>
            </a:extLst>
          </p:cNvPr>
          <p:cNvSpPr/>
          <p:nvPr/>
        </p:nvSpPr>
        <p:spPr>
          <a:xfrm>
            <a:off x="962330" y="4938789"/>
            <a:ext cx="3038328" cy="339328"/>
          </a:xfrm>
          <a:prstGeom prst="rect">
            <a:avLst/>
          </a:prstGeom>
          <a:noFill/>
          <a:ln/>
        </p:spPr>
        <p:txBody>
          <a:bodyPr wrap="none" rtlCol="0" anchor="t"/>
          <a:lstStyle/>
          <a:p>
            <a:pPr marL="0" indent="0" algn="l">
              <a:lnSpc>
                <a:spcPts val="2671"/>
              </a:lnSpc>
              <a:buNone/>
            </a:pPr>
            <a:r>
              <a:rPr lang="en-US" sz="2137" dirty="0" err="1">
                <a:solidFill>
                  <a:srgbClr val="AE8625"/>
                </a:solidFill>
                <a:latin typeface="Prata" pitchFamily="34" charset="0"/>
                <a:ea typeface="Prata" pitchFamily="34" charset="-122"/>
                <a:cs typeface="Prata" pitchFamily="34" charset="-120"/>
              </a:rPr>
              <a:t>Fall_detection</a:t>
            </a:r>
            <a:endParaRPr lang="en-US" sz="2137" dirty="0"/>
          </a:p>
        </p:txBody>
      </p:sp>
    </p:spTree>
    <p:extLst>
      <p:ext uri="{BB962C8B-B14F-4D97-AF65-F5344CB8AC3E}">
        <p14:creationId xmlns:p14="http://schemas.microsoft.com/office/powerpoint/2010/main" val="2662116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30076"/>
          </a:xfrm>
          <a:prstGeom prst="rect">
            <a:avLst/>
          </a:prstGeom>
          <a:solidFill>
            <a:srgbClr val="1B1C1D"/>
          </a:solidFill>
          <a:ln/>
        </p:spPr>
      </p:sp>
      <p:pic>
        <p:nvPicPr>
          <p:cNvPr id="4" name="Image 1" descr="preencoded.png"/>
          <p:cNvPicPr>
            <a:picLocks noChangeAspect="1"/>
          </p:cNvPicPr>
          <p:nvPr/>
        </p:nvPicPr>
        <p:blipFill>
          <a:blip r:embed="rId4"/>
          <a:stretch>
            <a:fillRect/>
          </a:stretch>
        </p:blipFill>
        <p:spPr>
          <a:xfrm>
            <a:off x="0" y="0"/>
            <a:ext cx="14630400" cy="3018949"/>
          </a:xfrm>
          <a:prstGeom prst="rect">
            <a:avLst/>
          </a:prstGeom>
        </p:spPr>
      </p:pic>
      <p:sp>
        <p:nvSpPr>
          <p:cNvPr id="5" name="Text 1"/>
          <p:cNvSpPr/>
          <p:nvPr/>
        </p:nvSpPr>
        <p:spPr>
          <a:xfrm>
            <a:off x="845225" y="3683079"/>
            <a:ext cx="6038017" cy="754618"/>
          </a:xfrm>
          <a:prstGeom prst="rect">
            <a:avLst/>
          </a:prstGeom>
          <a:noFill/>
          <a:ln/>
        </p:spPr>
        <p:txBody>
          <a:bodyPr wrap="none" rtlCol="0" anchor="t"/>
          <a:lstStyle/>
          <a:p>
            <a:pPr marL="0" indent="0">
              <a:lnSpc>
                <a:spcPts val="5943"/>
              </a:lnSpc>
              <a:buNone/>
            </a:pPr>
            <a:r>
              <a:rPr lang="en-US" sz="4754" b="1" dirty="0">
                <a:solidFill>
                  <a:srgbClr val="AE8625"/>
                </a:solidFill>
                <a:latin typeface="Prata" pitchFamily="34" charset="0"/>
                <a:ea typeface="Prata" pitchFamily="34" charset="-122"/>
                <a:cs typeface="Prata" pitchFamily="34" charset="-120"/>
              </a:rPr>
              <a:t>MEET THE TEAM DUELISTS</a:t>
            </a:r>
            <a:endParaRPr lang="en-US" sz="4754" b="1" dirty="0"/>
          </a:p>
        </p:txBody>
      </p:sp>
      <p:sp>
        <p:nvSpPr>
          <p:cNvPr id="6" name="Text 2"/>
          <p:cNvSpPr/>
          <p:nvPr/>
        </p:nvSpPr>
        <p:spPr>
          <a:xfrm>
            <a:off x="1086683" y="4952405"/>
            <a:ext cx="5983248" cy="386477"/>
          </a:xfrm>
          <a:prstGeom prst="rect">
            <a:avLst/>
          </a:prstGeom>
          <a:noFill/>
          <a:ln/>
        </p:spPr>
        <p:txBody>
          <a:bodyPr wrap="none" rtlCol="0" anchor="t"/>
          <a:lstStyle/>
          <a:p>
            <a:pPr marL="0" indent="0">
              <a:lnSpc>
                <a:spcPts val="3043"/>
              </a:lnSpc>
              <a:buNone/>
            </a:pPr>
            <a:r>
              <a:rPr lang="en-US" sz="1902" dirty="0">
                <a:solidFill>
                  <a:srgbClr val="CFCBBF"/>
                </a:solidFill>
                <a:latin typeface="Raleway" pitchFamily="34" charset="0"/>
                <a:ea typeface="Raleway" pitchFamily="34" charset="-122"/>
                <a:cs typeface="Raleway" pitchFamily="34" charset="-120"/>
              </a:rPr>
              <a:t>DEBRAJ MISTRY (TEAM LEAD)</a:t>
            </a:r>
            <a:endParaRPr lang="en-US" sz="1902" dirty="0"/>
          </a:p>
        </p:txBody>
      </p:sp>
      <p:sp>
        <p:nvSpPr>
          <p:cNvPr id="7" name="Text 3"/>
          <p:cNvSpPr/>
          <p:nvPr/>
        </p:nvSpPr>
        <p:spPr>
          <a:xfrm>
            <a:off x="7560469" y="4952405"/>
            <a:ext cx="5983248" cy="386477"/>
          </a:xfrm>
          <a:prstGeom prst="rect">
            <a:avLst/>
          </a:prstGeom>
          <a:noFill/>
          <a:ln/>
        </p:spPr>
        <p:txBody>
          <a:bodyPr wrap="none" rtlCol="0" anchor="t"/>
          <a:lstStyle/>
          <a:p>
            <a:pPr marL="0" indent="0">
              <a:lnSpc>
                <a:spcPts val="3043"/>
              </a:lnSpc>
              <a:buNone/>
            </a:pPr>
            <a:r>
              <a:rPr lang="en-US" sz="1902" dirty="0">
                <a:solidFill>
                  <a:srgbClr val="CFCBBF"/>
                </a:solidFill>
                <a:latin typeface="Raleway" pitchFamily="34" charset="0"/>
                <a:ea typeface="Raleway" pitchFamily="34" charset="-122"/>
                <a:cs typeface="Raleway" pitchFamily="34" charset="-120"/>
              </a:rPr>
              <a:t>MODEL TRAIN, TEST AND CODER</a:t>
            </a:r>
            <a:endParaRPr lang="en-US" sz="1902" dirty="0"/>
          </a:p>
        </p:txBody>
      </p:sp>
      <p:sp>
        <p:nvSpPr>
          <p:cNvPr id="8" name="Shape 4"/>
          <p:cNvSpPr/>
          <p:nvPr/>
        </p:nvSpPr>
        <p:spPr>
          <a:xfrm>
            <a:off x="845225" y="5491401"/>
            <a:ext cx="12939951" cy="691515"/>
          </a:xfrm>
          <a:prstGeom prst="rect">
            <a:avLst/>
          </a:prstGeom>
          <a:solidFill>
            <a:srgbClr val="2D3033"/>
          </a:solidFill>
          <a:ln/>
        </p:spPr>
      </p:sp>
      <p:sp>
        <p:nvSpPr>
          <p:cNvPr id="9" name="Text 5"/>
          <p:cNvSpPr/>
          <p:nvPr/>
        </p:nvSpPr>
        <p:spPr>
          <a:xfrm>
            <a:off x="1086683" y="5643920"/>
            <a:ext cx="5983248" cy="386477"/>
          </a:xfrm>
          <a:prstGeom prst="rect">
            <a:avLst/>
          </a:prstGeom>
          <a:noFill/>
          <a:ln/>
        </p:spPr>
        <p:txBody>
          <a:bodyPr wrap="none" rtlCol="0" anchor="t"/>
          <a:lstStyle/>
          <a:p>
            <a:pPr marL="0" indent="0">
              <a:lnSpc>
                <a:spcPts val="3043"/>
              </a:lnSpc>
              <a:buNone/>
            </a:pPr>
            <a:r>
              <a:rPr lang="en-US" sz="1902" dirty="0">
                <a:solidFill>
                  <a:srgbClr val="CFCBBF"/>
                </a:solidFill>
                <a:latin typeface="Raleway" pitchFamily="34" charset="0"/>
              </a:rPr>
              <a:t>MD FAIZAN</a:t>
            </a:r>
            <a:endParaRPr lang="en-US" sz="1902" dirty="0"/>
          </a:p>
        </p:txBody>
      </p:sp>
      <p:sp>
        <p:nvSpPr>
          <p:cNvPr id="10" name="Text 6"/>
          <p:cNvSpPr/>
          <p:nvPr/>
        </p:nvSpPr>
        <p:spPr>
          <a:xfrm>
            <a:off x="7560469" y="5643920"/>
            <a:ext cx="5983248" cy="386477"/>
          </a:xfrm>
          <a:prstGeom prst="rect">
            <a:avLst/>
          </a:prstGeom>
          <a:noFill/>
          <a:ln/>
        </p:spPr>
        <p:txBody>
          <a:bodyPr wrap="none" rtlCol="0" anchor="t"/>
          <a:lstStyle/>
          <a:p>
            <a:pPr marL="0" indent="0">
              <a:lnSpc>
                <a:spcPts val="3043"/>
              </a:lnSpc>
              <a:buNone/>
            </a:pPr>
            <a:r>
              <a:rPr lang="en-US" sz="1902" dirty="0">
                <a:solidFill>
                  <a:srgbClr val="CFCBBF"/>
                </a:solidFill>
                <a:latin typeface="Raleway" pitchFamily="34" charset="0"/>
                <a:ea typeface="Raleway" pitchFamily="34" charset="-122"/>
                <a:cs typeface="Raleway" pitchFamily="34" charset="-120"/>
              </a:rPr>
              <a:t>MODEL TRAIN, TEST AND CODER</a:t>
            </a:r>
            <a:endParaRPr lang="en-US" sz="1902" dirty="0"/>
          </a:p>
        </p:txBody>
      </p:sp>
      <p:sp>
        <p:nvSpPr>
          <p:cNvPr id="11" name="Text 7"/>
          <p:cNvSpPr/>
          <p:nvPr/>
        </p:nvSpPr>
        <p:spPr>
          <a:xfrm>
            <a:off x="1086683" y="6335435"/>
            <a:ext cx="5983248" cy="386477"/>
          </a:xfrm>
          <a:prstGeom prst="rect">
            <a:avLst/>
          </a:prstGeom>
          <a:noFill/>
          <a:ln/>
        </p:spPr>
        <p:txBody>
          <a:bodyPr wrap="none" rtlCol="0" anchor="t"/>
          <a:lstStyle/>
          <a:p>
            <a:pPr marL="0" indent="0">
              <a:lnSpc>
                <a:spcPts val="3043"/>
              </a:lnSpc>
              <a:buNone/>
            </a:pPr>
            <a:r>
              <a:rPr lang="en-US" sz="1902" dirty="0">
                <a:solidFill>
                  <a:srgbClr val="CFCBBF"/>
                </a:solidFill>
                <a:latin typeface="Raleway" pitchFamily="34" charset="0"/>
                <a:ea typeface="Raleway" pitchFamily="34" charset="-122"/>
                <a:cs typeface="Raleway" pitchFamily="34" charset="-120"/>
              </a:rPr>
              <a:t>JYOTIPRIYA MALLICK</a:t>
            </a:r>
            <a:endParaRPr lang="en-US" sz="1902" dirty="0"/>
          </a:p>
        </p:txBody>
      </p:sp>
      <p:sp>
        <p:nvSpPr>
          <p:cNvPr id="12" name="Text 8"/>
          <p:cNvSpPr/>
          <p:nvPr/>
        </p:nvSpPr>
        <p:spPr>
          <a:xfrm>
            <a:off x="7560469" y="6335435"/>
            <a:ext cx="5983248" cy="386477"/>
          </a:xfrm>
          <a:prstGeom prst="rect">
            <a:avLst/>
          </a:prstGeom>
          <a:noFill/>
          <a:ln/>
        </p:spPr>
        <p:txBody>
          <a:bodyPr wrap="none" rtlCol="0" anchor="t"/>
          <a:lstStyle/>
          <a:p>
            <a:pPr>
              <a:lnSpc>
                <a:spcPts val="3043"/>
              </a:lnSpc>
            </a:pPr>
            <a:r>
              <a:rPr lang="en-US" sz="1902" dirty="0">
                <a:solidFill>
                  <a:srgbClr val="CFCBBF"/>
                </a:solidFill>
                <a:latin typeface="Raleway" pitchFamily="34" charset="0"/>
                <a:ea typeface="Raleway" pitchFamily="34" charset="-122"/>
                <a:cs typeface="Raleway" pitchFamily="34" charset="-120"/>
              </a:rPr>
              <a:t>DATA COLLECTION AND DATASET DESIGN</a:t>
            </a:r>
            <a:endParaRPr lang="en-US" sz="1902" dirty="0"/>
          </a:p>
          <a:p>
            <a:pPr marL="0" indent="0">
              <a:lnSpc>
                <a:spcPts val="3043"/>
              </a:lnSpc>
              <a:buNone/>
            </a:pPr>
            <a:endParaRPr lang="en-US" sz="1902" dirty="0"/>
          </a:p>
        </p:txBody>
      </p:sp>
      <p:sp>
        <p:nvSpPr>
          <p:cNvPr id="13" name="Shape 9"/>
          <p:cNvSpPr/>
          <p:nvPr/>
        </p:nvSpPr>
        <p:spPr>
          <a:xfrm>
            <a:off x="845225" y="6874431"/>
            <a:ext cx="12939951" cy="691515"/>
          </a:xfrm>
          <a:prstGeom prst="rect">
            <a:avLst/>
          </a:prstGeom>
          <a:solidFill>
            <a:srgbClr val="2D3033"/>
          </a:solidFill>
          <a:ln/>
        </p:spPr>
      </p:sp>
      <p:sp>
        <p:nvSpPr>
          <p:cNvPr id="14" name="Text 10"/>
          <p:cNvSpPr/>
          <p:nvPr/>
        </p:nvSpPr>
        <p:spPr>
          <a:xfrm>
            <a:off x="1086683" y="7026950"/>
            <a:ext cx="5983248" cy="386477"/>
          </a:xfrm>
          <a:prstGeom prst="rect">
            <a:avLst/>
          </a:prstGeom>
          <a:noFill/>
          <a:ln/>
        </p:spPr>
        <p:txBody>
          <a:bodyPr wrap="none" rtlCol="0" anchor="t"/>
          <a:lstStyle/>
          <a:p>
            <a:pPr marL="0" indent="0">
              <a:lnSpc>
                <a:spcPts val="3043"/>
              </a:lnSpc>
              <a:buNone/>
            </a:pPr>
            <a:r>
              <a:rPr lang="en-US" sz="1902" dirty="0">
                <a:solidFill>
                  <a:srgbClr val="CFCBBF"/>
                </a:solidFill>
                <a:latin typeface="Raleway" pitchFamily="34" charset="0"/>
                <a:ea typeface="Raleway" pitchFamily="34" charset="-122"/>
                <a:cs typeface="Raleway" pitchFamily="34" charset="-120"/>
              </a:rPr>
              <a:t>SUSHANTA BHUNIA</a:t>
            </a:r>
            <a:endParaRPr lang="en-US" sz="1902" dirty="0"/>
          </a:p>
        </p:txBody>
      </p:sp>
      <p:sp>
        <p:nvSpPr>
          <p:cNvPr id="15" name="Text 11"/>
          <p:cNvSpPr/>
          <p:nvPr/>
        </p:nvSpPr>
        <p:spPr>
          <a:xfrm>
            <a:off x="7560469" y="7026950"/>
            <a:ext cx="5983248" cy="386477"/>
          </a:xfrm>
          <a:prstGeom prst="rect">
            <a:avLst/>
          </a:prstGeom>
          <a:noFill/>
          <a:ln/>
        </p:spPr>
        <p:txBody>
          <a:bodyPr wrap="none" rtlCol="0" anchor="t"/>
          <a:lstStyle/>
          <a:p>
            <a:pPr marL="0" indent="0">
              <a:lnSpc>
                <a:spcPts val="3043"/>
              </a:lnSpc>
              <a:buNone/>
            </a:pPr>
            <a:r>
              <a:rPr lang="en-US" sz="1902" dirty="0">
                <a:solidFill>
                  <a:srgbClr val="CFCBBF"/>
                </a:solidFill>
                <a:latin typeface="Raleway" pitchFamily="34" charset="0"/>
                <a:ea typeface="Raleway" pitchFamily="34" charset="-122"/>
                <a:cs typeface="Raleway" pitchFamily="34" charset="-120"/>
              </a:rPr>
              <a:t>DATA COLLECTION AND DATASET DESIGN</a:t>
            </a:r>
            <a:endParaRPr lang="en-US" sz="1902"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16" name="Shape 1"/>
          <p:cNvSpPr/>
          <p:nvPr/>
        </p:nvSpPr>
        <p:spPr>
          <a:xfrm>
            <a:off x="0" y="0"/>
            <a:ext cx="14630400" cy="8229600"/>
          </a:xfrm>
          <a:prstGeom prst="rect">
            <a:avLst/>
          </a:prstGeom>
          <a:solidFill>
            <a:srgbClr val="100C35"/>
          </a:solidFill>
          <a:ln/>
        </p:spPr>
      </p:sp>
      <p:sp>
        <p:nvSpPr>
          <p:cNvPr id="5" name="Text 1"/>
          <p:cNvSpPr/>
          <p:nvPr/>
        </p:nvSpPr>
        <p:spPr>
          <a:xfrm>
            <a:off x="617934" y="1083707"/>
            <a:ext cx="4959668" cy="710803"/>
          </a:xfrm>
          <a:prstGeom prst="rect">
            <a:avLst/>
          </a:prstGeom>
          <a:noFill/>
          <a:ln/>
        </p:spPr>
        <p:txBody>
          <a:bodyPr wrap="none" rtlCol="0" anchor="t"/>
          <a:lstStyle/>
          <a:p>
            <a:pPr marL="0" indent="0">
              <a:lnSpc>
                <a:spcPts val="4345"/>
              </a:lnSpc>
              <a:buNone/>
            </a:pPr>
            <a:r>
              <a:rPr lang="en-US" sz="6000" b="1" dirty="0">
                <a:solidFill>
                  <a:srgbClr val="AE8625"/>
                </a:solidFill>
                <a:latin typeface="Prata" pitchFamily="34" charset="0"/>
                <a:ea typeface="Prata" pitchFamily="34" charset="-122"/>
                <a:cs typeface="Prata" pitchFamily="34" charset="-120"/>
              </a:rPr>
              <a:t>CONCLUSION</a:t>
            </a:r>
            <a:endParaRPr lang="en-US" sz="6000" b="1" dirty="0"/>
          </a:p>
        </p:txBody>
      </p:sp>
      <p:pic>
        <p:nvPicPr>
          <p:cNvPr id="6" name="Image 2" descr="preencoded.png"/>
          <p:cNvPicPr>
            <a:picLocks noChangeAspect="1"/>
          </p:cNvPicPr>
          <p:nvPr/>
        </p:nvPicPr>
        <p:blipFill>
          <a:blip r:embed="rId4"/>
          <a:stretch>
            <a:fillRect/>
          </a:stretch>
        </p:blipFill>
        <p:spPr>
          <a:xfrm>
            <a:off x="617934" y="2149912"/>
            <a:ext cx="882848" cy="1582103"/>
          </a:xfrm>
          <a:prstGeom prst="rect">
            <a:avLst/>
          </a:prstGeom>
        </p:spPr>
      </p:pic>
      <p:sp>
        <p:nvSpPr>
          <p:cNvPr id="7" name="Text 2"/>
          <p:cNvSpPr/>
          <p:nvPr/>
        </p:nvSpPr>
        <p:spPr>
          <a:xfrm>
            <a:off x="1765578" y="2326481"/>
            <a:ext cx="2467451" cy="275868"/>
          </a:xfrm>
          <a:prstGeom prst="rect">
            <a:avLst/>
          </a:prstGeom>
          <a:noFill/>
          <a:ln/>
        </p:spPr>
        <p:txBody>
          <a:bodyPr wrap="none" rtlCol="0" anchor="t"/>
          <a:lstStyle/>
          <a:p>
            <a:pPr marL="0" indent="0" algn="l">
              <a:lnSpc>
                <a:spcPts val="2173"/>
              </a:lnSpc>
              <a:buNone/>
            </a:pPr>
            <a:r>
              <a:rPr lang="en-US" sz="1738" dirty="0">
                <a:solidFill>
                  <a:srgbClr val="AE8625"/>
                </a:solidFill>
                <a:latin typeface="Prata" pitchFamily="34" charset="0"/>
                <a:ea typeface="Prata" pitchFamily="34" charset="-122"/>
                <a:cs typeface="Prata" pitchFamily="34" charset="-120"/>
              </a:rPr>
              <a:t>ENHANCE PATIENT SAFETY</a:t>
            </a:r>
            <a:endParaRPr lang="en-US" sz="1738" dirty="0"/>
          </a:p>
        </p:txBody>
      </p:sp>
      <p:sp>
        <p:nvSpPr>
          <p:cNvPr id="8" name="Text 3"/>
          <p:cNvSpPr/>
          <p:nvPr/>
        </p:nvSpPr>
        <p:spPr>
          <a:xfrm>
            <a:off x="1765578" y="2708196"/>
            <a:ext cx="6760488" cy="1023819"/>
          </a:xfrm>
          <a:prstGeom prst="rect">
            <a:avLst/>
          </a:prstGeom>
          <a:noFill/>
          <a:ln/>
        </p:spPr>
        <p:txBody>
          <a:bodyPr wrap="square" rtlCol="0" anchor="t"/>
          <a:lstStyle/>
          <a:p>
            <a:pPr marL="0" indent="0" algn="l">
              <a:lnSpc>
                <a:spcPts val="2225"/>
              </a:lnSpc>
              <a:buNone/>
            </a:pPr>
            <a:r>
              <a:rPr lang="en-US" sz="1390" dirty="0">
                <a:solidFill>
                  <a:srgbClr val="CFCBBF"/>
                </a:solidFill>
                <a:latin typeface="Raleway" pitchFamily="34" charset="0"/>
                <a:ea typeface="Raleway" pitchFamily="34" charset="-122"/>
                <a:cs typeface="Raleway" pitchFamily="34" charset="-120"/>
              </a:rPr>
              <a:t>THE TELEICU MONITORING SYSTEM'S ABILITY TO DETECT ANOMALIES AND CRITICAL SITUATIONS IN REAL-TIME EMPOWERS HEALTHCARE PROVIDERS TO RESPOND QUICKLY, ULTIMATELY IMPROVING PATIENT SAFETY AND REDUCING THE RISK OF ADVERSE EVENTS.</a:t>
            </a:r>
            <a:endParaRPr lang="en-US" sz="1390" dirty="0"/>
          </a:p>
        </p:txBody>
      </p:sp>
      <p:pic>
        <p:nvPicPr>
          <p:cNvPr id="9" name="Image 3" descr="preencoded.png"/>
          <p:cNvPicPr>
            <a:picLocks noChangeAspect="1"/>
          </p:cNvPicPr>
          <p:nvPr/>
        </p:nvPicPr>
        <p:blipFill>
          <a:blip r:embed="rId5"/>
          <a:stretch>
            <a:fillRect/>
          </a:stretch>
        </p:blipFill>
        <p:spPr>
          <a:xfrm>
            <a:off x="617934" y="3732014"/>
            <a:ext cx="882848" cy="1582103"/>
          </a:xfrm>
          <a:prstGeom prst="rect">
            <a:avLst/>
          </a:prstGeom>
        </p:spPr>
      </p:pic>
      <p:sp>
        <p:nvSpPr>
          <p:cNvPr id="10" name="Text 4"/>
          <p:cNvSpPr/>
          <p:nvPr/>
        </p:nvSpPr>
        <p:spPr>
          <a:xfrm>
            <a:off x="1765578" y="3908584"/>
            <a:ext cx="3179207" cy="275868"/>
          </a:xfrm>
          <a:prstGeom prst="rect">
            <a:avLst/>
          </a:prstGeom>
          <a:noFill/>
          <a:ln/>
        </p:spPr>
        <p:txBody>
          <a:bodyPr wrap="none" rtlCol="0" anchor="t"/>
          <a:lstStyle/>
          <a:p>
            <a:pPr marL="0" indent="0" algn="l">
              <a:lnSpc>
                <a:spcPts val="2173"/>
              </a:lnSpc>
              <a:buNone/>
            </a:pPr>
            <a:r>
              <a:rPr lang="en-US" sz="1738" dirty="0">
                <a:solidFill>
                  <a:srgbClr val="AE8625"/>
                </a:solidFill>
                <a:latin typeface="Prata" pitchFamily="34" charset="0"/>
                <a:ea typeface="Prata" pitchFamily="34" charset="-122"/>
                <a:cs typeface="Prata" pitchFamily="34" charset="-120"/>
              </a:rPr>
              <a:t>OPTIMIZE RESOURCE UTILIZATION</a:t>
            </a:r>
            <a:endParaRPr lang="en-US" sz="1738" dirty="0"/>
          </a:p>
        </p:txBody>
      </p:sp>
      <p:sp>
        <p:nvSpPr>
          <p:cNvPr id="11" name="Text 5"/>
          <p:cNvSpPr/>
          <p:nvPr/>
        </p:nvSpPr>
        <p:spPr>
          <a:xfrm>
            <a:off x="1765578" y="4290298"/>
            <a:ext cx="6760488" cy="1023819"/>
          </a:xfrm>
          <a:prstGeom prst="rect">
            <a:avLst/>
          </a:prstGeom>
          <a:noFill/>
          <a:ln/>
        </p:spPr>
        <p:txBody>
          <a:bodyPr wrap="square" rtlCol="0" anchor="t"/>
          <a:lstStyle/>
          <a:p>
            <a:pPr marL="0" indent="0" algn="l">
              <a:lnSpc>
                <a:spcPts val="2225"/>
              </a:lnSpc>
              <a:buNone/>
            </a:pPr>
            <a:r>
              <a:rPr lang="en-US" sz="1390" dirty="0">
                <a:solidFill>
                  <a:srgbClr val="CFCBBF"/>
                </a:solidFill>
                <a:latin typeface="Raleway" pitchFamily="34" charset="0"/>
                <a:ea typeface="Raleway" pitchFamily="34" charset="-122"/>
                <a:cs typeface="Raleway" pitchFamily="34" charset="-120"/>
              </a:rPr>
              <a:t>BY PROVIDING VALUABLE INSIGHTS AND DATA-DRIVEN RECOMMENDATIONS, THE SYSTEM HELPS HEALTHCARE ORGANIZATIONS OPTIMIZE THE ALLOCATION OF MEDICAL RESOURCES, ENSURING THAT PATIENTS RECEIVE THE RIGHT CARE AT THE RIGHT TIME.</a:t>
            </a:r>
            <a:endParaRPr lang="en-US" sz="1390" dirty="0"/>
          </a:p>
        </p:txBody>
      </p:sp>
      <p:pic>
        <p:nvPicPr>
          <p:cNvPr id="12" name="Image 4" descr="preencoded.png"/>
          <p:cNvPicPr>
            <a:picLocks noChangeAspect="1"/>
          </p:cNvPicPr>
          <p:nvPr/>
        </p:nvPicPr>
        <p:blipFill>
          <a:blip r:embed="rId6"/>
          <a:stretch>
            <a:fillRect/>
          </a:stretch>
        </p:blipFill>
        <p:spPr>
          <a:xfrm>
            <a:off x="617934" y="5314117"/>
            <a:ext cx="882848" cy="1582103"/>
          </a:xfrm>
          <a:prstGeom prst="rect">
            <a:avLst/>
          </a:prstGeom>
        </p:spPr>
      </p:pic>
      <p:sp>
        <p:nvSpPr>
          <p:cNvPr id="13" name="Text 6"/>
          <p:cNvSpPr/>
          <p:nvPr/>
        </p:nvSpPr>
        <p:spPr>
          <a:xfrm>
            <a:off x="1765578" y="5490686"/>
            <a:ext cx="2598301" cy="275868"/>
          </a:xfrm>
          <a:prstGeom prst="rect">
            <a:avLst/>
          </a:prstGeom>
          <a:noFill/>
          <a:ln/>
        </p:spPr>
        <p:txBody>
          <a:bodyPr wrap="none" rtlCol="0" anchor="t"/>
          <a:lstStyle/>
          <a:p>
            <a:pPr marL="0" indent="0" algn="l">
              <a:lnSpc>
                <a:spcPts val="2173"/>
              </a:lnSpc>
              <a:buNone/>
            </a:pPr>
            <a:r>
              <a:rPr lang="en-US" sz="1738" dirty="0">
                <a:solidFill>
                  <a:srgbClr val="AE8625"/>
                </a:solidFill>
                <a:latin typeface="Prata" pitchFamily="34" charset="0"/>
                <a:ea typeface="Prata" pitchFamily="34" charset="-122"/>
                <a:cs typeface="Prata" pitchFamily="34" charset="-120"/>
              </a:rPr>
              <a:t>IMPROVE CARE OUTCOMES</a:t>
            </a:r>
            <a:endParaRPr lang="en-US" sz="1738" dirty="0"/>
          </a:p>
        </p:txBody>
      </p:sp>
      <p:sp>
        <p:nvSpPr>
          <p:cNvPr id="14" name="Text 7"/>
          <p:cNvSpPr/>
          <p:nvPr/>
        </p:nvSpPr>
        <p:spPr>
          <a:xfrm>
            <a:off x="1765578" y="5872401"/>
            <a:ext cx="6760488" cy="1023819"/>
          </a:xfrm>
          <a:prstGeom prst="rect">
            <a:avLst/>
          </a:prstGeom>
          <a:noFill/>
          <a:ln/>
        </p:spPr>
        <p:txBody>
          <a:bodyPr wrap="square" rtlCol="0" anchor="t"/>
          <a:lstStyle/>
          <a:p>
            <a:pPr marL="0" indent="0" algn="l">
              <a:lnSpc>
                <a:spcPts val="2225"/>
              </a:lnSpc>
              <a:buNone/>
            </a:pPr>
            <a:r>
              <a:rPr lang="en-US" sz="1390" dirty="0">
                <a:solidFill>
                  <a:srgbClr val="CFCBBF"/>
                </a:solidFill>
                <a:latin typeface="Raleway" pitchFamily="34" charset="0"/>
                <a:ea typeface="Raleway" pitchFamily="34" charset="-122"/>
                <a:cs typeface="Raleway" pitchFamily="34" charset="-120"/>
              </a:rPr>
              <a:t>THE SEAMLESS INTEGRATION OF THE TELEICU MONITORING SYSTEM WITH HOSPITAL INFRASTRUCTURE AND THE ABILITY TO PROVIDE REMOTE GUIDANCE TO THE CARE TEAM CONTRIBUTE TO BETTER PATIENT OUTCOMES AND MORE EFFICIENT HEALTHCARE DELIVERY.</a:t>
            </a:r>
            <a:endParaRPr lang="en-US" sz="1390" dirty="0"/>
          </a:p>
        </p:txBody>
      </p:sp>
      <p:pic>
        <p:nvPicPr>
          <p:cNvPr id="15" name="Image 0" descr="preencoded.png">
            <a:extLst>
              <a:ext uri="{FF2B5EF4-FFF2-40B4-BE49-F238E27FC236}">
                <a16:creationId xmlns:a16="http://schemas.microsoft.com/office/drawing/2014/main" id="{8F4F2EEA-6A7C-A9BF-4CB9-9890FC1F18CD}"/>
              </a:ext>
            </a:extLst>
          </p:cNvPr>
          <p:cNvPicPr>
            <a:picLocks noChangeAspect="1"/>
          </p:cNvPicPr>
          <p:nvPr/>
        </p:nvPicPr>
        <p:blipFill>
          <a:blip r:embed="rId7"/>
          <a:stretch>
            <a:fillRect/>
          </a:stretch>
        </p:blipFill>
        <p:spPr>
          <a:xfrm>
            <a:off x="9483969" y="0"/>
            <a:ext cx="5146431" cy="8229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txBody>
          <a:bodyPr/>
          <a:lstStyle/>
          <a:p>
            <a:endParaRPr lang="en-IN" dirty="0"/>
          </a:p>
        </p:txBody>
      </p:sp>
      <p:sp>
        <p:nvSpPr>
          <p:cNvPr id="5" name="Text 1"/>
          <p:cNvSpPr/>
          <p:nvPr/>
        </p:nvSpPr>
        <p:spPr>
          <a:xfrm>
            <a:off x="5310554" y="3761385"/>
            <a:ext cx="4009292" cy="706829"/>
          </a:xfrm>
          <a:prstGeom prst="rect">
            <a:avLst/>
          </a:prstGeom>
          <a:noFill/>
          <a:ln/>
        </p:spPr>
        <p:txBody>
          <a:bodyPr wrap="none" rtlCol="0" anchor="t"/>
          <a:lstStyle/>
          <a:p>
            <a:pPr marL="0" indent="0">
              <a:lnSpc>
                <a:spcPts val="5343"/>
              </a:lnSpc>
              <a:buNone/>
            </a:pPr>
            <a:r>
              <a:rPr lang="en-US" sz="6600" b="1" dirty="0">
                <a:solidFill>
                  <a:srgbClr val="AE8625"/>
                </a:solidFill>
                <a:latin typeface="Calibri" panose="020F0502020204030204" pitchFamily="34" charset="0"/>
                <a:ea typeface="Calibri" panose="020F0502020204030204" pitchFamily="34" charset="0"/>
                <a:cs typeface="Calibri" panose="020F0502020204030204" pitchFamily="34" charset="0"/>
              </a:rPr>
              <a:t>Thank You</a:t>
            </a:r>
            <a:endParaRPr lang="en-US" sz="66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0903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sp>
      <p:sp>
        <p:nvSpPr>
          <p:cNvPr id="3" name="Shape 1"/>
          <p:cNvSpPr/>
          <p:nvPr/>
        </p:nvSpPr>
        <p:spPr>
          <a:xfrm>
            <a:off x="0" y="0"/>
            <a:ext cx="14630400" cy="8229600"/>
          </a:xfrm>
          <a:prstGeom prst="rect">
            <a:avLst/>
          </a:prstGeom>
          <a:solidFill>
            <a:srgbClr val="100C35"/>
          </a:solidFill>
          <a:ln/>
        </p:spPr>
      </p:sp>
      <p:sp>
        <p:nvSpPr>
          <p:cNvPr id="5" name="Text 2"/>
          <p:cNvSpPr/>
          <p:nvPr/>
        </p:nvSpPr>
        <p:spPr>
          <a:xfrm>
            <a:off x="782480" y="1642396"/>
            <a:ext cx="8361521" cy="6307016"/>
          </a:xfrm>
          <a:prstGeom prst="rect">
            <a:avLst/>
          </a:prstGeom>
          <a:noFill/>
          <a:ln/>
        </p:spPr>
        <p:txBody>
          <a:bodyPr wrap="square" rtlCol="0" anchor="t"/>
          <a:lstStyle/>
          <a:p>
            <a:pPr marL="457200" indent="-457200">
              <a:lnSpc>
                <a:spcPct val="200000"/>
              </a:lnSpc>
              <a:buFont typeface="Arial" panose="020B0604020202020204" pitchFamily="34" charset="0"/>
              <a:buChar char="•"/>
            </a:pPr>
            <a:r>
              <a:rPr lang="en-US" sz="2000" b="1" dirty="0">
                <a:solidFill>
                  <a:schemeClr val="bg1">
                    <a:lumMod val="85000"/>
                  </a:schemeClr>
                </a:solidFill>
              </a:rPr>
              <a:t>UNIQUE SOLUTIONS</a:t>
            </a:r>
          </a:p>
          <a:p>
            <a:pPr marL="457200" indent="-457200">
              <a:lnSpc>
                <a:spcPct val="200000"/>
              </a:lnSpc>
              <a:buFont typeface="Arial" panose="020B0604020202020204" pitchFamily="34" charset="0"/>
              <a:buChar char="•"/>
            </a:pPr>
            <a:r>
              <a:rPr lang="en-US" sz="2000" b="1" dirty="0">
                <a:solidFill>
                  <a:schemeClr val="bg1">
                    <a:lumMod val="85000"/>
                  </a:schemeClr>
                </a:solidFill>
              </a:rPr>
              <a:t>ADVANCE FEATURES</a:t>
            </a:r>
          </a:p>
          <a:p>
            <a:pPr marL="457200" indent="-457200">
              <a:lnSpc>
                <a:spcPct val="200000"/>
              </a:lnSpc>
              <a:buFont typeface="Arial" panose="020B0604020202020204" pitchFamily="34" charset="0"/>
              <a:buChar char="•"/>
            </a:pPr>
            <a:r>
              <a:rPr lang="en-US" sz="2000" b="1" dirty="0">
                <a:solidFill>
                  <a:schemeClr val="bg1">
                    <a:lumMod val="85000"/>
                  </a:schemeClr>
                </a:solidFill>
              </a:rPr>
              <a:t>WORKFLOW</a:t>
            </a:r>
          </a:p>
          <a:p>
            <a:pPr marL="457200" indent="-457200">
              <a:lnSpc>
                <a:spcPct val="200000"/>
              </a:lnSpc>
              <a:buFont typeface="Arial" panose="020B0604020202020204" pitchFamily="34" charset="0"/>
              <a:buChar char="•"/>
            </a:pPr>
            <a:r>
              <a:rPr lang="en-US" sz="2000" b="1" dirty="0">
                <a:solidFill>
                  <a:schemeClr val="bg1">
                    <a:lumMod val="85000"/>
                  </a:schemeClr>
                </a:solidFill>
              </a:rPr>
              <a:t>SYSTEM ARCHITECTURE</a:t>
            </a:r>
          </a:p>
          <a:p>
            <a:pPr marL="457200" indent="-457200">
              <a:lnSpc>
                <a:spcPct val="200000"/>
              </a:lnSpc>
              <a:buFont typeface="Arial" panose="020B0604020202020204" pitchFamily="34" charset="0"/>
              <a:buChar char="•"/>
            </a:pPr>
            <a:r>
              <a:rPr lang="en-US" sz="2000" b="1" dirty="0">
                <a:solidFill>
                  <a:schemeClr val="bg1">
                    <a:lumMod val="85000"/>
                  </a:schemeClr>
                </a:solidFill>
              </a:rPr>
              <a:t>ARCHITECTURE DIAGRAM</a:t>
            </a:r>
          </a:p>
          <a:p>
            <a:pPr marL="457200" indent="-457200">
              <a:lnSpc>
                <a:spcPct val="200000"/>
              </a:lnSpc>
              <a:buFont typeface="Arial" panose="020B0604020202020204" pitchFamily="34" charset="0"/>
              <a:buChar char="•"/>
            </a:pPr>
            <a:r>
              <a:rPr lang="en-US" sz="2000" b="1" dirty="0">
                <a:solidFill>
                  <a:schemeClr val="bg1">
                    <a:lumMod val="85000"/>
                  </a:schemeClr>
                </a:solidFill>
              </a:rPr>
              <a:t>DATASET GENERATION</a:t>
            </a:r>
          </a:p>
          <a:p>
            <a:pPr marL="457200" indent="-457200">
              <a:lnSpc>
                <a:spcPct val="200000"/>
              </a:lnSpc>
              <a:buFont typeface="Arial" panose="020B0604020202020204" pitchFamily="34" charset="0"/>
              <a:buChar char="•"/>
            </a:pPr>
            <a:r>
              <a:rPr lang="en-US" sz="2000" b="1" dirty="0">
                <a:solidFill>
                  <a:schemeClr val="bg1">
                    <a:lumMod val="85000"/>
                  </a:schemeClr>
                </a:solidFill>
              </a:rPr>
              <a:t>USED TECHNOLOGIES</a:t>
            </a:r>
          </a:p>
          <a:p>
            <a:pPr marL="457200" indent="-457200">
              <a:lnSpc>
                <a:spcPct val="200000"/>
              </a:lnSpc>
              <a:buFont typeface="Arial" panose="020B0604020202020204" pitchFamily="34" charset="0"/>
              <a:buChar char="•"/>
            </a:pPr>
            <a:r>
              <a:rPr lang="en-US" sz="2000" b="1" dirty="0">
                <a:solidFill>
                  <a:schemeClr val="bg1">
                    <a:lumMod val="85000"/>
                  </a:schemeClr>
                </a:solidFill>
              </a:rPr>
              <a:t>PERFORMANCE GRAPHS</a:t>
            </a:r>
          </a:p>
          <a:p>
            <a:pPr marL="457200" indent="-457200">
              <a:lnSpc>
                <a:spcPct val="200000"/>
              </a:lnSpc>
              <a:buFont typeface="Arial" panose="020B0604020202020204" pitchFamily="34" charset="0"/>
              <a:buChar char="•"/>
            </a:pPr>
            <a:r>
              <a:rPr lang="en-US" sz="2000" b="1" dirty="0">
                <a:solidFill>
                  <a:schemeClr val="bg1">
                    <a:lumMod val="85000"/>
                  </a:schemeClr>
                </a:solidFill>
              </a:rPr>
              <a:t>MEET THE TEAM</a:t>
            </a:r>
          </a:p>
          <a:p>
            <a:pPr marL="457200" indent="-457200">
              <a:lnSpc>
                <a:spcPct val="200000"/>
              </a:lnSpc>
              <a:buFont typeface="Arial" panose="020B0604020202020204" pitchFamily="34" charset="0"/>
              <a:buChar char="•"/>
            </a:pPr>
            <a:r>
              <a:rPr lang="en-US" sz="2000" b="1" dirty="0">
                <a:solidFill>
                  <a:schemeClr val="bg1">
                    <a:lumMod val="85000"/>
                  </a:schemeClr>
                </a:solidFill>
              </a:rPr>
              <a:t>CONCLUSION</a:t>
            </a:r>
          </a:p>
        </p:txBody>
      </p:sp>
      <p:pic>
        <p:nvPicPr>
          <p:cNvPr id="9" name="Image 0" descr="preencoded.png">
            <a:extLst>
              <a:ext uri="{FF2B5EF4-FFF2-40B4-BE49-F238E27FC236}">
                <a16:creationId xmlns:a16="http://schemas.microsoft.com/office/drawing/2014/main" id="{5A481C83-3F1E-8D29-7937-D23C586082A0}"/>
              </a:ext>
            </a:extLst>
          </p:cNvPr>
          <p:cNvPicPr>
            <a:picLocks noChangeAspect="1"/>
          </p:cNvPicPr>
          <p:nvPr/>
        </p:nvPicPr>
        <p:blipFill>
          <a:blip r:embed="rId3"/>
          <a:stretch>
            <a:fillRect/>
          </a:stretch>
        </p:blipFill>
        <p:spPr>
          <a:xfrm>
            <a:off x="9144001" y="-4584"/>
            <a:ext cx="5486400" cy="8229600"/>
          </a:xfrm>
          <a:prstGeom prst="rect">
            <a:avLst/>
          </a:prstGeom>
        </p:spPr>
      </p:pic>
      <p:sp>
        <p:nvSpPr>
          <p:cNvPr id="4" name="Text 1">
            <a:extLst>
              <a:ext uri="{FF2B5EF4-FFF2-40B4-BE49-F238E27FC236}">
                <a16:creationId xmlns:a16="http://schemas.microsoft.com/office/drawing/2014/main" id="{475B2733-FDDC-958C-D08E-2C7EB2E7B4E6}"/>
              </a:ext>
            </a:extLst>
          </p:cNvPr>
          <p:cNvSpPr/>
          <p:nvPr/>
        </p:nvSpPr>
        <p:spPr>
          <a:xfrm>
            <a:off x="782480" y="722947"/>
            <a:ext cx="1991604" cy="826830"/>
          </a:xfrm>
          <a:prstGeom prst="rect">
            <a:avLst/>
          </a:prstGeom>
          <a:noFill/>
          <a:ln/>
        </p:spPr>
        <p:txBody>
          <a:bodyPr wrap="none" rtlCol="0" anchor="t"/>
          <a:lstStyle/>
          <a:p>
            <a:pPr marL="0" indent="0">
              <a:lnSpc>
                <a:spcPts val="4460"/>
              </a:lnSpc>
              <a:buNone/>
            </a:pPr>
            <a:r>
              <a:rPr lang="en-US" sz="6000" b="1" dirty="0">
                <a:solidFill>
                  <a:srgbClr val="AE8625"/>
                </a:solidFill>
                <a:latin typeface="Prata" pitchFamily="34" charset="0"/>
                <a:ea typeface="Prata" pitchFamily="34" charset="-122"/>
                <a:cs typeface="Prata" pitchFamily="34" charset="-120"/>
              </a:rPr>
              <a:t>INDEX</a:t>
            </a:r>
            <a:endParaRPr lang="en-US" sz="60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22302" y="-11151"/>
            <a:ext cx="14630400" cy="8229600"/>
          </a:xfrm>
          <a:prstGeom prst="rect">
            <a:avLst/>
          </a:prstGeom>
          <a:solidFill>
            <a:srgbClr val="1B1C1D"/>
          </a:solidFill>
          <a:ln/>
        </p:spPr>
      </p:sp>
      <p:pic>
        <p:nvPicPr>
          <p:cNvPr id="4" name="Image 1" descr="preencoded.png"/>
          <p:cNvPicPr>
            <a:picLocks noChangeAspect="1"/>
          </p:cNvPicPr>
          <p:nvPr/>
        </p:nvPicPr>
        <p:blipFill>
          <a:blip r:embed="rId4"/>
          <a:stretch>
            <a:fillRect/>
          </a:stretch>
        </p:blipFill>
        <p:spPr>
          <a:xfrm>
            <a:off x="0" y="0"/>
            <a:ext cx="14630400" cy="2404705"/>
          </a:xfrm>
          <a:prstGeom prst="rect">
            <a:avLst/>
          </a:prstGeom>
        </p:spPr>
      </p:pic>
      <p:sp>
        <p:nvSpPr>
          <p:cNvPr id="5" name="Text 1"/>
          <p:cNvSpPr/>
          <p:nvPr/>
        </p:nvSpPr>
        <p:spPr>
          <a:xfrm>
            <a:off x="2060853" y="2890122"/>
            <a:ext cx="6736913" cy="601028"/>
          </a:xfrm>
          <a:prstGeom prst="rect">
            <a:avLst/>
          </a:prstGeom>
          <a:noFill/>
          <a:ln/>
        </p:spPr>
        <p:txBody>
          <a:bodyPr wrap="none" rtlCol="0" anchor="t"/>
          <a:lstStyle/>
          <a:p>
            <a:pPr marL="0" indent="0">
              <a:lnSpc>
                <a:spcPts val="4734"/>
              </a:lnSpc>
              <a:buNone/>
            </a:pPr>
            <a:r>
              <a:rPr lang="en-US" sz="4400" b="1" dirty="0">
                <a:solidFill>
                  <a:srgbClr val="AE8625"/>
                </a:solidFill>
                <a:latin typeface="Prata" pitchFamily="34" charset="0"/>
                <a:ea typeface="Prata" pitchFamily="34" charset="-122"/>
                <a:cs typeface="Prata" pitchFamily="34" charset="-120"/>
              </a:rPr>
              <a:t>UNIQUE SOLUTIONS</a:t>
            </a:r>
            <a:endParaRPr lang="en-US" sz="4400" b="1" dirty="0"/>
          </a:p>
        </p:txBody>
      </p:sp>
      <p:sp>
        <p:nvSpPr>
          <p:cNvPr id="12" name="Shape 8"/>
          <p:cNvSpPr/>
          <p:nvPr/>
        </p:nvSpPr>
        <p:spPr>
          <a:xfrm>
            <a:off x="2060853" y="3976567"/>
            <a:ext cx="10316409" cy="3760664"/>
          </a:xfrm>
          <a:prstGeom prst="roundRect">
            <a:avLst>
              <a:gd name="adj" fmla="val 1710"/>
            </a:avLst>
          </a:prstGeom>
          <a:solidFill>
            <a:srgbClr val="2D3033"/>
          </a:solidFill>
          <a:ln/>
        </p:spPr>
        <p:txBody>
          <a:bodyPr/>
          <a:lstStyle/>
          <a:p>
            <a:endParaRPr lang="en-US" sz="1600" dirty="0">
              <a:solidFill>
                <a:srgbClr val="CFCBBF"/>
              </a:solidFill>
              <a:latin typeface="Raleway" pitchFamily="34" charset="0"/>
              <a:ea typeface="Raleway" pitchFamily="34" charset="-122"/>
              <a:cs typeface="Raleway" pitchFamily="34" charset="-120"/>
            </a:endParaRPr>
          </a:p>
          <a:p>
            <a:pPr marL="285750" indent="-285750">
              <a:buFont typeface="Arial" panose="020B0604020202020204" pitchFamily="34" charset="0"/>
              <a:buChar char="•"/>
            </a:pPr>
            <a:r>
              <a:rPr lang="en-US" sz="1600" dirty="0">
                <a:solidFill>
                  <a:srgbClr val="CFCBBF"/>
                </a:solidFill>
                <a:latin typeface="Raleway" pitchFamily="34" charset="0"/>
                <a:ea typeface="Raleway" pitchFamily="34" charset="-122"/>
                <a:cs typeface="Raleway" pitchFamily="34" charset="-120"/>
              </a:rPr>
              <a:t>IT WILL DETECT &amp; COUNT THE TYPE OF PERSON PRESENT IN THE ICU ROOM. HERE, WE ARE USING DEEP LEARNING NETWORK TO TRAIN THE MODEL FOR PREDICTION. NOW BASED ON PERSON PRESENT IN THE ROOM PRIORITY OF GENERATING ALARM &amp; SYSTEM CONTINUITY WILL DIFFER.</a:t>
            </a:r>
          </a:p>
          <a:p>
            <a:pPr marL="285750" indent="-285750">
              <a:buFont typeface="Arial" panose="020B0604020202020204" pitchFamily="34" charset="0"/>
              <a:buChar char="•"/>
            </a:pPr>
            <a:endParaRPr lang="en-US" sz="1600" dirty="0">
              <a:solidFill>
                <a:srgbClr val="CFCBBF"/>
              </a:solidFill>
              <a:latin typeface="Raleway" pitchFamily="34" charset="0"/>
              <a:ea typeface="Raleway" pitchFamily="34" charset="-122"/>
              <a:cs typeface="Raleway" pitchFamily="34" charset="-120"/>
            </a:endParaRPr>
          </a:p>
          <a:p>
            <a:pPr marL="285750" indent="-285750">
              <a:buFont typeface="Arial" panose="020B0604020202020204" pitchFamily="34" charset="0"/>
              <a:buChar char="•"/>
            </a:pPr>
            <a:r>
              <a:rPr lang="en-US" sz="1600" dirty="0">
                <a:solidFill>
                  <a:srgbClr val="CFCBBF"/>
                </a:solidFill>
                <a:latin typeface="Raleway" pitchFamily="34" charset="0"/>
                <a:ea typeface="Raleway" pitchFamily="34" charset="-122"/>
                <a:cs typeface="Raleway" pitchFamily="34" charset="-120"/>
              </a:rPr>
              <a:t>WITH THE HELP OF THIS MODULE WE ARE DETECTING ANY TYPE OF MOTION HAPPENS IN THE ICU ROOM. HERE, SOME UNUSUAL MOTIONS ARE ALSO DETECTED SO WE PUT A ROI TO DETECT THE MOTION OF PATIENT. IF FALL IS DETECTED, WE PUT A THRESHOLD OF 3 SECOND TO GENERATE ALERT OF WHAT TYPE OF MOTION IS OCCURRED FOR WHICH WE USED FINE-TUNED YOLOV8 MODEL. FOR MOTION TYPE DETECTION LIKE HAND,HEAD,LEG AND BREATHLESSNESS WE USE SSIM MODULE.</a:t>
            </a:r>
            <a:endParaRPr lang="en-IN" sz="1600" dirty="0">
              <a:solidFill>
                <a:srgbClr val="CFCBBF"/>
              </a:solidFill>
              <a:latin typeface="Raleway" pitchFamily="34" charset="0"/>
              <a:ea typeface="Raleway" pitchFamily="34" charset="-122"/>
              <a:cs typeface="Raleway" pitchFamily="34" charset="-120"/>
            </a:endParaRPr>
          </a:p>
          <a:p>
            <a:endParaRPr lang="en-IN" sz="1600" dirty="0">
              <a:solidFill>
                <a:srgbClr val="CFCBBF"/>
              </a:solidFill>
              <a:latin typeface="Raleway" pitchFamily="34" charset="0"/>
              <a:ea typeface="Raleway" pitchFamily="34" charset="-122"/>
              <a:cs typeface="Raleway" pitchFamily="34" charset="-120"/>
            </a:endParaRPr>
          </a:p>
          <a:p>
            <a:pPr marL="285750" indent="-285750">
              <a:buFont typeface="Arial" panose="020B0604020202020204" pitchFamily="34" charset="0"/>
              <a:buChar char="•"/>
            </a:pPr>
            <a:r>
              <a:rPr lang="en-US" sz="1600" dirty="0">
                <a:solidFill>
                  <a:srgbClr val="CFCBBF"/>
                </a:solidFill>
                <a:latin typeface="Raleway" pitchFamily="34" charset="0"/>
                <a:ea typeface="Raleway" pitchFamily="34" charset="-122"/>
                <a:cs typeface="Raleway" pitchFamily="34" charset="-120"/>
              </a:rPr>
              <a:t>WHEN PATIENT IS IN SOME PROBLEM ALERT IS GENERATED AND DISPLAYED .EVERY MOTION OF THE PATIENT IS HIGHLIGHTED WITH DIFFERENT BOUNDED BOX COLOURS.</a:t>
            </a:r>
          </a:p>
        </p:txBody>
      </p:sp>
      <p:sp>
        <p:nvSpPr>
          <p:cNvPr id="14" name="Text 10"/>
          <p:cNvSpPr/>
          <p:nvPr/>
        </p:nvSpPr>
        <p:spPr>
          <a:xfrm>
            <a:off x="2253138" y="4376855"/>
            <a:ext cx="9856799" cy="2769989"/>
          </a:xfrm>
          <a:prstGeom prst="rect">
            <a:avLst/>
          </a:prstGeom>
          <a:noFill/>
          <a:ln/>
        </p:spPr>
        <p:txBody>
          <a:bodyPr wrap="square" rtlCol="0" anchor="t"/>
          <a:lstStyle/>
          <a:p>
            <a:pPr marL="0" indent="0">
              <a:lnSpc>
                <a:spcPts val="2424"/>
              </a:lnSpc>
              <a:buNone/>
            </a:pP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sp>
        <p:nvSpPr>
          <p:cNvPr id="4" name="Text 1"/>
          <p:cNvSpPr/>
          <p:nvPr/>
        </p:nvSpPr>
        <p:spPr>
          <a:xfrm>
            <a:off x="864037" y="1166455"/>
            <a:ext cx="6172200" cy="771525"/>
          </a:xfrm>
          <a:prstGeom prst="rect">
            <a:avLst/>
          </a:prstGeom>
          <a:noFill/>
          <a:ln/>
        </p:spPr>
        <p:txBody>
          <a:bodyPr wrap="none" rtlCol="0" anchor="t"/>
          <a:lstStyle/>
          <a:p>
            <a:pPr marL="0" indent="0">
              <a:lnSpc>
                <a:spcPts val="6075"/>
              </a:lnSpc>
              <a:buNone/>
            </a:pPr>
            <a:r>
              <a:rPr lang="en-US" sz="6000" b="1" dirty="0">
                <a:solidFill>
                  <a:srgbClr val="AE8625"/>
                </a:solidFill>
                <a:latin typeface="Prata" pitchFamily="34" charset="0"/>
                <a:ea typeface="Prata" pitchFamily="34" charset="-122"/>
                <a:cs typeface="Prata" pitchFamily="34" charset="-120"/>
              </a:rPr>
              <a:t>ADVANCED FEATURES</a:t>
            </a:r>
            <a:endParaRPr lang="en-US" sz="6000" b="1" dirty="0"/>
          </a:p>
        </p:txBody>
      </p:sp>
      <p:sp>
        <p:nvSpPr>
          <p:cNvPr id="5" name="Text 2"/>
          <p:cNvSpPr/>
          <p:nvPr/>
        </p:nvSpPr>
        <p:spPr>
          <a:xfrm>
            <a:off x="864037" y="2923459"/>
            <a:ext cx="5114732" cy="469197"/>
          </a:xfrm>
          <a:prstGeom prst="rect">
            <a:avLst/>
          </a:prstGeom>
          <a:noFill/>
          <a:ln/>
        </p:spPr>
        <p:txBody>
          <a:bodyPr wrap="none" rtlCol="0" anchor="t"/>
          <a:lstStyle/>
          <a:p>
            <a:pPr marL="0" indent="0">
              <a:lnSpc>
                <a:spcPts val="3038"/>
              </a:lnSpc>
              <a:buNone/>
            </a:pPr>
            <a:r>
              <a:rPr lang="en-US" sz="2400" dirty="0">
                <a:solidFill>
                  <a:srgbClr val="AE8625"/>
                </a:solidFill>
                <a:latin typeface="Prata" pitchFamily="34" charset="0"/>
                <a:ea typeface="Prata" pitchFamily="34" charset="-122"/>
                <a:cs typeface="Prata" pitchFamily="34" charset="-120"/>
              </a:rPr>
              <a:t>PATIENT ABNORMAL MOVEMENT DETECTION</a:t>
            </a:r>
            <a:endParaRPr lang="en-US" sz="2400" dirty="0"/>
          </a:p>
        </p:txBody>
      </p:sp>
      <p:sp>
        <p:nvSpPr>
          <p:cNvPr id="6" name="Text 3"/>
          <p:cNvSpPr/>
          <p:nvPr/>
        </p:nvSpPr>
        <p:spPr>
          <a:xfrm>
            <a:off x="864037" y="3451271"/>
            <a:ext cx="6451163" cy="1327057"/>
          </a:xfrm>
          <a:prstGeom prst="rect">
            <a:avLst/>
          </a:prstGeom>
          <a:noFill/>
          <a:ln/>
        </p:spPr>
        <p:txBody>
          <a:bodyPr wrap="square" rtlCol="0" anchor="t"/>
          <a:lstStyle/>
          <a:p>
            <a:pPr marL="0" indent="0">
              <a:lnSpc>
                <a:spcPts val="3110"/>
              </a:lnSpc>
              <a:buNone/>
            </a:pPr>
            <a:r>
              <a:rPr lang="en-US" sz="1600" dirty="0">
                <a:solidFill>
                  <a:srgbClr val="CFCBBF"/>
                </a:solidFill>
                <a:latin typeface="Raleway" pitchFamily="34" charset="0"/>
                <a:ea typeface="Raleway" pitchFamily="34" charset="-122"/>
                <a:cs typeface="Raleway" pitchFamily="34" charset="-120"/>
              </a:rPr>
              <a:t>DETECTS ALL THE UNUSUAL MOVEMENTS OF THE PATIENT SUCH AS FALL DETECTION. ALSO DETECTS WHETHER THE PATIENT IS HAVING PROBLEM TO BREATH OR ANYTHING LIKE THIS.</a:t>
            </a:r>
            <a:endParaRPr lang="en-US" sz="1600" dirty="0"/>
          </a:p>
        </p:txBody>
      </p:sp>
      <p:pic>
        <p:nvPicPr>
          <p:cNvPr id="11" name="Image 1" descr="preencoded.png">
            <a:extLst>
              <a:ext uri="{FF2B5EF4-FFF2-40B4-BE49-F238E27FC236}">
                <a16:creationId xmlns:a16="http://schemas.microsoft.com/office/drawing/2014/main" id="{3BCAC73B-632B-F03C-4278-B4DB569A9BAA}"/>
              </a:ext>
            </a:extLst>
          </p:cNvPr>
          <p:cNvPicPr>
            <a:picLocks noChangeAspect="1"/>
          </p:cNvPicPr>
          <p:nvPr/>
        </p:nvPicPr>
        <p:blipFill>
          <a:blip r:embed="rId4"/>
          <a:stretch>
            <a:fillRect/>
          </a:stretch>
        </p:blipFill>
        <p:spPr>
          <a:xfrm>
            <a:off x="9144000" y="0"/>
            <a:ext cx="5486400" cy="8229600"/>
          </a:xfrm>
          <a:prstGeom prst="rect">
            <a:avLst/>
          </a:prstGeom>
        </p:spPr>
      </p:pic>
      <p:sp>
        <p:nvSpPr>
          <p:cNvPr id="12" name="Text 2">
            <a:extLst>
              <a:ext uri="{FF2B5EF4-FFF2-40B4-BE49-F238E27FC236}">
                <a16:creationId xmlns:a16="http://schemas.microsoft.com/office/drawing/2014/main" id="{A9876B66-CA71-FA48-7F85-FC954A397442}"/>
              </a:ext>
            </a:extLst>
          </p:cNvPr>
          <p:cNvSpPr/>
          <p:nvPr/>
        </p:nvSpPr>
        <p:spPr>
          <a:xfrm>
            <a:off x="864037" y="5061008"/>
            <a:ext cx="5114732" cy="469197"/>
          </a:xfrm>
          <a:prstGeom prst="rect">
            <a:avLst/>
          </a:prstGeom>
          <a:noFill/>
          <a:ln/>
        </p:spPr>
        <p:txBody>
          <a:bodyPr wrap="none" rtlCol="0" anchor="t"/>
          <a:lstStyle/>
          <a:p>
            <a:pPr marL="0" indent="0">
              <a:lnSpc>
                <a:spcPts val="3038"/>
              </a:lnSpc>
              <a:buNone/>
            </a:pPr>
            <a:r>
              <a:rPr lang="en-US" sz="2400" dirty="0">
                <a:solidFill>
                  <a:srgbClr val="AE8625"/>
                </a:solidFill>
                <a:latin typeface="Prata" pitchFamily="34" charset="0"/>
                <a:ea typeface="Prata" pitchFamily="34" charset="-122"/>
                <a:cs typeface="Prata" pitchFamily="34" charset="-120"/>
              </a:rPr>
              <a:t>UTILIZING RESOURCES EFFECTIVELY</a:t>
            </a:r>
            <a:endParaRPr lang="en-US" sz="2400" dirty="0"/>
          </a:p>
        </p:txBody>
      </p:sp>
      <p:sp>
        <p:nvSpPr>
          <p:cNvPr id="13" name="Text 3">
            <a:extLst>
              <a:ext uri="{FF2B5EF4-FFF2-40B4-BE49-F238E27FC236}">
                <a16:creationId xmlns:a16="http://schemas.microsoft.com/office/drawing/2014/main" id="{92E9395C-01A5-183E-AA41-F5B22A8C538E}"/>
              </a:ext>
            </a:extLst>
          </p:cNvPr>
          <p:cNvSpPr/>
          <p:nvPr/>
        </p:nvSpPr>
        <p:spPr>
          <a:xfrm>
            <a:off x="864036" y="5655792"/>
            <a:ext cx="6451163" cy="1696343"/>
          </a:xfrm>
          <a:prstGeom prst="rect">
            <a:avLst/>
          </a:prstGeom>
          <a:noFill/>
          <a:ln/>
        </p:spPr>
        <p:txBody>
          <a:bodyPr wrap="square" rtlCol="0" anchor="t"/>
          <a:lstStyle/>
          <a:p>
            <a:pPr marL="0" indent="0">
              <a:lnSpc>
                <a:spcPts val="3110"/>
              </a:lnSpc>
              <a:buNone/>
            </a:pPr>
            <a:r>
              <a:rPr lang="en-US" sz="1600" dirty="0">
                <a:solidFill>
                  <a:srgbClr val="CFCBBF"/>
                </a:solidFill>
                <a:latin typeface="Raleway" pitchFamily="34" charset="0"/>
                <a:ea typeface="Raleway" pitchFamily="34" charset="-122"/>
                <a:cs typeface="Raleway" pitchFamily="34" charset="-120"/>
              </a:rPr>
              <a:t>DETECTS IF THERE IS DOCTOR OR NURSE IN THE ICU ROOM USING OUR FINE-TUNED YOLO MODEL. IF YES, THEN IT STOPS DETECTING ABNORMAL MOVEMENTS OF THE PATIENT RESULTING IN LESS CONSUMING RESOURCE.</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2629"/>
            <a:ext cx="14630400" cy="8229600"/>
          </a:xfrm>
          <a:prstGeom prst="rect">
            <a:avLst/>
          </a:prstGeom>
          <a:solidFill>
            <a:srgbClr val="1B1C1D"/>
          </a:solidFill>
          <a:ln/>
        </p:spPr>
        <p:txBody>
          <a:bodyPr/>
          <a:lstStyle/>
          <a:p>
            <a:endParaRPr lang="en-IN" dirty="0"/>
          </a:p>
        </p:txBody>
      </p:sp>
      <p:pic>
        <p:nvPicPr>
          <p:cNvPr id="4" name="Image 1" descr="preencoded.png"/>
          <p:cNvPicPr>
            <a:picLocks noChangeAspect="1"/>
          </p:cNvPicPr>
          <p:nvPr/>
        </p:nvPicPr>
        <p:blipFill>
          <a:blip r:embed="rId4"/>
          <a:stretch>
            <a:fillRect/>
          </a:stretch>
        </p:blipFill>
        <p:spPr>
          <a:xfrm>
            <a:off x="9144000" y="0"/>
            <a:ext cx="5486400" cy="8229600"/>
          </a:xfrm>
          <a:prstGeom prst="rect">
            <a:avLst/>
          </a:prstGeom>
        </p:spPr>
      </p:pic>
      <p:sp>
        <p:nvSpPr>
          <p:cNvPr id="5" name="Text 1"/>
          <p:cNvSpPr/>
          <p:nvPr/>
        </p:nvSpPr>
        <p:spPr>
          <a:xfrm>
            <a:off x="622333" y="410123"/>
            <a:ext cx="4904065" cy="826830"/>
          </a:xfrm>
          <a:prstGeom prst="rect">
            <a:avLst/>
          </a:prstGeom>
          <a:noFill/>
          <a:ln/>
        </p:spPr>
        <p:txBody>
          <a:bodyPr wrap="none" rtlCol="0" anchor="t"/>
          <a:lstStyle/>
          <a:p>
            <a:pPr marL="0" indent="0">
              <a:lnSpc>
                <a:spcPts val="4460"/>
              </a:lnSpc>
              <a:buNone/>
            </a:pPr>
            <a:r>
              <a:rPr lang="en-US" sz="6000" b="1" dirty="0">
                <a:solidFill>
                  <a:srgbClr val="AE8625"/>
                </a:solidFill>
                <a:latin typeface="Prata" pitchFamily="34" charset="0"/>
                <a:ea typeface="Prata" pitchFamily="34" charset="-122"/>
                <a:cs typeface="Prata" pitchFamily="34" charset="-120"/>
              </a:rPr>
              <a:t>WORKFLOW</a:t>
            </a:r>
            <a:endParaRPr lang="en-US" sz="6000" b="1" dirty="0"/>
          </a:p>
        </p:txBody>
      </p:sp>
      <p:sp>
        <p:nvSpPr>
          <p:cNvPr id="6" name="Shape 2"/>
          <p:cNvSpPr/>
          <p:nvPr/>
        </p:nvSpPr>
        <p:spPr>
          <a:xfrm>
            <a:off x="858778" y="1918820"/>
            <a:ext cx="22622" cy="5234464"/>
          </a:xfrm>
          <a:prstGeom prst="rect">
            <a:avLst/>
          </a:prstGeom>
          <a:solidFill>
            <a:srgbClr val="D2AC47"/>
          </a:solidFill>
          <a:ln/>
        </p:spPr>
      </p:sp>
      <p:sp>
        <p:nvSpPr>
          <p:cNvPr id="7" name="Shape 3"/>
          <p:cNvSpPr/>
          <p:nvPr/>
        </p:nvSpPr>
        <p:spPr>
          <a:xfrm>
            <a:off x="1073983" y="1940043"/>
            <a:ext cx="634365" cy="22622"/>
          </a:xfrm>
          <a:prstGeom prst="rect">
            <a:avLst/>
          </a:prstGeom>
          <a:solidFill>
            <a:srgbClr val="D2AC47"/>
          </a:solidFill>
          <a:ln/>
        </p:spPr>
      </p:sp>
      <p:sp>
        <p:nvSpPr>
          <p:cNvPr id="8" name="Shape 4"/>
          <p:cNvSpPr/>
          <p:nvPr/>
        </p:nvSpPr>
        <p:spPr>
          <a:xfrm>
            <a:off x="666194" y="1747519"/>
            <a:ext cx="407789" cy="407789"/>
          </a:xfrm>
          <a:prstGeom prst="roundRect">
            <a:avLst>
              <a:gd name="adj" fmla="val 13335"/>
            </a:avLst>
          </a:prstGeom>
          <a:solidFill>
            <a:srgbClr val="2D3033"/>
          </a:solidFill>
          <a:ln/>
        </p:spPr>
      </p:sp>
      <p:sp>
        <p:nvSpPr>
          <p:cNvPr id="9" name="Text 5"/>
          <p:cNvSpPr/>
          <p:nvPr/>
        </p:nvSpPr>
        <p:spPr>
          <a:xfrm>
            <a:off x="823119" y="1815385"/>
            <a:ext cx="93821" cy="271939"/>
          </a:xfrm>
          <a:prstGeom prst="rect">
            <a:avLst/>
          </a:prstGeom>
          <a:noFill/>
          <a:ln/>
        </p:spPr>
        <p:txBody>
          <a:bodyPr wrap="none" rtlCol="0" anchor="t"/>
          <a:lstStyle/>
          <a:p>
            <a:pPr marL="0" indent="0" algn="ctr">
              <a:lnSpc>
                <a:spcPts val="2141"/>
              </a:lnSpc>
              <a:buNone/>
            </a:pPr>
            <a:r>
              <a:rPr lang="en-US" sz="2141" dirty="0">
                <a:solidFill>
                  <a:srgbClr val="AE8625"/>
                </a:solidFill>
                <a:latin typeface="Prata" pitchFamily="34" charset="0"/>
                <a:ea typeface="Prata" pitchFamily="34" charset="-122"/>
                <a:cs typeface="Prata" pitchFamily="34" charset="-120"/>
              </a:rPr>
              <a:t>1</a:t>
            </a:r>
            <a:endParaRPr lang="en-US" sz="2141" dirty="0"/>
          </a:p>
        </p:txBody>
      </p:sp>
      <p:sp>
        <p:nvSpPr>
          <p:cNvPr id="10" name="Text 6"/>
          <p:cNvSpPr/>
          <p:nvPr/>
        </p:nvSpPr>
        <p:spPr>
          <a:xfrm>
            <a:off x="1866999" y="1724897"/>
            <a:ext cx="2265759" cy="283131"/>
          </a:xfrm>
          <a:prstGeom prst="rect">
            <a:avLst/>
          </a:prstGeom>
          <a:noFill/>
          <a:ln/>
        </p:spPr>
        <p:txBody>
          <a:bodyPr wrap="none" rtlCol="0" anchor="t"/>
          <a:lstStyle/>
          <a:p>
            <a:pPr marL="0" indent="0" algn="l">
              <a:lnSpc>
                <a:spcPts val="2230"/>
              </a:lnSpc>
              <a:buNone/>
            </a:pPr>
            <a:r>
              <a:rPr lang="en-US" sz="1784" dirty="0">
                <a:solidFill>
                  <a:srgbClr val="AE8625"/>
                </a:solidFill>
                <a:latin typeface="Prata" pitchFamily="34" charset="0"/>
                <a:ea typeface="Prata" pitchFamily="34" charset="-122"/>
                <a:cs typeface="Prata" pitchFamily="34" charset="-120"/>
              </a:rPr>
              <a:t>PERSON TYPE DETECTION</a:t>
            </a:r>
          </a:p>
        </p:txBody>
      </p:sp>
      <p:sp>
        <p:nvSpPr>
          <p:cNvPr id="11" name="Text 7"/>
          <p:cNvSpPr/>
          <p:nvPr/>
        </p:nvSpPr>
        <p:spPr>
          <a:xfrm>
            <a:off x="1866998" y="2008443"/>
            <a:ext cx="7120295" cy="1651159"/>
          </a:xfrm>
          <a:prstGeom prst="rect">
            <a:avLst/>
          </a:prstGeom>
          <a:noFill/>
          <a:ln/>
        </p:spPr>
        <p:txBody>
          <a:bodyPr wrap="square" rtlCol="0" anchor="t"/>
          <a:lstStyle/>
          <a:p>
            <a:pPr marL="0" indent="0" algn="l">
              <a:lnSpc>
                <a:spcPts val="2284"/>
              </a:lnSpc>
              <a:buNone/>
            </a:pPr>
            <a:r>
              <a:rPr lang="en-US" sz="1427" dirty="0">
                <a:solidFill>
                  <a:srgbClr val="CFCBBF"/>
                </a:solidFill>
                <a:latin typeface="Raleway" pitchFamily="34" charset="0"/>
                <a:ea typeface="Raleway" pitchFamily="34" charset="-122"/>
                <a:cs typeface="Raleway" pitchFamily="34" charset="-120"/>
              </a:rPr>
              <a:t>THIS MODULE IS STARTING POINT OF THE SYSTEM. IT WILL DETECT &amp; COUNT THE TYPE OF PERSON PRESENT IN THE ICU ROOM. HERE, WE ARE USING DEEP LEARNING NETWORK TO FINE-TUNED THE MODEL FOR IDENTIFYING THE PERSONS PRESENT IN THE FRAME. NOW BASED ON PERSON PRESENT IN THE ROOM PRIORITY OF MONITORING THE PATIENT WHEN THERE ARE NO DOCTOR/NURSE .</a:t>
            </a:r>
            <a:endParaRPr lang="en-US" sz="1427" dirty="0"/>
          </a:p>
        </p:txBody>
      </p:sp>
      <p:sp>
        <p:nvSpPr>
          <p:cNvPr id="12" name="Shape 8"/>
          <p:cNvSpPr/>
          <p:nvPr/>
        </p:nvSpPr>
        <p:spPr>
          <a:xfrm>
            <a:off x="1073983" y="3897668"/>
            <a:ext cx="634365" cy="22622"/>
          </a:xfrm>
          <a:prstGeom prst="rect">
            <a:avLst/>
          </a:prstGeom>
          <a:solidFill>
            <a:srgbClr val="D2AC47"/>
          </a:solidFill>
          <a:ln/>
        </p:spPr>
      </p:sp>
      <p:sp>
        <p:nvSpPr>
          <p:cNvPr id="13" name="Shape 9"/>
          <p:cNvSpPr/>
          <p:nvPr/>
        </p:nvSpPr>
        <p:spPr>
          <a:xfrm>
            <a:off x="666194" y="3753272"/>
            <a:ext cx="407789" cy="407789"/>
          </a:xfrm>
          <a:prstGeom prst="roundRect">
            <a:avLst>
              <a:gd name="adj" fmla="val 13335"/>
            </a:avLst>
          </a:prstGeom>
          <a:solidFill>
            <a:srgbClr val="2D3033"/>
          </a:solidFill>
          <a:ln/>
        </p:spPr>
      </p:sp>
      <p:sp>
        <p:nvSpPr>
          <p:cNvPr id="14" name="Text 10"/>
          <p:cNvSpPr/>
          <p:nvPr/>
        </p:nvSpPr>
        <p:spPr>
          <a:xfrm>
            <a:off x="786685" y="3749563"/>
            <a:ext cx="166688" cy="271939"/>
          </a:xfrm>
          <a:prstGeom prst="rect">
            <a:avLst/>
          </a:prstGeom>
          <a:noFill/>
          <a:ln/>
        </p:spPr>
        <p:txBody>
          <a:bodyPr wrap="none" rtlCol="0" anchor="t"/>
          <a:lstStyle/>
          <a:p>
            <a:pPr marL="0" indent="0" algn="ctr">
              <a:lnSpc>
                <a:spcPts val="2141"/>
              </a:lnSpc>
              <a:buNone/>
            </a:pPr>
            <a:r>
              <a:rPr lang="en-US" sz="2141" dirty="0">
                <a:solidFill>
                  <a:srgbClr val="AE8625"/>
                </a:solidFill>
                <a:latin typeface="Prata" pitchFamily="34" charset="0"/>
                <a:ea typeface="Prata" pitchFamily="34" charset="-122"/>
                <a:cs typeface="Prata" pitchFamily="34" charset="-120"/>
              </a:rPr>
              <a:t>2</a:t>
            </a:r>
            <a:endParaRPr lang="en-US" sz="2141" dirty="0"/>
          </a:p>
        </p:txBody>
      </p:sp>
      <p:sp>
        <p:nvSpPr>
          <p:cNvPr id="15" name="Text 11"/>
          <p:cNvSpPr/>
          <p:nvPr/>
        </p:nvSpPr>
        <p:spPr>
          <a:xfrm>
            <a:off x="1854967" y="3753787"/>
            <a:ext cx="2265759" cy="283131"/>
          </a:xfrm>
          <a:prstGeom prst="rect">
            <a:avLst/>
          </a:prstGeom>
          <a:noFill/>
          <a:ln/>
        </p:spPr>
        <p:txBody>
          <a:bodyPr wrap="none" rtlCol="0" anchor="t"/>
          <a:lstStyle/>
          <a:p>
            <a:pPr marL="0" indent="0" algn="l">
              <a:lnSpc>
                <a:spcPts val="2230"/>
              </a:lnSpc>
              <a:buNone/>
            </a:pPr>
            <a:r>
              <a:rPr lang="en-US" sz="1784" dirty="0">
                <a:solidFill>
                  <a:srgbClr val="AE8625"/>
                </a:solidFill>
                <a:latin typeface="Prata" pitchFamily="34" charset="0"/>
                <a:ea typeface="Prata" pitchFamily="34" charset="-122"/>
                <a:cs typeface="Prata" pitchFamily="34" charset="-120"/>
              </a:rPr>
              <a:t>MOTION DETECTION</a:t>
            </a:r>
          </a:p>
        </p:txBody>
      </p:sp>
      <p:sp>
        <p:nvSpPr>
          <p:cNvPr id="16" name="Text 12"/>
          <p:cNvSpPr/>
          <p:nvPr/>
        </p:nvSpPr>
        <p:spPr>
          <a:xfrm>
            <a:off x="1866999" y="4114602"/>
            <a:ext cx="7048322" cy="1503878"/>
          </a:xfrm>
          <a:prstGeom prst="rect">
            <a:avLst/>
          </a:prstGeom>
          <a:noFill/>
          <a:ln/>
        </p:spPr>
        <p:txBody>
          <a:bodyPr wrap="square" rtlCol="0" anchor="t"/>
          <a:lstStyle/>
          <a:p>
            <a:pPr marL="0" indent="0" algn="l">
              <a:lnSpc>
                <a:spcPts val="2284"/>
              </a:lnSpc>
              <a:buNone/>
            </a:pPr>
            <a:r>
              <a:rPr lang="en-US" sz="1427" dirty="0">
                <a:solidFill>
                  <a:srgbClr val="CFCBBF"/>
                </a:solidFill>
                <a:latin typeface="Raleway" pitchFamily="34" charset="0"/>
                <a:ea typeface="Raleway" pitchFamily="34" charset="-122"/>
                <a:cs typeface="Raleway" pitchFamily="34" charset="-120"/>
              </a:rPr>
              <a:t>WITH THE HELP OF SSIM MODULE WE ARE DETECTING ANY TYPE OF MOTION HAPPENS TO THE PATIENT. HERE, SOME UNUSUAL MOTIONS ARE ALSO DETECTED SO WE PUT A ROI TO DETECT THE MOTION OF PATIENT. AFTER MOTION IS DETECTED, WE PUT A THRESHOLD OF 3 SECOND TO GENERATE ALARM OF WHAT TYPE OF MOTION IS OCCURRED. FOR MOTION TYPE DETECTION WE WILL DEEP LEARNING.</a:t>
            </a:r>
          </a:p>
        </p:txBody>
      </p:sp>
      <p:sp>
        <p:nvSpPr>
          <p:cNvPr id="17" name="Shape 13"/>
          <p:cNvSpPr/>
          <p:nvPr/>
        </p:nvSpPr>
        <p:spPr>
          <a:xfrm>
            <a:off x="1073983" y="6019414"/>
            <a:ext cx="634365" cy="22622"/>
          </a:xfrm>
          <a:prstGeom prst="rect">
            <a:avLst/>
          </a:prstGeom>
          <a:solidFill>
            <a:srgbClr val="D2AC47"/>
          </a:solidFill>
          <a:ln/>
        </p:spPr>
      </p:sp>
      <p:sp>
        <p:nvSpPr>
          <p:cNvPr id="18" name="Shape 14"/>
          <p:cNvSpPr/>
          <p:nvPr/>
        </p:nvSpPr>
        <p:spPr>
          <a:xfrm>
            <a:off x="666194" y="5826890"/>
            <a:ext cx="407789" cy="407789"/>
          </a:xfrm>
          <a:prstGeom prst="roundRect">
            <a:avLst>
              <a:gd name="adj" fmla="val 13335"/>
            </a:avLst>
          </a:prstGeom>
          <a:solidFill>
            <a:srgbClr val="2D3033"/>
          </a:solidFill>
          <a:ln/>
        </p:spPr>
      </p:sp>
      <p:sp>
        <p:nvSpPr>
          <p:cNvPr id="19" name="Text 15"/>
          <p:cNvSpPr/>
          <p:nvPr/>
        </p:nvSpPr>
        <p:spPr>
          <a:xfrm>
            <a:off x="785733" y="5883034"/>
            <a:ext cx="168593" cy="271939"/>
          </a:xfrm>
          <a:prstGeom prst="rect">
            <a:avLst/>
          </a:prstGeom>
          <a:noFill/>
          <a:ln/>
        </p:spPr>
        <p:txBody>
          <a:bodyPr wrap="none" rtlCol="0" anchor="t"/>
          <a:lstStyle/>
          <a:p>
            <a:pPr marL="0" indent="0" algn="ctr">
              <a:lnSpc>
                <a:spcPts val="2141"/>
              </a:lnSpc>
              <a:buNone/>
            </a:pPr>
            <a:r>
              <a:rPr lang="en-US" sz="2141" dirty="0">
                <a:solidFill>
                  <a:srgbClr val="AE8625"/>
                </a:solidFill>
                <a:latin typeface="Prata" pitchFamily="34" charset="0"/>
                <a:ea typeface="Prata" pitchFamily="34" charset="-122"/>
                <a:cs typeface="Prata" pitchFamily="34" charset="-120"/>
              </a:rPr>
              <a:t>3</a:t>
            </a:r>
            <a:endParaRPr lang="en-US" sz="2141" dirty="0"/>
          </a:p>
        </p:txBody>
      </p:sp>
      <p:sp>
        <p:nvSpPr>
          <p:cNvPr id="20" name="Text 16"/>
          <p:cNvSpPr/>
          <p:nvPr/>
        </p:nvSpPr>
        <p:spPr>
          <a:xfrm>
            <a:off x="1866999" y="5890873"/>
            <a:ext cx="2265759" cy="283131"/>
          </a:xfrm>
          <a:prstGeom prst="rect">
            <a:avLst/>
          </a:prstGeom>
          <a:noFill/>
          <a:ln/>
        </p:spPr>
        <p:txBody>
          <a:bodyPr wrap="none" rtlCol="0" anchor="t"/>
          <a:lstStyle/>
          <a:p>
            <a:pPr marL="0" indent="0" algn="l">
              <a:lnSpc>
                <a:spcPts val="2230"/>
              </a:lnSpc>
              <a:buNone/>
            </a:pPr>
            <a:r>
              <a:rPr lang="en-US" sz="1784" dirty="0">
                <a:solidFill>
                  <a:srgbClr val="AE8625"/>
                </a:solidFill>
                <a:latin typeface="Prata" pitchFamily="34" charset="0"/>
                <a:ea typeface="Prata" pitchFamily="34" charset="-122"/>
                <a:cs typeface="Prata" pitchFamily="34" charset="-120"/>
              </a:rPr>
              <a:t>EVENT HANDLERS</a:t>
            </a:r>
          </a:p>
        </p:txBody>
      </p:sp>
      <p:sp>
        <p:nvSpPr>
          <p:cNvPr id="21" name="Text 17"/>
          <p:cNvSpPr/>
          <p:nvPr/>
        </p:nvSpPr>
        <p:spPr>
          <a:xfrm>
            <a:off x="1866999" y="6231530"/>
            <a:ext cx="7120294" cy="921754"/>
          </a:xfrm>
          <a:prstGeom prst="rect">
            <a:avLst/>
          </a:prstGeom>
          <a:noFill/>
          <a:ln/>
        </p:spPr>
        <p:txBody>
          <a:bodyPr wrap="square" rtlCol="0" anchor="t"/>
          <a:lstStyle/>
          <a:p>
            <a:pPr marL="0" indent="0" algn="l">
              <a:lnSpc>
                <a:spcPts val="2284"/>
              </a:lnSpc>
              <a:buNone/>
            </a:pPr>
            <a:r>
              <a:rPr lang="en-US" sz="1427" dirty="0">
                <a:solidFill>
                  <a:srgbClr val="CFCBBF"/>
                </a:solidFill>
                <a:latin typeface="Raleway" pitchFamily="34" charset="0"/>
                <a:ea typeface="Raleway" pitchFamily="34" charset="-122"/>
                <a:cs typeface="Raleway" pitchFamily="34" charset="-120"/>
              </a:rPr>
              <a:t>THIS MODULE IS MADE FOR HANDLING VARIOUS TYPE OF EVENTS HAPPENS IN THE SYSTEM. E.G. WHEN PATIENT IS IN SOME PROBLEM  ALERT IS GENERATED AND DISPLAYED ,WHEN ANY TYPE OF SPECIFIC MOTIION DETECTED THE BOUNDED BOX COLOUR OF PATIENT CHANGE TO GREEN,YELLOW,BLUE,RED AND PUSH THE LOG FILE IN FOLDER.</a:t>
            </a:r>
            <a:endParaRPr lang="en-US" sz="1427"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3" name="Shape 0">
            <a:extLst>
              <a:ext uri="{FF2B5EF4-FFF2-40B4-BE49-F238E27FC236}">
                <a16:creationId xmlns:a16="http://schemas.microsoft.com/office/drawing/2014/main" id="{32945E17-7538-9D29-1F25-971AC6348FE7}"/>
              </a:ext>
            </a:extLst>
          </p:cNvPr>
          <p:cNvSpPr/>
          <p:nvPr/>
        </p:nvSpPr>
        <p:spPr>
          <a:xfrm>
            <a:off x="3795" y="0"/>
            <a:ext cx="14630400" cy="8229600"/>
          </a:xfrm>
          <a:prstGeom prst="rect">
            <a:avLst/>
          </a:prstGeom>
          <a:solidFill>
            <a:srgbClr val="1B1C1D"/>
          </a:solidFill>
          <a:ln/>
        </p:spPr>
        <p:txBody>
          <a:bodyPr/>
          <a:lstStyle/>
          <a:p>
            <a:endParaRPr lang="en-IN" dirty="0"/>
          </a:p>
        </p:txBody>
      </p:sp>
      <p:sp>
        <p:nvSpPr>
          <p:cNvPr id="5" name="Text 1"/>
          <p:cNvSpPr/>
          <p:nvPr/>
        </p:nvSpPr>
        <p:spPr>
          <a:xfrm>
            <a:off x="886195" y="868323"/>
            <a:ext cx="6030420" cy="760572"/>
          </a:xfrm>
          <a:prstGeom prst="rect">
            <a:avLst/>
          </a:prstGeom>
          <a:noFill/>
          <a:ln/>
        </p:spPr>
        <p:txBody>
          <a:bodyPr wrap="none" rtlCol="0" anchor="t"/>
          <a:lstStyle/>
          <a:p>
            <a:pPr marL="0" indent="0">
              <a:lnSpc>
                <a:spcPts val="4253"/>
              </a:lnSpc>
              <a:buNone/>
            </a:pPr>
            <a:r>
              <a:rPr lang="en-US" sz="5400" b="1" dirty="0">
                <a:solidFill>
                  <a:srgbClr val="AE8625"/>
                </a:solidFill>
                <a:latin typeface="Prata" pitchFamily="34" charset="0"/>
                <a:ea typeface="Prata" pitchFamily="34" charset="-122"/>
                <a:cs typeface="Prata" pitchFamily="34" charset="-120"/>
              </a:rPr>
              <a:t>SYSTEM ARCHITECTURE</a:t>
            </a:r>
            <a:endParaRPr lang="en-US" sz="5400" b="1" dirty="0"/>
          </a:p>
        </p:txBody>
      </p:sp>
      <p:sp>
        <p:nvSpPr>
          <p:cNvPr id="6" name="Shape 2"/>
          <p:cNvSpPr/>
          <p:nvPr/>
        </p:nvSpPr>
        <p:spPr>
          <a:xfrm>
            <a:off x="886195" y="2207657"/>
            <a:ext cx="388739" cy="388739"/>
          </a:xfrm>
          <a:prstGeom prst="roundRect">
            <a:avLst>
              <a:gd name="adj" fmla="val 13337"/>
            </a:avLst>
          </a:prstGeom>
          <a:solidFill>
            <a:srgbClr val="2D3033"/>
          </a:solidFill>
          <a:ln/>
        </p:spPr>
      </p:sp>
      <p:sp>
        <p:nvSpPr>
          <p:cNvPr id="7" name="Text 3"/>
          <p:cNvSpPr/>
          <p:nvPr/>
        </p:nvSpPr>
        <p:spPr>
          <a:xfrm>
            <a:off x="1035737" y="2272427"/>
            <a:ext cx="89535" cy="259199"/>
          </a:xfrm>
          <a:prstGeom prst="rect">
            <a:avLst/>
          </a:prstGeom>
          <a:noFill/>
          <a:ln/>
        </p:spPr>
        <p:txBody>
          <a:bodyPr wrap="none" rtlCol="0" anchor="t"/>
          <a:lstStyle/>
          <a:p>
            <a:pPr marL="0" indent="0" algn="ctr">
              <a:lnSpc>
                <a:spcPts val="2041"/>
              </a:lnSpc>
              <a:buNone/>
            </a:pPr>
            <a:r>
              <a:rPr lang="en-US" sz="2041" dirty="0">
                <a:solidFill>
                  <a:srgbClr val="AE8625"/>
                </a:solidFill>
                <a:latin typeface="Prata" pitchFamily="34" charset="0"/>
                <a:ea typeface="Prata" pitchFamily="34" charset="-122"/>
                <a:cs typeface="Prata" pitchFamily="34" charset="-120"/>
              </a:rPr>
              <a:t>1</a:t>
            </a:r>
            <a:endParaRPr lang="en-US" sz="2041" dirty="0"/>
          </a:p>
        </p:txBody>
      </p:sp>
      <p:sp>
        <p:nvSpPr>
          <p:cNvPr id="8" name="Text 4"/>
          <p:cNvSpPr/>
          <p:nvPr/>
        </p:nvSpPr>
        <p:spPr>
          <a:xfrm>
            <a:off x="1447693" y="2207657"/>
            <a:ext cx="2160270" cy="269915"/>
          </a:xfrm>
          <a:prstGeom prst="rect">
            <a:avLst/>
          </a:prstGeom>
          <a:noFill/>
          <a:ln/>
        </p:spPr>
        <p:txBody>
          <a:bodyPr wrap="none" rtlCol="0" anchor="t"/>
          <a:lstStyle/>
          <a:p>
            <a:pPr marL="0" indent="0">
              <a:lnSpc>
                <a:spcPts val="2126"/>
              </a:lnSpc>
              <a:buNone/>
            </a:pPr>
            <a:r>
              <a:rPr lang="en-US" sz="1701" dirty="0">
                <a:solidFill>
                  <a:srgbClr val="AE8625"/>
                </a:solidFill>
                <a:latin typeface="Prata" pitchFamily="34" charset="0"/>
                <a:ea typeface="Prata" pitchFamily="34" charset="-122"/>
                <a:cs typeface="Prata" pitchFamily="34" charset="-120"/>
              </a:rPr>
              <a:t>VIDEO CAPTURE</a:t>
            </a:r>
            <a:endParaRPr lang="en-US" sz="1701" dirty="0"/>
          </a:p>
        </p:txBody>
      </p:sp>
      <p:sp>
        <p:nvSpPr>
          <p:cNvPr id="9" name="Text 5"/>
          <p:cNvSpPr/>
          <p:nvPr/>
        </p:nvSpPr>
        <p:spPr>
          <a:xfrm>
            <a:off x="1764214" y="2581156"/>
            <a:ext cx="7372826" cy="553164"/>
          </a:xfrm>
          <a:prstGeom prst="rect">
            <a:avLst/>
          </a:prstGeom>
          <a:noFill/>
          <a:ln/>
        </p:spPr>
        <p:txBody>
          <a:bodyPr wrap="square" rtlCol="0" anchor="t"/>
          <a:lstStyle/>
          <a:p>
            <a:pPr marL="0" indent="0">
              <a:lnSpc>
                <a:spcPts val="2177"/>
              </a:lnSpc>
              <a:buNone/>
            </a:pPr>
            <a:r>
              <a:rPr lang="en-US" sz="1361" dirty="0">
                <a:solidFill>
                  <a:srgbClr val="CFCBBF"/>
                </a:solidFill>
                <a:latin typeface="Raleway" pitchFamily="34" charset="0"/>
                <a:ea typeface="Raleway" pitchFamily="34" charset="-122"/>
                <a:cs typeface="Raleway" pitchFamily="34" charset="-120"/>
              </a:rPr>
              <a:t>HIGH-RESOLUTION CAMERAS STRATEGICALLY PLACED THROUGHOUT THE ICU CAPTURE REAL-TIME VIDEO FOOTAGE OF THE ENVIRONMENT AND PATIENT ACTIVITIES.</a:t>
            </a:r>
            <a:endParaRPr lang="en-US" sz="1361" dirty="0"/>
          </a:p>
        </p:txBody>
      </p:sp>
      <p:sp>
        <p:nvSpPr>
          <p:cNvPr id="10" name="Shape 6"/>
          <p:cNvSpPr/>
          <p:nvPr/>
        </p:nvSpPr>
        <p:spPr>
          <a:xfrm>
            <a:off x="886195" y="3501390"/>
            <a:ext cx="388739" cy="388739"/>
          </a:xfrm>
          <a:prstGeom prst="roundRect">
            <a:avLst>
              <a:gd name="adj" fmla="val 13337"/>
            </a:avLst>
          </a:prstGeom>
          <a:solidFill>
            <a:srgbClr val="2D3033"/>
          </a:solidFill>
          <a:ln/>
        </p:spPr>
      </p:sp>
      <p:sp>
        <p:nvSpPr>
          <p:cNvPr id="11" name="Text 7"/>
          <p:cNvSpPr/>
          <p:nvPr/>
        </p:nvSpPr>
        <p:spPr>
          <a:xfrm>
            <a:off x="1001090" y="3566160"/>
            <a:ext cx="158948" cy="259199"/>
          </a:xfrm>
          <a:prstGeom prst="rect">
            <a:avLst/>
          </a:prstGeom>
          <a:noFill/>
          <a:ln/>
        </p:spPr>
        <p:txBody>
          <a:bodyPr wrap="none" rtlCol="0" anchor="t"/>
          <a:lstStyle/>
          <a:p>
            <a:pPr marL="0" indent="0" algn="ctr">
              <a:lnSpc>
                <a:spcPts val="2041"/>
              </a:lnSpc>
              <a:buNone/>
            </a:pPr>
            <a:r>
              <a:rPr lang="en-US" sz="2041" dirty="0">
                <a:solidFill>
                  <a:srgbClr val="AE8625"/>
                </a:solidFill>
                <a:latin typeface="Prata" pitchFamily="34" charset="0"/>
                <a:ea typeface="Prata" pitchFamily="34" charset="-122"/>
                <a:cs typeface="Prata" pitchFamily="34" charset="-120"/>
              </a:rPr>
              <a:t>2</a:t>
            </a:r>
            <a:endParaRPr lang="en-US" sz="2041" dirty="0"/>
          </a:p>
        </p:txBody>
      </p:sp>
      <p:sp>
        <p:nvSpPr>
          <p:cNvPr id="12" name="Text 8"/>
          <p:cNvSpPr/>
          <p:nvPr/>
        </p:nvSpPr>
        <p:spPr>
          <a:xfrm>
            <a:off x="1447693" y="3501390"/>
            <a:ext cx="2160270" cy="269915"/>
          </a:xfrm>
          <a:prstGeom prst="rect">
            <a:avLst/>
          </a:prstGeom>
          <a:noFill/>
          <a:ln/>
        </p:spPr>
        <p:txBody>
          <a:bodyPr wrap="none" rtlCol="0" anchor="t"/>
          <a:lstStyle/>
          <a:p>
            <a:pPr marL="0" indent="0">
              <a:lnSpc>
                <a:spcPts val="2126"/>
              </a:lnSpc>
              <a:buNone/>
            </a:pPr>
            <a:r>
              <a:rPr lang="en-US" sz="1701" dirty="0">
                <a:solidFill>
                  <a:srgbClr val="AE8625"/>
                </a:solidFill>
                <a:latin typeface="Prata" pitchFamily="34" charset="0"/>
                <a:ea typeface="Prata" pitchFamily="34" charset="-122"/>
                <a:cs typeface="Prata" pitchFamily="34" charset="-120"/>
              </a:rPr>
              <a:t>AI-POWERED ANALYSIS</a:t>
            </a:r>
            <a:endParaRPr lang="en-US" sz="1701" dirty="0"/>
          </a:p>
        </p:txBody>
      </p:sp>
      <p:sp>
        <p:nvSpPr>
          <p:cNvPr id="13" name="Text 9"/>
          <p:cNvSpPr/>
          <p:nvPr/>
        </p:nvSpPr>
        <p:spPr>
          <a:xfrm>
            <a:off x="1764214" y="3874889"/>
            <a:ext cx="7372826" cy="553164"/>
          </a:xfrm>
          <a:prstGeom prst="rect">
            <a:avLst/>
          </a:prstGeom>
          <a:noFill/>
          <a:ln/>
        </p:spPr>
        <p:txBody>
          <a:bodyPr wrap="square" rtlCol="0" anchor="t"/>
          <a:lstStyle/>
          <a:p>
            <a:pPr marL="0" indent="0">
              <a:lnSpc>
                <a:spcPts val="2177"/>
              </a:lnSpc>
              <a:buNone/>
            </a:pPr>
            <a:r>
              <a:rPr lang="en-US" sz="1361" dirty="0">
                <a:solidFill>
                  <a:srgbClr val="CFCBBF"/>
                </a:solidFill>
                <a:latin typeface="Raleway" pitchFamily="34" charset="0"/>
                <a:ea typeface="Raleway" pitchFamily="34" charset="-122"/>
                <a:cs typeface="Raleway" pitchFamily="34" charset="-120"/>
              </a:rPr>
              <a:t>CUTTING-EDGE DEEP LEARNING ALGORITHMS, INCLUDING FINE-TUNED YOLOV8, ANALYZE THE VIDEO FEED TO DETECT AND CLASSIFY KEY ELEMENTS, SUCH AS DOCTORS, NURSES, PATIENTS, MONITORS AND OTHERS.</a:t>
            </a:r>
            <a:endParaRPr lang="en-US" sz="1361" dirty="0"/>
          </a:p>
        </p:txBody>
      </p:sp>
      <p:sp>
        <p:nvSpPr>
          <p:cNvPr id="14" name="Shape 10"/>
          <p:cNvSpPr/>
          <p:nvPr/>
        </p:nvSpPr>
        <p:spPr>
          <a:xfrm>
            <a:off x="886195" y="4795123"/>
            <a:ext cx="388739" cy="388739"/>
          </a:xfrm>
          <a:prstGeom prst="roundRect">
            <a:avLst>
              <a:gd name="adj" fmla="val 13337"/>
            </a:avLst>
          </a:prstGeom>
          <a:solidFill>
            <a:srgbClr val="2D3033"/>
          </a:solidFill>
          <a:ln/>
        </p:spPr>
      </p:sp>
      <p:sp>
        <p:nvSpPr>
          <p:cNvPr id="15" name="Text 11"/>
          <p:cNvSpPr/>
          <p:nvPr/>
        </p:nvSpPr>
        <p:spPr>
          <a:xfrm>
            <a:off x="1000137" y="4859893"/>
            <a:ext cx="160734" cy="259199"/>
          </a:xfrm>
          <a:prstGeom prst="rect">
            <a:avLst/>
          </a:prstGeom>
          <a:noFill/>
          <a:ln/>
        </p:spPr>
        <p:txBody>
          <a:bodyPr wrap="none" rtlCol="0" anchor="t"/>
          <a:lstStyle/>
          <a:p>
            <a:pPr marL="0" indent="0" algn="ctr">
              <a:lnSpc>
                <a:spcPts val="2041"/>
              </a:lnSpc>
              <a:buNone/>
            </a:pPr>
            <a:r>
              <a:rPr lang="en-US" sz="2041" dirty="0">
                <a:solidFill>
                  <a:srgbClr val="AE8625"/>
                </a:solidFill>
                <a:latin typeface="Prata" pitchFamily="34" charset="0"/>
                <a:ea typeface="Prata" pitchFamily="34" charset="-122"/>
                <a:cs typeface="Prata" pitchFamily="34" charset="-120"/>
              </a:rPr>
              <a:t>3</a:t>
            </a:r>
            <a:endParaRPr lang="en-US" sz="2041" dirty="0"/>
          </a:p>
        </p:txBody>
      </p:sp>
      <p:sp>
        <p:nvSpPr>
          <p:cNvPr id="16" name="Text 12"/>
          <p:cNvSpPr/>
          <p:nvPr/>
        </p:nvSpPr>
        <p:spPr>
          <a:xfrm>
            <a:off x="1447693" y="4795123"/>
            <a:ext cx="2160270" cy="269915"/>
          </a:xfrm>
          <a:prstGeom prst="rect">
            <a:avLst/>
          </a:prstGeom>
          <a:noFill/>
          <a:ln/>
        </p:spPr>
        <p:txBody>
          <a:bodyPr wrap="none" rtlCol="0" anchor="t"/>
          <a:lstStyle/>
          <a:p>
            <a:pPr marL="0" indent="0">
              <a:lnSpc>
                <a:spcPts val="2126"/>
              </a:lnSpc>
              <a:buNone/>
            </a:pPr>
            <a:r>
              <a:rPr lang="en-US" sz="1701" dirty="0">
                <a:solidFill>
                  <a:srgbClr val="AE8625"/>
                </a:solidFill>
                <a:latin typeface="Prata" pitchFamily="34" charset="0"/>
                <a:ea typeface="Prata" pitchFamily="34" charset="-122"/>
                <a:cs typeface="Prata" pitchFamily="34" charset="-120"/>
              </a:rPr>
              <a:t>ALERT GENERATION</a:t>
            </a:r>
            <a:endParaRPr lang="en-US" sz="1701" dirty="0"/>
          </a:p>
        </p:txBody>
      </p:sp>
      <p:sp>
        <p:nvSpPr>
          <p:cNvPr id="17" name="Text 13"/>
          <p:cNvSpPr/>
          <p:nvPr/>
        </p:nvSpPr>
        <p:spPr>
          <a:xfrm>
            <a:off x="1764214" y="5168622"/>
            <a:ext cx="7372826" cy="553164"/>
          </a:xfrm>
          <a:prstGeom prst="rect">
            <a:avLst/>
          </a:prstGeom>
          <a:noFill/>
          <a:ln/>
        </p:spPr>
        <p:txBody>
          <a:bodyPr wrap="square" rtlCol="0" anchor="t"/>
          <a:lstStyle/>
          <a:p>
            <a:pPr marL="0" indent="0">
              <a:lnSpc>
                <a:spcPts val="2177"/>
              </a:lnSpc>
              <a:buNone/>
            </a:pPr>
            <a:r>
              <a:rPr lang="en-US" sz="1361" dirty="0">
                <a:solidFill>
                  <a:srgbClr val="CFCBBF"/>
                </a:solidFill>
                <a:latin typeface="Raleway" pitchFamily="34" charset="0"/>
                <a:ea typeface="Raleway" pitchFamily="34" charset="-122"/>
                <a:cs typeface="Raleway" pitchFamily="34" charset="-120"/>
              </a:rPr>
              <a:t>THE SYSTEM CONTINUOUSLY MONITORS THE ENVIRONMENT AND GENERATES CUSTOMIZED ALERTS WHEN IT DETECTS ANY ANOMALIES OR CRITICAL SITUATIONS OF PATIENT, ENABLING PROACTIVE INTERVENTION.</a:t>
            </a:r>
            <a:endParaRPr lang="en-US" sz="1361" dirty="0"/>
          </a:p>
        </p:txBody>
      </p:sp>
      <p:sp>
        <p:nvSpPr>
          <p:cNvPr id="18" name="Shape 14"/>
          <p:cNvSpPr/>
          <p:nvPr/>
        </p:nvSpPr>
        <p:spPr>
          <a:xfrm>
            <a:off x="886195" y="6088856"/>
            <a:ext cx="388739" cy="388739"/>
          </a:xfrm>
          <a:prstGeom prst="roundRect">
            <a:avLst>
              <a:gd name="adj" fmla="val 13337"/>
            </a:avLst>
          </a:prstGeom>
          <a:solidFill>
            <a:srgbClr val="2D3033"/>
          </a:solidFill>
          <a:ln/>
        </p:spPr>
      </p:sp>
      <p:sp>
        <p:nvSpPr>
          <p:cNvPr id="19" name="Text 15"/>
          <p:cNvSpPr/>
          <p:nvPr/>
        </p:nvSpPr>
        <p:spPr>
          <a:xfrm>
            <a:off x="1004662" y="6153626"/>
            <a:ext cx="151686" cy="259199"/>
          </a:xfrm>
          <a:prstGeom prst="rect">
            <a:avLst/>
          </a:prstGeom>
          <a:noFill/>
          <a:ln/>
        </p:spPr>
        <p:txBody>
          <a:bodyPr wrap="none" rtlCol="0" anchor="t"/>
          <a:lstStyle/>
          <a:p>
            <a:pPr marL="0" indent="0" algn="ctr">
              <a:lnSpc>
                <a:spcPts val="2041"/>
              </a:lnSpc>
              <a:buNone/>
            </a:pPr>
            <a:r>
              <a:rPr lang="en-US" sz="2041" dirty="0">
                <a:solidFill>
                  <a:srgbClr val="AE8625"/>
                </a:solidFill>
                <a:latin typeface="Prata" pitchFamily="34" charset="0"/>
                <a:ea typeface="Prata" pitchFamily="34" charset="-122"/>
                <a:cs typeface="Prata" pitchFamily="34" charset="-120"/>
              </a:rPr>
              <a:t>4</a:t>
            </a:r>
            <a:endParaRPr lang="en-US" sz="2041" dirty="0"/>
          </a:p>
        </p:txBody>
      </p:sp>
      <p:sp>
        <p:nvSpPr>
          <p:cNvPr id="20" name="Text 16"/>
          <p:cNvSpPr/>
          <p:nvPr/>
        </p:nvSpPr>
        <p:spPr>
          <a:xfrm>
            <a:off x="1447693" y="6088856"/>
            <a:ext cx="2160270" cy="269915"/>
          </a:xfrm>
          <a:prstGeom prst="rect">
            <a:avLst/>
          </a:prstGeom>
          <a:noFill/>
          <a:ln/>
        </p:spPr>
        <p:txBody>
          <a:bodyPr wrap="none" rtlCol="0" anchor="t"/>
          <a:lstStyle/>
          <a:p>
            <a:pPr marL="0" indent="0">
              <a:lnSpc>
                <a:spcPts val="2126"/>
              </a:lnSpc>
              <a:buNone/>
            </a:pPr>
            <a:r>
              <a:rPr lang="en-US" sz="1701" dirty="0">
                <a:solidFill>
                  <a:srgbClr val="AE8625"/>
                </a:solidFill>
                <a:latin typeface="Prata" pitchFamily="34" charset="0"/>
                <a:ea typeface="Prata" pitchFamily="34" charset="-122"/>
                <a:cs typeface="Prata" pitchFamily="34" charset="-120"/>
              </a:rPr>
              <a:t>REMOTE ACCESS</a:t>
            </a:r>
            <a:endParaRPr lang="en-US" sz="1701" dirty="0"/>
          </a:p>
        </p:txBody>
      </p:sp>
      <p:sp>
        <p:nvSpPr>
          <p:cNvPr id="21" name="Text 17"/>
          <p:cNvSpPr/>
          <p:nvPr/>
        </p:nvSpPr>
        <p:spPr>
          <a:xfrm>
            <a:off x="1764214" y="6462355"/>
            <a:ext cx="7372826" cy="553164"/>
          </a:xfrm>
          <a:prstGeom prst="rect">
            <a:avLst/>
          </a:prstGeom>
          <a:noFill/>
          <a:ln/>
        </p:spPr>
        <p:txBody>
          <a:bodyPr wrap="square" rtlCol="0" anchor="t"/>
          <a:lstStyle/>
          <a:p>
            <a:pPr marL="0" indent="0">
              <a:lnSpc>
                <a:spcPts val="2177"/>
              </a:lnSpc>
              <a:buNone/>
            </a:pPr>
            <a:r>
              <a:rPr lang="en-US" sz="1361" dirty="0">
                <a:solidFill>
                  <a:srgbClr val="CFCBBF"/>
                </a:solidFill>
                <a:latin typeface="Raleway" pitchFamily="34" charset="0"/>
                <a:ea typeface="Raleway" pitchFamily="34" charset="-122"/>
                <a:cs typeface="Raleway" pitchFamily="34" charset="-120"/>
              </a:rPr>
              <a:t>HEALTHCARE PROVIDERS CAN ACCESS THE SYSTEM REMOTELY, ALLOWING THEM TO REVIEW PATIENT DATA, MONITOR VIDEO FEEDS, AND PROVIDE GUIDANCE TO THE ON-SITE CARE TEAM.</a:t>
            </a:r>
            <a:endParaRPr lang="en-US" sz="1361" dirty="0"/>
          </a:p>
        </p:txBody>
      </p:sp>
      <p:pic>
        <p:nvPicPr>
          <p:cNvPr id="22" name="Image 1"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0"/>
          <p:cNvSpPr/>
          <p:nvPr/>
        </p:nvSpPr>
        <p:spPr>
          <a:xfrm>
            <a:off x="3795" y="12032"/>
            <a:ext cx="14630400" cy="8229600"/>
          </a:xfrm>
          <a:prstGeom prst="rect">
            <a:avLst/>
          </a:prstGeom>
          <a:solidFill>
            <a:srgbClr val="1B1C1D"/>
          </a:solidFill>
          <a:ln/>
        </p:spPr>
        <p:txBody>
          <a:bodyPr/>
          <a:lstStyle/>
          <a:p>
            <a:endParaRPr lang="en-IN" dirty="0"/>
          </a:p>
        </p:txBody>
      </p:sp>
      <p:cxnSp>
        <p:nvCxnSpPr>
          <p:cNvPr id="49" name="Straight Arrow Connector 48"/>
          <p:cNvCxnSpPr>
            <a:cxnSpLocks/>
          </p:cNvCxnSpPr>
          <p:nvPr/>
        </p:nvCxnSpPr>
        <p:spPr>
          <a:xfrm flipH="1">
            <a:off x="1254369" y="1776473"/>
            <a:ext cx="164197" cy="44230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509881" y="468870"/>
            <a:ext cx="1817370" cy="1245870"/>
          </a:xfrm>
          <a:prstGeom prst="roundRect">
            <a:avLst/>
          </a:prstGeom>
        </p:spPr>
        <p:style>
          <a:lnRef idx="0">
            <a:schemeClr val="accent2"/>
          </a:lnRef>
          <a:fillRef idx="3">
            <a:schemeClr val="accent2"/>
          </a:fillRef>
          <a:effectRef idx="3">
            <a:schemeClr val="accent2"/>
          </a:effectRef>
          <a:fontRef idx="minor">
            <a:schemeClr val="lt1"/>
          </a:fontRef>
        </p:style>
        <p:txBody>
          <a:bodyPr rot="0" spcFirstLastPara="0" vert="horz" wrap="square" lIns="109728" tIns="54864" rIns="109728" bIns="54864" numCol="1" spcCol="0" rtlCol="0" fromWordArt="0" anchor="ctr" anchorCtr="0" forceAA="0" compatLnSpc="1">
            <a:prstTxWarp prst="textNoShape">
              <a:avLst/>
            </a:prstTxWarp>
            <a:noAutofit/>
          </a:bodyPr>
          <a:lstStyle/>
          <a:p>
            <a:pPr algn="ctr">
              <a:lnSpc>
                <a:spcPct val="107000"/>
              </a:lnSpc>
              <a:spcAft>
                <a:spcPts val="960"/>
              </a:spcAft>
            </a:pPr>
            <a:r>
              <a:rPr lang="en-IN" dirty="0">
                <a:ea typeface="Calibri" panose="020F0502020204030204" pitchFamily="34" charset="0"/>
                <a:cs typeface="Shruti" panose="020B0502040204020203" pitchFamily="34" charset="0"/>
              </a:rPr>
              <a:t>FOOTAGE INPUT</a:t>
            </a:r>
            <a:endParaRPr lang="en-IN" sz="1100" dirty="0">
              <a:ea typeface="Calibri" panose="020F0502020204030204" pitchFamily="34" charset="0"/>
              <a:cs typeface="Shruti" panose="020B0502040204020203" pitchFamily="34" charset="0"/>
            </a:endParaRPr>
          </a:p>
        </p:txBody>
      </p:sp>
      <p:grpSp>
        <p:nvGrpSpPr>
          <p:cNvPr id="56" name="Group 55">
            <a:extLst>
              <a:ext uri="{FF2B5EF4-FFF2-40B4-BE49-F238E27FC236}">
                <a16:creationId xmlns:a16="http://schemas.microsoft.com/office/drawing/2014/main" id="{721EFB48-3E93-0524-8AC7-CE5F2FD97B67}"/>
              </a:ext>
            </a:extLst>
          </p:cNvPr>
          <p:cNvGrpSpPr/>
          <p:nvPr/>
        </p:nvGrpSpPr>
        <p:grpSpPr>
          <a:xfrm>
            <a:off x="6936443" y="1684166"/>
            <a:ext cx="184583" cy="696506"/>
            <a:chOff x="6936443" y="1684166"/>
            <a:chExt cx="184583" cy="696506"/>
          </a:xfrm>
        </p:grpSpPr>
        <p:cxnSp>
          <p:nvCxnSpPr>
            <p:cNvPr id="43" name="Straight Connector 42">
              <a:extLst>
                <a:ext uri="{FF2B5EF4-FFF2-40B4-BE49-F238E27FC236}">
                  <a16:creationId xmlns:a16="http://schemas.microsoft.com/office/drawing/2014/main" id="{B52980F2-3A5A-8F0E-D4B3-115B39DE7B1B}"/>
                </a:ext>
              </a:extLst>
            </p:cNvPr>
            <p:cNvCxnSpPr>
              <a:cxnSpLocks/>
            </p:cNvCxnSpPr>
            <p:nvPr/>
          </p:nvCxnSpPr>
          <p:spPr>
            <a:xfrm>
              <a:off x="6936443" y="1684166"/>
              <a:ext cx="0" cy="693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F0FE902-9367-5957-82F0-AA303470C02D}"/>
                </a:ext>
              </a:extLst>
            </p:cNvPr>
            <p:cNvCxnSpPr>
              <a:cxnSpLocks/>
            </p:cNvCxnSpPr>
            <p:nvPr/>
          </p:nvCxnSpPr>
          <p:spPr>
            <a:xfrm>
              <a:off x="6936443" y="1961612"/>
              <a:ext cx="1845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2160157-D656-DE4C-7D09-2F895F36715C}"/>
                </a:ext>
              </a:extLst>
            </p:cNvPr>
            <p:cNvCxnSpPr>
              <a:cxnSpLocks/>
            </p:cNvCxnSpPr>
            <p:nvPr/>
          </p:nvCxnSpPr>
          <p:spPr>
            <a:xfrm>
              <a:off x="6936443" y="2380672"/>
              <a:ext cx="1845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0" name="Right Arrow 49"/>
          <p:cNvSpPr/>
          <p:nvPr/>
        </p:nvSpPr>
        <p:spPr>
          <a:xfrm>
            <a:off x="2650579" y="958512"/>
            <a:ext cx="662940" cy="266585"/>
          </a:xfrm>
          <a:prstGeom prst="rightArrow">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109728" tIns="54864" rIns="109728" bIns="54864" numCol="1" spcCol="0" rtlCol="0" fromWordArt="0" anchor="ctr" anchorCtr="0" forceAA="0" compatLnSpc="1">
            <a:prstTxWarp prst="textNoShape">
              <a:avLst/>
            </a:prstTxWarp>
            <a:noAutofit/>
          </a:bodyPr>
          <a:lstStyle/>
          <a:p>
            <a:endParaRPr lang="en-IN"/>
          </a:p>
        </p:txBody>
      </p:sp>
      <p:sp>
        <p:nvSpPr>
          <p:cNvPr id="65" name="Rectangle 86"/>
          <p:cNvSpPr>
            <a:spLocks noChangeArrowheads="1"/>
          </p:cNvSpPr>
          <p:nvPr/>
        </p:nvSpPr>
        <p:spPr bwMode="auto">
          <a:xfrm>
            <a:off x="-29423" y="2183610"/>
            <a:ext cx="2784160" cy="54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algn="ctr" defTabSz="1097280" eaLnBrk="0" fontAlgn="base" hangingPunct="0">
              <a:spcBef>
                <a:spcPct val="0"/>
              </a:spcBef>
              <a:spcAft>
                <a:spcPct val="0"/>
              </a:spcAft>
            </a:pPr>
            <a:r>
              <a:rPr lang="en-US" sz="1400" b="1" dirty="0">
                <a:solidFill>
                  <a:schemeClr val="bg1"/>
                </a:solidFill>
                <a:latin typeface="Calibri" panose="020F0502020204030204" pitchFamily="34" charset="0"/>
                <a:ea typeface="Calibri" panose="020F0502020204030204" pitchFamily="34" charset="0"/>
                <a:cs typeface="Shruti" panose="020B0502040204020203" pitchFamily="34" charset="0"/>
              </a:rPr>
              <a:t>EITHER FROM CCTV</a:t>
            </a:r>
          </a:p>
          <a:p>
            <a:pPr defTabSz="1097280" eaLnBrk="0" fontAlgn="base" hangingPunct="0">
              <a:spcBef>
                <a:spcPct val="0"/>
              </a:spcBef>
              <a:spcAft>
                <a:spcPct val="0"/>
              </a:spcAft>
            </a:pPr>
            <a:r>
              <a:rPr lang="en-US" sz="1400" b="1" dirty="0">
                <a:solidFill>
                  <a:schemeClr val="bg1"/>
                </a:solidFill>
                <a:latin typeface="Calibri" panose="020F0502020204030204" pitchFamily="34" charset="0"/>
                <a:ea typeface="Calibri" panose="020F0502020204030204" pitchFamily="34" charset="0"/>
                <a:cs typeface="Shruti" panose="020B0502040204020203" pitchFamily="34" charset="0"/>
              </a:rPr>
              <a:t>OR ANY MANUAL VIDEO FOOTAGE</a:t>
            </a:r>
            <a:endParaRPr lang="en-US" sz="1100" dirty="0">
              <a:solidFill>
                <a:schemeClr val="bg1"/>
              </a:solidFill>
            </a:endParaRPr>
          </a:p>
        </p:txBody>
      </p:sp>
      <p:sp>
        <p:nvSpPr>
          <p:cNvPr id="5" name="Rounded Rectangle 47">
            <a:extLst>
              <a:ext uri="{FF2B5EF4-FFF2-40B4-BE49-F238E27FC236}">
                <a16:creationId xmlns:a16="http://schemas.microsoft.com/office/drawing/2014/main" id="{D12DB4E6-92A3-0B80-1602-C1B439217320}"/>
              </a:ext>
            </a:extLst>
          </p:cNvPr>
          <p:cNvSpPr/>
          <p:nvPr/>
        </p:nvSpPr>
        <p:spPr>
          <a:xfrm>
            <a:off x="3636847" y="468869"/>
            <a:ext cx="1817370" cy="124587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109728" tIns="54864" rIns="109728" bIns="54864" numCol="1" spcCol="0" rtlCol="0" fromWordArt="0" anchor="ctr" anchorCtr="0" forceAA="0" compatLnSpc="1">
            <a:prstTxWarp prst="textNoShape">
              <a:avLst/>
            </a:prstTxWarp>
            <a:noAutofit/>
          </a:bodyPr>
          <a:lstStyle/>
          <a:p>
            <a:pPr algn="ctr">
              <a:spcAft>
                <a:spcPts val="960"/>
              </a:spcAft>
            </a:pPr>
            <a:r>
              <a:rPr lang="en-IN" dirty="0">
                <a:ea typeface="Calibri" panose="020F0502020204030204" pitchFamily="34" charset="0"/>
                <a:cs typeface="Shruti" panose="020B0502040204020203" pitchFamily="34" charset="0"/>
              </a:rPr>
              <a:t>FRAMES</a:t>
            </a:r>
          </a:p>
          <a:p>
            <a:pPr algn="ctr">
              <a:spcAft>
                <a:spcPts val="960"/>
              </a:spcAft>
            </a:pPr>
            <a:r>
              <a:rPr lang="en-IN" dirty="0">
                <a:ea typeface="Calibri" panose="020F0502020204030204" pitchFamily="34" charset="0"/>
                <a:cs typeface="Shruti" panose="020B0502040204020203" pitchFamily="34" charset="0"/>
              </a:rPr>
              <a:t>PRE-PROCESSING</a:t>
            </a:r>
          </a:p>
        </p:txBody>
      </p:sp>
      <p:sp>
        <p:nvSpPr>
          <p:cNvPr id="7" name="Rounded Rectangle 47">
            <a:extLst>
              <a:ext uri="{FF2B5EF4-FFF2-40B4-BE49-F238E27FC236}">
                <a16:creationId xmlns:a16="http://schemas.microsoft.com/office/drawing/2014/main" id="{D90AAA77-39BC-3AAC-E164-EC5D6D999F70}"/>
              </a:ext>
            </a:extLst>
          </p:cNvPr>
          <p:cNvSpPr/>
          <p:nvPr/>
        </p:nvSpPr>
        <p:spPr>
          <a:xfrm>
            <a:off x="6763813" y="468870"/>
            <a:ext cx="1817370" cy="1247379"/>
          </a:xfrm>
          <a:prstGeom prst="roundRect">
            <a:avLst/>
          </a:prstGeom>
        </p:spPr>
        <p:style>
          <a:lnRef idx="0">
            <a:schemeClr val="accent2"/>
          </a:lnRef>
          <a:fillRef idx="3">
            <a:schemeClr val="accent2"/>
          </a:fillRef>
          <a:effectRef idx="3">
            <a:schemeClr val="accent2"/>
          </a:effectRef>
          <a:fontRef idx="minor">
            <a:schemeClr val="lt1"/>
          </a:fontRef>
        </p:style>
        <p:txBody>
          <a:bodyPr rot="0" spcFirstLastPara="0" vert="horz" wrap="square" lIns="109728" tIns="54864" rIns="109728" bIns="54864" numCol="1" spcCol="0" rtlCol="0" fromWordArt="0" anchor="ctr" anchorCtr="0" forceAA="0" compatLnSpc="1">
            <a:prstTxWarp prst="textNoShape">
              <a:avLst/>
            </a:prstTxWarp>
            <a:noAutofit/>
          </a:bodyPr>
          <a:lstStyle/>
          <a:p>
            <a:pPr algn="ctr">
              <a:lnSpc>
                <a:spcPct val="107000"/>
              </a:lnSpc>
              <a:spcAft>
                <a:spcPts val="960"/>
              </a:spcAft>
            </a:pPr>
            <a:r>
              <a:rPr lang="en-IN" sz="1800" kern="1200" dirty="0">
                <a:solidFill>
                  <a:schemeClr val="bg1"/>
                </a:solidFill>
                <a:effectLst/>
                <a:latin typeface="Calibri" panose="020F0502020204030204" pitchFamily="34" charset="0"/>
                <a:ea typeface="Calibri" panose="020F0502020204030204" pitchFamily="34" charset="0"/>
                <a:cs typeface="Shruti" panose="020B0502040204020203" pitchFamily="34" charset="0"/>
              </a:rPr>
              <a:t>PERSON TYPE DETECTION</a:t>
            </a:r>
            <a:endParaRPr lang="en-IN" dirty="0">
              <a:solidFill>
                <a:schemeClr val="bg1"/>
              </a:solidFill>
              <a:effectLst/>
            </a:endParaRPr>
          </a:p>
        </p:txBody>
      </p:sp>
      <p:sp>
        <p:nvSpPr>
          <p:cNvPr id="9" name="Rounded Rectangle 47">
            <a:extLst>
              <a:ext uri="{FF2B5EF4-FFF2-40B4-BE49-F238E27FC236}">
                <a16:creationId xmlns:a16="http://schemas.microsoft.com/office/drawing/2014/main" id="{0FB4F765-CB76-017D-544E-8C2B0F3D8567}"/>
              </a:ext>
            </a:extLst>
          </p:cNvPr>
          <p:cNvSpPr/>
          <p:nvPr/>
        </p:nvSpPr>
        <p:spPr>
          <a:xfrm>
            <a:off x="9888086" y="468870"/>
            <a:ext cx="3501629" cy="1245868"/>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109728" tIns="54864" rIns="109728" bIns="54864" numCol="1" spcCol="0" rtlCol="0" fromWordArt="0" anchor="ctr" anchorCtr="0" forceAA="0" compatLnSpc="1">
            <a:prstTxWarp prst="textNoShape">
              <a:avLst/>
            </a:prstTxWarp>
            <a:noAutofit/>
          </a:bodyPr>
          <a:lstStyle/>
          <a:p>
            <a:pPr>
              <a:spcAft>
                <a:spcPts val="960"/>
              </a:spcAft>
            </a:pPr>
            <a:r>
              <a:rPr lang="en-IN" dirty="0">
                <a:ea typeface="Calibri" panose="020F0502020204030204" pitchFamily="34" charset="0"/>
                <a:cs typeface="Shruti" panose="020B0502040204020203" pitchFamily="34" charset="0"/>
              </a:rPr>
              <a:t>if:        type = ‘patient’</a:t>
            </a:r>
          </a:p>
          <a:p>
            <a:pPr>
              <a:spcAft>
                <a:spcPts val="960"/>
              </a:spcAft>
            </a:pPr>
            <a:r>
              <a:rPr lang="en-IN" dirty="0">
                <a:ea typeface="Calibri" panose="020F0502020204030204" pitchFamily="34" charset="0"/>
                <a:cs typeface="Shruti" panose="020B0502040204020203" pitchFamily="34" charset="0"/>
              </a:rPr>
              <a:t>            go_for_further_detection()</a:t>
            </a:r>
          </a:p>
          <a:p>
            <a:pPr>
              <a:spcAft>
                <a:spcPts val="960"/>
              </a:spcAft>
            </a:pPr>
            <a:r>
              <a:rPr lang="en-IN" dirty="0">
                <a:ea typeface="Calibri" panose="020F0502020204030204" pitchFamily="34" charset="0"/>
                <a:cs typeface="Shruti" panose="020B0502040204020203" pitchFamily="34" charset="0"/>
              </a:rPr>
              <a:t>else:    ignore the frame</a:t>
            </a:r>
          </a:p>
        </p:txBody>
      </p:sp>
      <p:sp>
        <p:nvSpPr>
          <p:cNvPr id="12" name="Rounded Rectangle 47">
            <a:extLst>
              <a:ext uri="{FF2B5EF4-FFF2-40B4-BE49-F238E27FC236}">
                <a16:creationId xmlns:a16="http://schemas.microsoft.com/office/drawing/2014/main" id="{DE7E63A5-BB8E-42D2-400F-BBE3B3949685}"/>
              </a:ext>
            </a:extLst>
          </p:cNvPr>
          <p:cNvSpPr/>
          <p:nvPr/>
        </p:nvSpPr>
        <p:spPr>
          <a:xfrm>
            <a:off x="10730215" y="5916282"/>
            <a:ext cx="1817370" cy="1245870"/>
          </a:xfrm>
          <a:prstGeom prst="roundRect">
            <a:avLst/>
          </a:prstGeom>
        </p:spPr>
        <p:style>
          <a:lnRef idx="0">
            <a:schemeClr val="accent2"/>
          </a:lnRef>
          <a:fillRef idx="3">
            <a:schemeClr val="accent2"/>
          </a:fillRef>
          <a:effectRef idx="3">
            <a:schemeClr val="accent2"/>
          </a:effectRef>
          <a:fontRef idx="minor">
            <a:schemeClr val="lt1"/>
          </a:fontRef>
        </p:style>
        <p:txBody>
          <a:bodyPr rot="0" spcFirstLastPara="0" vert="horz" wrap="square" lIns="109728" tIns="54864" rIns="109728" bIns="54864" numCol="1" spcCol="0" rtlCol="0" fromWordArt="0" anchor="ctr" anchorCtr="0" forceAA="0" compatLnSpc="1">
            <a:prstTxWarp prst="textNoShape">
              <a:avLst/>
            </a:prstTxWarp>
            <a:noAutofit/>
          </a:bodyPr>
          <a:lstStyle/>
          <a:p>
            <a:pPr marL="0" algn="ctr" rtl="0" eaLnBrk="1" latinLnBrk="0" hangingPunct="1">
              <a:lnSpc>
                <a:spcPct val="107000"/>
              </a:lnSpc>
              <a:spcBef>
                <a:spcPts val="0"/>
              </a:spcBef>
              <a:spcAft>
                <a:spcPts val="960"/>
              </a:spcAft>
            </a:pPr>
            <a:r>
              <a:rPr lang="en-IN" sz="1800" kern="1200" dirty="0">
                <a:solidFill>
                  <a:schemeClr val="bg1"/>
                </a:solidFill>
                <a:effectLst/>
                <a:latin typeface="Calibri" panose="020F0502020204030204" pitchFamily="34" charset="0"/>
                <a:ea typeface="Calibri" panose="020F0502020204030204" pitchFamily="34" charset="0"/>
                <a:cs typeface="Shruti" panose="020B0502040204020203" pitchFamily="34" charset="0"/>
              </a:rPr>
              <a:t>PATIENT </a:t>
            </a:r>
            <a:r>
              <a:rPr lang="en-IN" dirty="0">
                <a:solidFill>
                  <a:schemeClr val="bg1"/>
                </a:solidFill>
                <a:latin typeface="Calibri" panose="020F0502020204030204" pitchFamily="34" charset="0"/>
                <a:ea typeface="Calibri" panose="020F0502020204030204" pitchFamily="34" charset="0"/>
                <a:cs typeface="Shruti" panose="020B0502040204020203" pitchFamily="34" charset="0"/>
              </a:rPr>
              <a:t>M</a:t>
            </a:r>
            <a:r>
              <a:rPr lang="en-IN" sz="1800" kern="1200" dirty="0">
                <a:solidFill>
                  <a:schemeClr val="bg1"/>
                </a:solidFill>
                <a:effectLst/>
                <a:latin typeface="Calibri" panose="020F0502020204030204" pitchFamily="34" charset="0"/>
                <a:ea typeface="Calibri" panose="020F0502020204030204" pitchFamily="34" charset="0"/>
                <a:cs typeface="Shruti" panose="020B0502040204020203" pitchFamily="34" charset="0"/>
              </a:rPr>
              <a:t>OVEMENT DETECTION</a:t>
            </a:r>
            <a:endParaRPr lang="en-IN" dirty="0">
              <a:solidFill>
                <a:schemeClr val="bg1"/>
              </a:solidFill>
              <a:effectLst/>
            </a:endParaRPr>
          </a:p>
        </p:txBody>
      </p:sp>
      <p:sp>
        <p:nvSpPr>
          <p:cNvPr id="17" name="Rounded Rectangle 47">
            <a:extLst>
              <a:ext uri="{FF2B5EF4-FFF2-40B4-BE49-F238E27FC236}">
                <a16:creationId xmlns:a16="http://schemas.microsoft.com/office/drawing/2014/main" id="{A3BA29C1-1883-3E3B-FAA3-B43068F0C37D}"/>
              </a:ext>
            </a:extLst>
          </p:cNvPr>
          <p:cNvSpPr/>
          <p:nvPr/>
        </p:nvSpPr>
        <p:spPr>
          <a:xfrm>
            <a:off x="3987484" y="5935391"/>
            <a:ext cx="1817370" cy="1245870"/>
          </a:xfrm>
          <a:prstGeom prst="roundRect">
            <a:avLst/>
          </a:prstGeom>
        </p:spPr>
        <p:style>
          <a:lnRef idx="1">
            <a:schemeClr val="accent2"/>
          </a:lnRef>
          <a:fillRef idx="3">
            <a:schemeClr val="accent2"/>
          </a:fillRef>
          <a:effectRef idx="2">
            <a:schemeClr val="accent2"/>
          </a:effectRef>
          <a:fontRef idx="minor">
            <a:schemeClr val="lt1"/>
          </a:fontRef>
        </p:style>
        <p:txBody>
          <a:bodyPr rot="0" spcFirstLastPara="0" vert="horz" wrap="square" lIns="109728" tIns="54864" rIns="109728" bIns="54864" numCol="1" spcCol="0" rtlCol="0" fromWordArt="0" anchor="ctr" anchorCtr="0" forceAA="0" compatLnSpc="1">
            <a:prstTxWarp prst="textNoShape">
              <a:avLst/>
            </a:prstTxWarp>
            <a:noAutofit/>
          </a:bodyPr>
          <a:lstStyle/>
          <a:p>
            <a:pPr algn="ctr">
              <a:lnSpc>
                <a:spcPct val="107000"/>
              </a:lnSpc>
              <a:spcAft>
                <a:spcPts val="960"/>
              </a:spcAft>
            </a:pPr>
            <a:r>
              <a:rPr lang="en-IN" dirty="0">
                <a:ea typeface="Calibri" panose="020F0502020204030204" pitchFamily="34" charset="0"/>
                <a:cs typeface="Shruti" panose="020B0502040204020203" pitchFamily="34" charset="0"/>
              </a:rPr>
              <a:t>ALERT CONTROL ROOM</a:t>
            </a:r>
            <a:endParaRPr lang="en-IN" sz="1100" dirty="0">
              <a:ea typeface="Calibri" panose="020F0502020204030204" pitchFamily="34" charset="0"/>
              <a:cs typeface="Shruti" panose="020B0502040204020203" pitchFamily="34" charset="0"/>
            </a:endParaRPr>
          </a:p>
        </p:txBody>
      </p:sp>
      <p:sp>
        <p:nvSpPr>
          <p:cNvPr id="19" name="Rounded Rectangle 47">
            <a:extLst>
              <a:ext uri="{FF2B5EF4-FFF2-40B4-BE49-F238E27FC236}">
                <a16:creationId xmlns:a16="http://schemas.microsoft.com/office/drawing/2014/main" id="{DE3D2EFF-3C17-E963-2913-08F4CE534E99}"/>
              </a:ext>
            </a:extLst>
          </p:cNvPr>
          <p:cNvSpPr/>
          <p:nvPr/>
        </p:nvSpPr>
        <p:spPr>
          <a:xfrm>
            <a:off x="7362371" y="5916282"/>
            <a:ext cx="1817370" cy="124587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109728" tIns="54864" rIns="109728" bIns="54864" numCol="1" spcCol="0" rtlCol="0" fromWordArt="0" anchor="ctr" anchorCtr="0" forceAA="0" compatLnSpc="1">
            <a:prstTxWarp prst="textNoShape">
              <a:avLst/>
            </a:prstTxWarp>
            <a:noAutofit/>
          </a:bodyPr>
          <a:lstStyle/>
          <a:p>
            <a:pPr algn="ctr">
              <a:lnSpc>
                <a:spcPct val="107000"/>
              </a:lnSpc>
              <a:spcAft>
                <a:spcPts val="960"/>
              </a:spcAft>
            </a:pPr>
            <a:r>
              <a:rPr lang="en-IN" dirty="0">
                <a:ea typeface="Calibri" panose="020F0502020204030204" pitchFamily="34" charset="0"/>
                <a:cs typeface="Shruti" panose="020B0502040204020203" pitchFamily="34" charset="0"/>
              </a:rPr>
              <a:t>PROCESSING UNUSUAL MOVEMENTS</a:t>
            </a:r>
          </a:p>
        </p:txBody>
      </p:sp>
      <p:sp>
        <p:nvSpPr>
          <p:cNvPr id="13" name="Right Arrow 49">
            <a:extLst>
              <a:ext uri="{FF2B5EF4-FFF2-40B4-BE49-F238E27FC236}">
                <a16:creationId xmlns:a16="http://schemas.microsoft.com/office/drawing/2014/main" id="{F3A5CAB1-AF26-B5D6-B310-8EBC50579FC5}"/>
              </a:ext>
            </a:extLst>
          </p:cNvPr>
          <p:cNvSpPr/>
          <p:nvPr/>
        </p:nvSpPr>
        <p:spPr>
          <a:xfrm>
            <a:off x="5777545" y="958512"/>
            <a:ext cx="662940" cy="266585"/>
          </a:xfrm>
          <a:prstGeom prst="rightArrow">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109728" tIns="54864" rIns="109728" bIns="54864" numCol="1" spcCol="0" rtlCol="0" fromWordArt="0" anchor="ctr" anchorCtr="0" forceAA="0" compatLnSpc="1">
            <a:prstTxWarp prst="textNoShape">
              <a:avLst/>
            </a:prstTxWarp>
            <a:noAutofit/>
          </a:bodyPr>
          <a:lstStyle/>
          <a:p>
            <a:endParaRPr lang="en-IN"/>
          </a:p>
        </p:txBody>
      </p:sp>
      <p:grpSp>
        <p:nvGrpSpPr>
          <p:cNvPr id="37" name="Group 36">
            <a:extLst>
              <a:ext uri="{FF2B5EF4-FFF2-40B4-BE49-F238E27FC236}">
                <a16:creationId xmlns:a16="http://schemas.microsoft.com/office/drawing/2014/main" id="{9E91B647-6309-0431-4E65-E23711CBFD12}"/>
              </a:ext>
            </a:extLst>
          </p:cNvPr>
          <p:cNvGrpSpPr/>
          <p:nvPr/>
        </p:nvGrpSpPr>
        <p:grpSpPr>
          <a:xfrm>
            <a:off x="3787977" y="1716250"/>
            <a:ext cx="184583" cy="998887"/>
            <a:chOff x="3848937" y="1716250"/>
            <a:chExt cx="184583" cy="998887"/>
          </a:xfrm>
        </p:grpSpPr>
        <p:cxnSp>
          <p:nvCxnSpPr>
            <p:cNvPr id="15" name="Straight Connector 14">
              <a:extLst>
                <a:ext uri="{FF2B5EF4-FFF2-40B4-BE49-F238E27FC236}">
                  <a16:creationId xmlns:a16="http://schemas.microsoft.com/office/drawing/2014/main" id="{E7788060-3DB8-CCC8-B111-FF536A10403E}"/>
                </a:ext>
              </a:extLst>
            </p:cNvPr>
            <p:cNvCxnSpPr>
              <a:cxnSpLocks/>
            </p:cNvCxnSpPr>
            <p:nvPr/>
          </p:nvCxnSpPr>
          <p:spPr>
            <a:xfrm>
              <a:off x="3848937" y="1716250"/>
              <a:ext cx="0" cy="9988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017326F-07AC-1E02-EE01-8F620DF20790}"/>
                </a:ext>
              </a:extLst>
            </p:cNvPr>
            <p:cNvCxnSpPr>
              <a:cxnSpLocks/>
            </p:cNvCxnSpPr>
            <p:nvPr/>
          </p:nvCxnSpPr>
          <p:spPr>
            <a:xfrm>
              <a:off x="3848937" y="1949930"/>
              <a:ext cx="1845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03061B-F10A-B41D-6168-04B0C66797B5}"/>
                </a:ext>
              </a:extLst>
            </p:cNvPr>
            <p:cNvCxnSpPr>
              <a:cxnSpLocks/>
            </p:cNvCxnSpPr>
            <p:nvPr/>
          </p:nvCxnSpPr>
          <p:spPr>
            <a:xfrm>
              <a:off x="3848937" y="2293963"/>
              <a:ext cx="1845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49FE4F4-DA58-44DD-5A9F-45FA0F8165FA}"/>
                </a:ext>
              </a:extLst>
            </p:cNvPr>
            <p:cNvCxnSpPr>
              <a:cxnSpLocks/>
            </p:cNvCxnSpPr>
            <p:nvPr/>
          </p:nvCxnSpPr>
          <p:spPr>
            <a:xfrm>
              <a:off x="3848937" y="2663162"/>
              <a:ext cx="1845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4" name="Rectangle 86">
            <a:extLst>
              <a:ext uri="{FF2B5EF4-FFF2-40B4-BE49-F238E27FC236}">
                <a16:creationId xmlns:a16="http://schemas.microsoft.com/office/drawing/2014/main" id="{6C248DAC-80C9-21BD-A0B3-ECD9EA7AAE29}"/>
              </a:ext>
            </a:extLst>
          </p:cNvPr>
          <p:cNvSpPr>
            <a:spLocks noChangeArrowheads="1"/>
          </p:cNvSpPr>
          <p:nvPr/>
        </p:nvSpPr>
        <p:spPr bwMode="auto">
          <a:xfrm>
            <a:off x="3956095" y="1790951"/>
            <a:ext cx="2392835" cy="326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algn="ctr" defTabSz="1097280" eaLnBrk="0" fontAlgn="base" hangingPunct="0">
              <a:spcBef>
                <a:spcPct val="0"/>
              </a:spcBef>
              <a:spcAft>
                <a:spcPct val="0"/>
              </a:spcAft>
            </a:pPr>
            <a:r>
              <a:rPr lang="en-US" sz="1400" dirty="0">
                <a:solidFill>
                  <a:schemeClr val="bg1"/>
                </a:solidFill>
                <a:latin typeface="Calibri" panose="020F0502020204030204" pitchFamily="34" charset="0"/>
                <a:ea typeface="Calibri" panose="020F0502020204030204" pitchFamily="34" charset="0"/>
                <a:cs typeface="Shruti" panose="020B0502040204020203" pitchFamily="34" charset="0"/>
              </a:rPr>
              <a:t>Break the footage into frames</a:t>
            </a:r>
          </a:p>
        </p:txBody>
      </p:sp>
      <p:sp>
        <p:nvSpPr>
          <p:cNvPr id="35" name="Rectangle 86">
            <a:extLst>
              <a:ext uri="{FF2B5EF4-FFF2-40B4-BE49-F238E27FC236}">
                <a16:creationId xmlns:a16="http://schemas.microsoft.com/office/drawing/2014/main" id="{0C648B07-13C4-504F-0018-0D1D23803EA6}"/>
              </a:ext>
            </a:extLst>
          </p:cNvPr>
          <p:cNvSpPr>
            <a:spLocks noChangeArrowheads="1"/>
          </p:cNvSpPr>
          <p:nvPr/>
        </p:nvSpPr>
        <p:spPr bwMode="auto">
          <a:xfrm>
            <a:off x="3956095" y="2135452"/>
            <a:ext cx="1902252" cy="326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algn="ctr" defTabSz="1097280" eaLnBrk="0" fontAlgn="base" hangingPunct="0">
              <a:spcBef>
                <a:spcPct val="0"/>
              </a:spcBef>
              <a:spcAft>
                <a:spcPct val="0"/>
              </a:spcAft>
            </a:pPr>
            <a:r>
              <a:rPr lang="en-US" sz="1400" dirty="0">
                <a:solidFill>
                  <a:schemeClr val="bg1"/>
                </a:solidFill>
                <a:latin typeface="Calibri" panose="020F0502020204030204" pitchFamily="34" charset="0"/>
                <a:ea typeface="Calibri" panose="020F0502020204030204" pitchFamily="34" charset="0"/>
                <a:cs typeface="Shruti" panose="020B0502040204020203" pitchFamily="34" charset="0"/>
              </a:rPr>
              <a:t>Pre-process the frames</a:t>
            </a:r>
          </a:p>
        </p:txBody>
      </p:sp>
      <p:sp>
        <p:nvSpPr>
          <p:cNvPr id="36" name="Rectangle 86">
            <a:extLst>
              <a:ext uri="{FF2B5EF4-FFF2-40B4-BE49-F238E27FC236}">
                <a16:creationId xmlns:a16="http://schemas.microsoft.com/office/drawing/2014/main" id="{CE320F9F-C54A-C197-866D-59DE5CA4483D}"/>
              </a:ext>
            </a:extLst>
          </p:cNvPr>
          <p:cNvSpPr>
            <a:spLocks noChangeArrowheads="1"/>
          </p:cNvSpPr>
          <p:nvPr/>
        </p:nvSpPr>
        <p:spPr bwMode="auto">
          <a:xfrm>
            <a:off x="3935999" y="2495093"/>
            <a:ext cx="1457258" cy="326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algn="ctr" defTabSz="1097280" eaLnBrk="0" fontAlgn="base" hangingPunct="0">
              <a:spcBef>
                <a:spcPct val="0"/>
              </a:spcBef>
              <a:spcAft>
                <a:spcPct val="0"/>
              </a:spcAft>
            </a:pPr>
            <a:r>
              <a:rPr lang="en-US" sz="1400" dirty="0">
                <a:solidFill>
                  <a:schemeClr val="bg1"/>
                </a:solidFill>
                <a:latin typeface="Calibri" panose="020F0502020204030204" pitchFamily="34" charset="0"/>
                <a:ea typeface="Calibri" panose="020F0502020204030204" pitchFamily="34" charset="0"/>
                <a:cs typeface="Shruti" panose="020B0502040204020203" pitchFamily="34" charset="0"/>
              </a:rPr>
              <a:t>Go for detection</a:t>
            </a:r>
          </a:p>
        </p:txBody>
      </p:sp>
      <p:sp>
        <p:nvSpPr>
          <p:cNvPr id="39" name="Right Arrow 49">
            <a:extLst>
              <a:ext uri="{FF2B5EF4-FFF2-40B4-BE49-F238E27FC236}">
                <a16:creationId xmlns:a16="http://schemas.microsoft.com/office/drawing/2014/main" id="{093EF412-A015-932C-72E3-8C3337C22319}"/>
              </a:ext>
            </a:extLst>
          </p:cNvPr>
          <p:cNvSpPr/>
          <p:nvPr/>
        </p:nvSpPr>
        <p:spPr>
          <a:xfrm>
            <a:off x="8904511" y="927687"/>
            <a:ext cx="662940" cy="266585"/>
          </a:xfrm>
          <a:prstGeom prst="rightArrow">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109728" tIns="54864" rIns="109728" bIns="54864" numCol="1" spcCol="0" rtlCol="0" fromWordArt="0" anchor="ctr" anchorCtr="0" forceAA="0" compatLnSpc="1">
            <a:prstTxWarp prst="textNoShape">
              <a:avLst/>
            </a:prstTxWarp>
            <a:noAutofit/>
          </a:bodyPr>
          <a:lstStyle/>
          <a:p>
            <a:endParaRPr lang="en-IN" dirty="0"/>
          </a:p>
        </p:txBody>
      </p:sp>
      <p:sp>
        <p:nvSpPr>
          <p:cNvPr id="41" name="Right Arrow 49">
            <a:extLst>
              <a:ext uri="{FF2B5EF4-FFF2-40B4-BE49-F238E27FC236}">
                <a16:creationId xmlns:a16="http://schemas.microsoft.com/office/drawing/2014/main" id="{84A9E51C-33D1-833F-4E94-146DE1F7E90B}"/>
              </a:ext>
            </a:extLst>
          </p:cNvPr>
          <p:cNvSpPr/>
          <p:nvPr/>
        </p:nvSpPr>
        <p:spPr>
          <a:xfrm rot="5400000">
            <a:off x="11307430" y="2315372"/>
            <a:ext cx="662940" cy="266585"/>
          </a:xfrm>
          <a:prstGeom prst="rightArrow">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109728" tIns="54864" rIns="109728" bIns="54864" numCol="1" spcCol="0" rtlCol="0" fromWordArt="0" anchor="ctr" anchorCtr="0" forceAA="0" compatLnSpc="1">
            <a:prstTxWarp prst="textNoShape">
              <a:avLst/>
            </a:prstTxWarp>
            <a:noAutofit/>
          </a:bodyPr>
          <a:lstStyle/>
          <a:p>
            <a:endParaRPr lang="en-IN" dirty="0"/>
          </a:p>
        </p:txBody>
      </p:sp>
      <p:sp>
        <p:nvSpPr>
          <p:cNvPr id="51" name="Rectangle 86">
            <a:extLst>
              <a:ext uri="{FF2B5EF4-FFF2-40B4-BE49-F238E27FC236}">
                <a16:creationId xmlns:a16="http://schemas.microsoft.com/office/drawing/2014/main" id="{CC5BC60F-40DB-9413-0941-DB6D8CE98D0D}"/>
              </a:ext>
            </a:extLst>
          </p:cNvPr>
          <p:cNvSpPr>
            <a:spLocks noChangeArrowheads="1"/>
          </p:cNvSpPr>
          <p:nvPr/>
        </p:nvSpPr>
        <p:spPr bwMode="auto">
          <a:xfrm>
            <a:off x="7069298" y="1790389"/>
            <a:ext cx="1902444" cy="326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algn="ctr" defTabSz="1097280" eaLnBrk="0" fontAlgn="base" hangingPunct="0">
              <a:spcBef>
                <a:spcPct val="0"/>
              </a:spcBef>
              <a:spcAft>
                <a:spcPct val="0"/>
              </a:spcAft>
            </a:pPr>
            <a:r>
              <a:rPr lang="en-US" sz="1400" dirty="0">
                <a:solidFill>
                  <a:schemeClr val="bg1"/>
                </a:solidFill>
                <a:latin typeface="Calibri" panose="020F0502020204030204" pitchFamily="34" charset="0"/>
                <a:ea typeface="Calibri" panose="020F0502020204030204" pitchFamily="34" charset="0"/>
                <a:cs typeface="Shruti" panose="020B0502040204020203" pitchFamily="34" charset="0"/>
              </a:rPr>
              <a:t>USING YOLOV8 MODEL</a:t>
            </a:r>
          </a:p>
        </p:txBody>
      </p:sp>
      <p:sp>
        <p:nvSpPr>
          <p:cNvPr id="52" name="Rectangle 86">
            <a:extLst>
              <a:ext uri="{FF2B5EF4-FFF2-40B4-BE49-F238E27FC236}">
                <a16:creationId xmlns:a16="http://schemas.microsoft.com/office/drawing/2014/main" id="{C5D8DC15-C7E1-CA38-62AF-90D8E450180D}"/>
              </a:ext>
            </a:extLst>
          </p:cNvPr>
          <p:cNvSpPr>
            <a:spLocks noChangeArrowheads="1"/>
          </p:cNvSpPr>
          <p:nvPr/>
        </p:nvSpPr>
        <p:spPr bwMode="auto">
          <a:xfrm>
            <a:off x="7121025" y="2106472"/>
            <a:ext cx="3009991" cy="54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1097280" eaLnBrk="0" fontAlgn="base" hangingPunct="0">
              <a:spcBef>
                <a:spcPct val="0"/>
              </a:spcBef>
              <a:spcAft>
                <a:spcPct val="0"/>
              </a:spcAft>
            </a:pPr>
            <a:r>
              <a:rPr lang="en-US" sz="1400" dirty="0">
                <a:solidFill>
                  <a:schemeClr val="bg1"/>
                </a:solidFill>
                <a:latin typeface="Calibri" panose="020F0502020204030204" pitchFamily="34" charset="0"/>
                <a:ea typeface="Calibri" panose="020F0502020204030204" pitchFamily="34" charset="0"/>
                <a:cs typeface="Shruti" panose="020B0502040204020203" pitchFamily="34" charset="0"/>
              </a:rPr>
              <a:t>Here the model is customized and</a:t>
            </a:r>
          </a:p>
          <a:p>
            <a:pPr defTabSz="1097280" eaLnBrk="0" fontAlgn="base" hangingPunct="0">
              <a:spcBef>
                <a:spcPct val="0"/>
              </a:spcBef>
              <a:spcAft>
                <a:spcPct val="0"/>
              </a:spcAft>
            </a:pPr>
            <a:r>
              <a:rPr lang="en-US" sz="1400" dirty="0">
                <a:solidFill>
                  <a:schemeClr val="bg1"/>
                </a:solidFill>
                <a:latin typeface="Calibri" panose="020F0502020204030204" pitchFamily="34" charset="0"/>
                <a:ea typeface="Calibri" panose="020F0502020204030204" pitchFamily="34" charset="0"/>
                <a:cs typeface="Shruti" panose="020B0502040204020203" pitchFamily="34" charset="0"/>
              </a:rPr>
              <a:t>specially trained for ICU environments</a:t>
            </a:r>
          </a:p>
        </p:txBody>
      </p:sp>
      <p:sp>
        <p:nvSpPr>
          <p:cNvPr id="54" name="Rounded Rectangle 47">
            <a:extLst>
              <a:ext uri="{FF2B5EF4-FFF2-40B4-BE49-F238E27FC236}">
                <a16:creationId xmlns:a16="http://schemas.microsoft.com/office/drawing/2014/main" id="{9F851BA9-F26C-4260-1738-A8305710717C}"/>
              </a:ext>
            </a:extLst>
          </p:cNvPr>
          <p:cNvSpPr/>
          <p:nvPr/>
        </p:nvSpPr>
        <p:spPr>
          <a:xfrm>
            <a:off x="9888086" y="3182590"/>
            <a:ext cx="4543022" cy="1326271"/>
          </a:xfrm>
          <a:prstGeom prst="roundRect">
            <a:avLst/>
          </a:prstGeom>
        </p:spPr>
        <p:style>
          <a:lnRef idx="0">
            <a:schemeClr val="accent2"/>
          </a:lnRef>
          <a:fillRef idx="3">
            <a:schemeClr val="accent2"/>
          </a:fillRef>
          <a:effectRef idx="3">
            <a:schemeClr val="accent2"/>
          </a:effectRef>
          <a:fontRef idx="minor">
            <a:schemeClr val="lt1"/>
          </a:fontRef>
        </p:style>
        <p:txBody>
          <a:bodyPr rot="0" spcFirstLastPara="0" vert="horz" wrap="square" lIns="109728" tIns="54864" rIns="109728" bIns="54864" numCol="1" spcCol="0" rtlCol="0" fromWordArt="0" anchor="ctr" anchorCtr="0" forceAA="0" compatLnSpc="1">
            <a:prstTxWarp prst="textNoShape">
              <a:avLst/>
            </a:prstTxWarp>
            <a:noAutofit/>
          </a:bodyPr>
          <a:lstStyle/>
          <a:p>
            <a:pPr>
              <a:spcAft>
                <a:spcPts val="960"/>
              </a:spcAft>
            </a:pPr>
            <a:r>
              <a:rPr lang="en-IN" dirty="0">
                <a:ea typeface="Calibri" panose="020F0502020204030204" pitchFamily="34" charset="0"/>
                <a:cs typeface="Shruti" panose="020B0502040204020203" pitchFamily="34" charset="0"/>
              </a:rPr>
              <a:t>if:  frame NOT contains [ ‘doctor’ OR ‘nurse’ ]</a:t>
            </a:r>
          </a:p>
          <a:p>
            <a:pPr>
              <a:spcAft>
                <a:spcPts val="960"/>
              </a:spcAft>
            </a:pPr>
            <a:r>
              <a:rPr lang="en-IN" dirty="0">
                <a:ea typeface="Calibri" panose="020F0502020204030204" pitchFamily="34" charset="0"/>
                <a:cs typeface="Shruti" panose="020B0502040204020203" pitchFamily="34" charset="0"/>
              </a:rPr>
              <a:t>      go_for_patient_movement_detection()</a:t>
            </a:r>
          </a:p>
          <a:p>
            <a:pPr>
              <a:spcAft>
                <a:spcPts val="960"/>
              </a:spcAft>
            </a:pPr>
            <a:r>
              <a:rPr lang="en-IN" dirty="0">
                <a:ea typeface="Calibri" panose="020F0502020204030204" pitchFamily="34" charset="0"/>
                <a:cs typeface="Shruti" panose="020B0502040204020203" pitchFamily="34" charset="0"/>
              </a:rPr>
              <a:t>else:  goto previous step</a:t>
            </a:r>
          </a:p>
        </p:txBody>
      </p:sp>
      <p:sp>
        <p:nvSpPr>
          <p:cNvPr id="55" name="Right Arrow 49">
            <a:extLst>
              <a:ext uri="{FF2B5EF4-FFF2-40B4-BE49-F238E27FC236}">
                <a16:creationId xmlns:a16="http://schemas.microsoft.com/office/drawing/2014/main" id="{56A60E14-E121-1C4C-70C0-C89FF294D1BC}"/>
              </a:ext>
            </a:extLst>
          </p:cNvPr>
          <p:cNvSpPr/>
          <p:nvPr/>
        </p:nvSpPr>
        <p:spPr>
          <a:xfrm rot="5400000">
            <a:off x="11307430" y="5108247"/>
            <a:ext cx="662940" cy="266585"/>
          </a:xfrm>
          <a:prstGeom prst="rightArrow">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109728" tIns="54864" rIns="109728" bIns="54864" numCol="1" spcCol="0" rtlCol="0" fromWordArt="0" anchor="ctr" anchorCtr="0" forceAA="0" compatLnSpc="1">
            <a:prstTxWarp prst="textNoShape">
              <a:avLst/>
            </a:prstTxWarp>
            <a:noAutofit/>
          </a:bodyPr>
          <a:lstStyle/>
          <a:p>
            <a:endParaRPr lang="en-IN" dirty="0"/>
          </a:p>
        </p:txBody>
      </p:sp>
      <p:grpSp>
        <p:nvGrpSpPr>
          <p:cNvPr id="57" name="Group 56">
            <a:extLst>
              <a:ext uri="{FF2B5EF4-FFF2-40B4-BE49-F238E27FC236}">
                <a16:creationId xmlns:a16="http://schemas.microsoft.com/office/drawing/2014/main" id="{34693490-DA64-44EA-ADE8-082B15A8DFE3}"/>
              </a:ext>
            </a:extLst>
          </p:cNvPr>
          <p:cNvGrpSpPr/>
          <p:nvPr/>
        </p:nvGrpSpPr>
        <p:grpSpPr>
          <a:xfrm>
            <a:off x="11016073" y="7162152"/>
            <a:ext cx="184583" cy="696506"/>
            <a:chOff x="6936443" y="1684166"/>
            <a:chExt cx="184583" cy="696506"/>
          </a:xfrm>
        </p:grpSpPr>
        <p:cxnSp>
          <p:nvCxnSpPr>
            <p:cNvPr id="58" name="Straight Connector 57">
              <a:extLst>
                <a:ext uri="{FF2B5EF4-FFF2-40B4-BE49-F238E27FC236}">
                  <a16:creationId xmlns:a16="http://schemas.microsoft.com/office/drawing/2014/main" id="{C68F2ED7-CFA2-BF66-BC66-8095AF9DAEFF}"/>
                </a:ext>
              </a:extLst>
            </p:cNvPr>
            <p:cNvCxnSpPr>
              <a:cxnSpLocks/>
            </p:cNvCxnSpPr>
            <p:nvPr/>
          </p:nvCxnSpPr>
          <p:spPr>
            <a:xfrm>
              <a:off x="6936443" y="1684166"/>
              <a:ext cx="0" cy="693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1881E92-0119-FBEB-96E2-68585B507762}"/>
                </a:ext>
              </a:extLst>
            </p:cNvPr>
            <p:cNvCxnSpPr>
              <a:cxnSpLocks/>
            </p:cNvCxnSpPr>
            <p:nvPr/>
          </p:nvCxnSpPr>
          <p:spPr>
            <a:xfrm>
              <a:off x="6936443" y="1961612"/>
              <a:ext cx="1845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BF72B05-9196-4F8D-83F8-86386A5A3751}"/>
                </a:ext>
              </a:extLst>
            </p:cNvPr>
            <p:cNvCxnSpPr>
              <a:cxnSpLocks/>
            </p:cNvCxnSpPr>
            <p:nvPr/>
          </p:nvCxnSpPr>
          <p:spPr>
            <a:xfrm>
              <a:off x="6936443" y="2380672"/>
              <a:ext cx="1845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1" name="Rectangle 86">
            <a:extLst>
              <a:ext uri="{FF2B5EF4-FFF2-40B4-BE49-F238E27FC236}">
                <a16:creationId xmlns:a16="http://schemas.microsoft.com/office/drawing/2014/main" id="{2C443CFF-E8DB-9BBC-369F-4815C792B136}"/>
              </a:ext>
            </a:extLst>
          </p:cNvPr>
          <p:cNvSpPr>
            <a:spLocks noChangeArrowheads="1"/>
          </p:cNvSpPr>
          <p:nvPr/>
        </p:nvSpPr>
        <p:spPr bwMode="auto">
          <a:xfrm>
            <a:off x="11195780" y="7276476"/>
            <a:ext cx="1797223" cy="326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algn="ctr" defTabSz="1097280" eaLnBrk="0" fontAlgn="base" hangingPunct="0">
              <a:spcBef>
                <a:spcPct val="0"/>
              </a:spcBef>
              <a:spcAft>
                <a:spcPct val="0"/>
              </a:spcAft>
            </a:pPr>
            <a:r>
              <a:rPr lang="en-US" sz="1400" dirty="0">
                <a:solidFill>
                  <a:schemeClr val="bg1"/>
                </a:solidFill>
                <a:latin typeface="Calibri" panose="020F0502020204030204" pitchFamily="34" charset="0"/>
                <a:ea typeface="Calibri" panose="020F0502020204030204" pitchFamily="34" charset="0"/>
                <a:cs typeface="Shruti" panose="020B0502040204020203" pitchFamily="34" charset="0"/>
              </a:rPr>
              <a:t>Using YOLO V8 model</a:t>
            </a:r>
          </a:p>
        </p:txBody>
      </p:sp>
      <p:sp>
        <p:nvSpPr>
          <p:cNvPr id="62" name="Rectangle 86">
            <a:extLst>
              <a:ext uri="{FF2B5EF4-FFF2-40B4-BE49-F238E27FC236}">
                <a16:creationId xmlns:a16="http://schemas.microsoft.com/office/drawing/2014/main" id="{8E060E34-6E18-2FB9-5CDD-9150DDBA2049}"/>
              </a:ext>
            </a:extLst>
          </p:cNvPr>
          <p:cNvSpPr>
            <a:spLocks noChangeArrowheads="1"/>
          </p:cNvSpPr>
          <p:nvPr/>
        </p:nvSpPr>
        <p:spPr bwMode="auto">
          <a:xfrm>
            <a:off x="11200656" y="7602719"/>
            <a:ext cx="3361369" cy="54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1097280" eaLnBrk="0" fontAlgn="base" hangingPunct="0">
              <a:spcBef>
                <a:spcPct val="0"/>
              </a:spcBef>
              <a:spcAft>
                <a:spcPct val="0"/>
              </a:spcAft>
            </a:pPr>
            <a:r>
              <a:rPr lang="en-US" sz="1400" dirty="0">
                <a:solidFill>
                  <a:schemeClr val="bg1"/>
                </a:solidFill>
                <a:latin typeface="Calibri" panose="020F0502020204030204" pitchFamily="34" charset="0"/>
                <a:ea typeface="Calibri" panose="020F0502020204030204" pitchFamily="34" charset="0"/>
                <a:cs typeface="Shruti" panose="020B0502040204020203" pitchFamily="34" charset="0"/>
              </a:rPr>
              <a:t>Here the model is customized and specially</a:t>
            </a:r>
          </a:p>
          <a:p>
            <a:pPr defTabSz="1097280" eaLnBrk="0" fontAlgn="base" hangingPunct="0">
              <a:spcBef>
                <a:spcPct val="0"/>
              </a:spcBef>
              <a:spcAft>
                <a:spcPct val="0"/>
              </a:spcAft>
            </a:pPr>
            <a:r>
              <a:rPr lang="en-US" sz="1400" dirty="0">
                <a:solidFill>
                  <a:schemeClr val="bg1"/>
                </a:solidFill>
                <a:latin typeface="Calibri" panose="020F0502020204030204" pitchFamily="34" charset="0"/>
                <a:ea typeface="Calibri" panose="020F0502020204030204" pitchFamily="34" charset="0"/>
                <a:cs typeface="Shruti" panose="020B0502040204020203" pitchFamily="34" charset="0"/>
              </a:rPr>
              <a:t>trained for detecting patient movements</a:t>
            </a:r>
          </a:p>
        </p:txBody>
      </p:sp>
      <p:sp>
        <p:nvSpPr>
          <p:cNvPr id="63" name="Right Arrow 49">
            <a:extLst>
              <a:ext uri="{FF2B5EF4-FFF2-40B4-BE49-F238E27FC236}">
                <a16:creationId xmlns:a16="http://schemas.microsoft.com/office/drawing/2014/main" id="{6744C7C6-8F35-53C8-A261-152F8A2E047C}"/>
              </a:ext>
            </a:extLst>
          </p:cNvPr>
          <p:cNvSpPr/>
          <p:nvPr/>
        </p:nvSpPr>
        <p:spPr>
          <a:xfrm rot="10800000">
            <a:off x="9623508" y="6405926"/>
            <a:ext cx="662940" cy="266585"/>
          </a:xfrm>
          <a:prstGeom prst="rightArrow">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109728" tIns="54864" rIns="109728" bIns="54864" numCol="1" spcCol="0" rtlCol="0" fromWordArt="0" anchor="ctr" anchorCtr="0" forceAA="0" compatLnSpc="1">
            <a:prstTxWarp prst="textNoShape">
              <a:avLst/>
            </a:prstTxWarp>
            <a:noAutofit/>
          </a:bodyPr>
          <a:lstStyle/>
          <a:p>
            <a:endParaRPr lang="en-IN" dirty="0"/>
          </a:p>
        </p:txBody>
      </p:sp>
      <p:sp>
        <p:nvSpPr>
          <p:cNvPr id="64" name="Right Arrow 49">
            <a:extLst>
              <a:ext uri="{FF2B5EF4-FFF2-40B4-BE49-F238E27FC236}">
                <a16:creationId xmlns:a16="http://schemas.microsoft.com/office/drawing/2014/main" id="{717349DA-7D53-E76D-4316-6601BDC5DA43}"/>
              </a:ext>
            </a:extLst>
          </p:cNvPr>
          <p:cNvSpPr/>
          <p:nvPr/>
        </p:nvSpPr>
        <p:spPr>
          <a:xfrm rot="10800000">
            <a:off x="6252143" y="6425033"/>
            <a:ext cx="662940" cy="266585"/>
          </a:xfrm>
          <a:prstGeom prst="rightArrow">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109728" tIns="54864" rIns="109728" bIns="54864" numCol="1" spcCol="0" rtlCol="0" fromWordArt="0" anchor="ctr" anchorCtr="0" forceAA="0" compatLnSpc="1">
            <a:prstTxWarp prst="textNoShape">
              <a:avLst/>
            </a:prstTxWarp>
            <a:noAutofit/>
          </a:bodyPr>
          <a:lstStyle/>
          <a:p>
            <a:endParaRPr lang="en-IN" dirty="0"/>
          </a:p>
        </p:txBody>
      </p:sp>
      <p:grpSp>
        <p:nvGrpSpPr>
          <p:cNvPr id="2" name="Group 1">
            <a:extLst>
              <a:ext uri="{FF2B5EF4-FFF2-40B4-BE49-F238E27FC236}">
                <a16:creationId xmlns:a16="http://schemas.microsoft.com/office/drawing/2014/main" id="{7F3820B6-1043-4700-FADF-E142A653FD7B}"/>
              </a:ext>
            </a:extLst>
          </p:cNvPr>
          <p:cNvGrpSpPr/>
          <p:nvPr/>
        </p:nvGrpSpPr>
        <p:grpSpPr>
          <a:xfrm rot="10800000">
            <a:off x="8719928" y="4920480"/>
            <a:ext cx="184583" cy="998887"/>
            <a:chOff x="3848937" y="1716250"/>
            <a:chExt cx="184583" cy="998887"/>
          </a:xfrm>
        </p:grpSpPr>
        <p:cxnSp>
          <p:nvCxnSpPr>
            <p:cNvPr id="4" name="Straight Connector 3">
              <a:extLst>
                <a:ext uri="{FF2B5EF4-FFF2-40B4-BE49-F238E27FC236}">
                  <a16:creationId xmlns:a16="http://schemas.microsoft.com/office/drawing/2014/main" id="{9077A657-1BEA-346E-CEF3-05ACBFBE1FE2}"/>
                </a:ext>
              </a:extLst>
            </p:cNvPr>
            <p:cNvCxnSpPr>
              <a:cxnSpLocks/>
            </p:cNvCxnSpPr>
            <p:nvPr/>
          </p:nvCxnSpPr>
          <p:spPr>
            <a:xfrm>
              <a:off x="3848937" y="1716250"/>
              <a:ext cx="0" cy="9988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EE414A8-D58A-AAB7-B7AD-F0D9A9ADC3E6}"/>
                </a:ext>
              </a:extLst>
            </p:cNvPr>
            <p:cNvCxnSpPr>
              <a:cxnSpLocks/>
            </p:cNvCxnSpPr>
            <p:nvPr/>
          </p:nvCxnSpPr>
          <p:spPr>
            <a:xfrm>
              <a:off x="3848937" y="1949930"/>
              <a:ext cx="1845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C9B4DE4-6B33-60C9-0DE1-9E73F73413BE}"/>
                </a:ext>
              </a:extLst>
            </p:cNvPr>
            <p:cNvCxnSpPr>
              <a:cxnSpLocks/>
            </p:cNvCxnSpPr>
            <p:nvPr/>
          </p:nvCxnSpPr>
          <p:spPr>
            <a:xfrm>
              <a:off x="3848937" y="2293963"/>
              <a:ext cx="1845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FC3BAE-53B3-F6EC-87AE-FE64B30DCB7B}"/>
                </a:ext>
              </a:extLst>
            </p:cNvPr>
            <p:cNvCxnSpPr>
              <a:cxnSpLocks/>
            </p:cNvCxnSpPr>
            <p:nvPr/>
          </p:nvCxnSpPr>
          <p:spPr>
            <a:xfrm>
              <a:off x="3848937" y="2663162"/>
              <a:ext cx="1845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Rectangle 86">
            <a:extLst>
              <a:ext uri="{FF2B5EF4-FFF2-40B4-BE49-F238E27FC236}">
                <a16:creationId xmlns:a16="http://schemas.microsoft.com/office/drawing/2014/main" id="{033A8D23-450D-3756-DC1E-76F957C5392F}"/>
              </a:ext>
            </a:extLst>
          </p:cNvPr>
          <p:cNvSpPr>
            <a:spLocks noChangeArrowheads="1"/>
          </p:cNvSpPr>
          <p:nvPr/>
        </p:nvSpPr>
        <p:spPr bwMode="auto">
          <a:xfrm>
            <a:off x="4650157" y="4809333"/>
            <a:ext cx="4015908" cy="326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algn="r" defTabSz="1097280" eaLnBrk="0" fontAlgn="base" hangingPunct="0">
              <a:spcBef>
                <a:spcPct val="0"/>
              </a:spcBef>
              <a:spcAft>
                <a:spcPct val="0"/>
              </a:spcAft>
            </a:pPr>
            <a:r>
              <a:rPr lang="en-US" sz="1400" dirty="0">
                <a:solidFill>
                  <a:schemeClr val="bg1"/>
                </a:solidFill>
                <a:latin typeface="Calibri" panose="020F0502020204030204" pitchFamily="34" charset="0"/>
                <a:ea typeface="Calibri" panose="020F0502020204030204" pitchFamily="34" charset="0"/>
                <a:cs typeface="Shruti" panose="020B0502040204020203" pitchFamily="34" charset="0"/>
              </a:rPr>
              <a:t>FALL DETECTION BY GENERATING ALERT ON SCREEN</a:t>
            </a:r>
          </a:p>
        </p:txBody>
      </p:sp>
      <p:sp>
        <p:nvSpPr>
          <p:cNvPr id="14" name="Rectangle 86">
            <a:extLst>
              <a:ext uri="{FF2B5EF4-FFF2-40B4-BE49-F238E27FC236}">
                <a16:creationId xmlns:a16="http://schemas.microsoft.com/office/drawing/2014/main" id="{83B1E544-929E-101D-C67E-767F591FDF6E}"/>
              </a:ext>
            </a:extLst>
          </p:cNvPr>
          <p:cNvSpPr>
            <a:spLocks noChangeArrowheads="1"/>
          </p:cNvSpPr>
          <p:nvPr/>
        </p:nvSpPr>
        <p:spPr bwMode="auto">
          <a:xfrm>
            <a:off x="5114644" y="5183792"/>
            <a:ext cx="3551421" cy="326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algn="r" defTabSz="1097280" eaLnBrk="0" fontAlgn="base" hangingPunct="0">
              <a:spcBef>
                <a:spcPct val="0"/>
              </a:spcBef>
              <a:spcAft>
                <a:spcPct val="0"/>
              </a:spcAft>
            </a:pPr>
            <a:r>
              <a:rPr lang="en-US" sz="1400" dirty="0">
                <a:solidFill>
                  <a:schemeClr val="bg1"/>
                </a:solidFill>
                <a:latin typeface="Calibri" panose="020F0502020204030204" pitchFamily="34" charset="0"/>
                <a:ea typeface="Calibri" panose="020F0502020204030204" pitchFamily="34" charset="0"/>
                <a:cs typeface="Shruti" panose="020B0502040204020203" pitchFamily="34" charset="0"/>
              </a:rPr>
              <a:t>SPECIFIC MOVEMENTS IN RED BOUNDED BOX</a:t>
            </a:r>
          </a:p>
        </p:txBody>
      </p:sp>
      <p:sp>
        <p:nvSpPr>
          <p:cNvPr id="16" name="Rectangle 86">
            <a:extLst>
              <a:ext uri="{FF2B5EF4-FFF2-40B4-BE49-F238E27FC236}">
                <a16:creationId xmlns:a16="http://schemas.microsoft.com/office/drawing/2014/main" id="{4491EDE3-9846-6F1F-F385-B9AD68C8FF51}"/>
              </a:ext>
            </a:extLst>
          </p:cNvPr>
          <p:cNvSpPr>
            <a:spLocks noChangeArrowheads="1"/>
          </p:cNvSpPr>
          <p:nvPr/>
        </p:nvSpPr>
        <p:spPr bwMode="auto">
          <a:xfrm>
            <a:off x="7098082" y="5524151"/>
            <a:ext cx="1572931" cy="326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algn="r" defTabSz="1097280" eaLnBrk="0" fontAlgn="base" hangingPunct="0">
              <a:spcBef>
                <a:spcPct val="0"/>
              </a:spcBef>
              <a:spcAft>
                <a:spcPct val="0"/>
              </a:spcAft>
            </a:pPr>
            <a:r>
              <a:rPr lang="en-US" sz="1400" dirty="0">
                <a:solidFill>
                  <a:schemeClr val="bg1"/>
                </a:solidFill>
                <a:latin typeface="Calibri" panose="020F0502020204030204" pitchFamily="34" charset="0"/>
                <a:ea typeface="Calibri" panose="020F0502020204030204" pitchFamily="34" charset="0"/>
                <a:cs typeface="Shruti" panose="020B0502040204020203" pitchFamily="34" charset="0"/>
              </a:rPr>
              <a:t>PATIENT MOTIONS</a:t>
            </a:r>
          </a:p>
        </p:txBody>
      </p:sp>
      <p:sp>
        <p:nvSpPr>
          <p:cNvPr id="18" name="Text 1">
            <a:extLst>
              <a:ext uri="{FF2B5EF4-FFF2-40B4-BE49-F238E27FC236}">
                <a16:creationId xmlns:a16="http://schemas.microsoft.com/office/drawing/2014/main" id="{1AB0D7A2-9814-AC06-8597-8B06E21774B7}"/>
              </a:ext>
            </a:extLst>
          </p:cNvPr>
          <p:cNvSpPr/>
          <p:nvPr/>
        </p:nvSpPr>
        <p:spPr>
          <a:xfrm>
            <a:off x="224455" y="3683717"/>
            <a:ext cx="6030420" cy="760572"/>
          </a:xfrm>
          <a:prstGeom prst="rect">
            <a:avLst/>
          </a:prstGeom>
          <a:noFill/>
          <a:ln/>
        </p:spPr>
        <p:txBody>
          <a:bodyPr wrap="none" rtlCol="0" anchor="t"/>
          <a:lstStyle/>
          <a:p>
            <a:pPr marL="0" indent="0">
              <a:lnSpc>
                <a:spcPts val="4253"/>
              </a:lnSpc>
              <a:buNone/>
            </a:pPr>
            <a:r>
              <a:rPr lang="en-US" sz="5400" b="1" dirty="0">
                <a:solidFill>
                  <a:srgbClr val="AE8625"/>
                </a:solidFill>
                <a:latin typeface="Prata" pitchFamily="34" charset="0"/>
                <a:ea typeface="Prata" pitchFamily="34" charset="-122"/>
                <a:cs typeface="Prata" pitchFamily="34" charset="-120"/>
              </a:rPr>
              <a:t>ARCHITECTURE DIAGRAM</a:t>
            </a:r>
            <a:endParaRPr lang="en-US" sz="5400" b="1" dirty="0"/>
          </a:p>
        </p:txBody>
      </p:sp>
      <p:sp>
        <p:nvSpPr>
          <p:cNvPr id="20" name="Rounded Rectangle 47">
            <a:extLst>
              <a:ext uri="{FF2B5EF4-FFF2-40B4-BE49-F238E27FC236}">
                <a16:creationId xmlns:a16="http://schemas.microsoft.com/office/drawing/2014/main" id="{5ECFF8E8-0A2D-3752-6DF3-6CC388F73483}"/>
              </a:ext>
            </a:extLst>
          </p:cNvPr>
          <p:cNvSpPr/>
          <p:nvPr/>
        </p:nvSpPr>
        <p:spPr>
          <a:xfrm>
            <a:off x="698849" y="5943408"/>
            <a:ext cx="1817370" cy="1245870"/>
          </a:xfrm>
          <a:prstGeom prst="roundRect">
            <a:avLst/>
          </a:prstGeom>
        </p:spPr>
        <p:style>
          <a:lnRef idx="1">
            <a:schemeClr val="accent2"/>
          </a:lnRef>
          <a:fillRef idx="3">
            <a:schemeClr val="accent2"/>
          </a:fillRef>
          <a:effectRef idx="2">
            <a:schemeClr val="accent2"/>
          </a:effectRef>
          <a:fontRef idx="minor">
            <a:schemeClr val="lt1"/>
          </a:fontRef>
        </p:style>
        <p:txBody>
          <a:bodyPr rot="0" spcFirstLastPara="0" vert="horz" wrap="square" lIns="109728" tIns="54864" rIns="109728" bIns="54864" numCol="1" spcCol="0" rtlCol="0" fromWordArt="0" anchor="ctr" anchorCtr="0" forceAA="0" compatLnSpc="1">
            <a:prstTxWarp prst="textNoShape">
              <a:avLst/>
            </a:prstTxWarp>
            <a:noAutofit/>
          </a:bodyPr>
          <a:lstStyle/>
          <a:p>
            <a:pPr algn="ctr">
              <a:lnSpc>
                <a:spcPct val="107000"/>
              </a:lnSpc>
              <a:spcAft>
                <a:spcPts val="960"/>
              </a:spcAft>
            </a:pPr>
            <a:r>
              <a:rPr lang="en-IN" dirty="0">
                <a:ea typeface="Calibri" panose="020F0502020204030204" pitchFamily="34" charset="0"/>
                <a:cs typeface="Shruti" panose="020B0502040204020203" pitchFamily="34" charset="0"/>
              </a:rPr>
              <a:t>SAVE LOG FILE AND OUTPUT VIDEO</a:t>
            </a:r>
            <a:endParaRPr lang="en-IN" sz="1100" dirty="0">
              <a:ea typeface="Calibri" panose="020F0502020204030204" pitchFamily="34" charset="0"/>
              <a:cs typeface="Shruti" panose="020B0502040204020203" pitchFamily="34" charset="0"/>
            </a:endParaRPr>
          </a:p>
        </p:txBody>
      </p:sp>
      <p:sp>
        <p:nvSpPr>
          <p:cNvPr id="22" name="Right Arrow 49">
            <a:extLst>
              <a:ext uri="{FF2B5EF4-FFF2-40B4-BE49-F238E27FC236}">
                <a16:creationId xmlns:a16="http://schemas.microsoft.com/office/drawing/2014/main" id="{FC39572F-703D-1DFE-89D6-A4D3C9E0DF3F}"/>
              </a:ext>
            </a:extLst>
          </p:cNvPr>
          <p:cNvSpPr/>
          <p:nvPr/>
        </p:nvSpPr>
        <p:spPr>
          <a:xfrm rot="10800000">
            <a:off x="2975536" y="6445085"/>
            <a:ext cx="662940" cy="266585"/>
          </a:xfrm>
          <a:prstGeom prst="rightArrow">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109728" tIns="54864" rIns="109728" bIns="54864" numCol="1" spcCol="0" rtlCol="0" fromWordArt="0" anchor="ctr" anchorCtr="0" forceAA="0" compatLnSpc="1">
            <a:prstTxWarp prst="textNoShape">
              <a:avLst/>
            </a:prstTxWarp>
            <a:noAutofit/>
          </a:bodyPr>
          <a:lstStyle/>
          <a:p>
            <a:endParaRPr lang="en-IN" dirty="0"/>
          </a:p>
        </p:txBody>
      </p:sp>
    </p:spTree>
    <p:extLst>
      <p:ext uri="{BB962C8B-B14F-4D97-AF65-F5344CB8AC3E}">
        <p14:creationId xmlns:p14="http://schemas.microsoft.com/office/powerpoint/2010/main" val="3410033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0">
            <a:extLst>
              <a:ext uri="{FF2B5EF4-FFF2-40B4-BE49-F238E27FC236}">
                <a16:creationId xmlns:a16="http://schemas.microsoft.com/office/drawing/2014/main" id="{793450C2-C159-C7CF-7AFB-99EA2121577E}"/>
              </a:ext>
            </a:extLst>
          </p:cNvPr>
          <p:cNvSpPr/>
          <p:nvPr/>
        </p:nvSpPr>
        <p:spPr>
          <a:xfrm>
            <a:off x="0" y="2629"/>
            <a:ext cx="14630400" cy="8229600"/>
          </a:xfrm>
          <a:prstGeom prst="rect">
            <a:avLst/>
          </a:prstGeom>
          <a:solidFill>
            <a:srgbClr val="1B1C1D"/>
          </a:solidFill>
          <a:ln/>
        </p:spPr>
        <p:txBody>
          <a:bodyPr/>
          <a:lstStyle/>
          <a:p>
            <a:endParaRPr lang="en-IN" dirty="0"/>
          </a:p>
        </p:txBody>
      </p:sp>
      <p:graphicFrame>
        <p:nvGraphicFramePr>
          <p:cNvPr id="4" name="Diagram 3"/>
          <p:cNvGraphicFramePr/>
          <p:nvPr>
            <p:extLst>
              <p:ext uri="{D42A27DB-BD31-4B8C-83A1-F6EECF244321}">
                <p14:modId xmlns:p14="http://schemas.microsoft.com/office/powerpoint/2010/main" val="1417033134"/>
              </p:ext>
            </p:extLst>
          </p:nvPr>
        </p:nvGraphicFramePr>
        <p:xfrm>
          <a:off x="6004214" y="1594619"/>
          <a:ext cx="8108371" cy="6155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1">
            <a:extLst>
              <a:ext uri="{FF2B5EF4-FFF2-40B4-BE49-F238E27FC236}">
                <a16:creationId xmlns:a16="http://schemas.microsoft.com/office/drawing/2014/main" id="{823D1474-E2FA-9C44-6CA7-2B0516C67E94}"/>
              </a:ext>
            </a:extLst>
          </p:cNvPr>
          <p:cNvSpPr/>
          <p:nvPr/>
        </p:nvSpPr>
        <p:spPr>
          <a:xfrm>
            <a:off x="7183643" y="397494"/>
            <a:ext cx="5749511" cy="567800"/>
          </a:xfrm>
          <a:prstGeom prst="rect">
            <a:avLst/>
          </a:prstGeom>
          <a:noFill/>
          <a:ln/>
        </p:spPr>
        <p:txBody>
          <a:bodyPr wrap="none" rtlCol="0" anchor="t"/>
          <a:lstStyle/>
          <a:p>
            <a:pPr marL="0" indent="0">
              <a:lnSpc>
                <a:spcPts val="4460"/>
              </a:lnSpc>
              <a:buNone/>
            </a:pPr>
            <a:r>
              <a:rPr lang="en-US" sz="5400" b="1" dirty="0">
                <a:solidFill>
                  <a:schemeClr val="bg2"/>
                </a:solidFill>
                <a:latin typeface="Prata" pitchFamily="34" charset="0"/>
                <a:ea typeface="Prata" pitchFamily="34" charset="-122"/>
                <a:cs typeface="Prata" pitchFamily="34" charset="-120"/>
              </a:rPr>
              <a:t>DATASET GENERATION</a:t>
            </a:r>
            <a:endParaRPr lang="en-US" sz="5400" b="1" dirty="0">
              <a:solidFill>
                <a:schemeClr val="bg2"/>
              </a:solidFill>
            </a:endParaRPr>
          </a:p>
        </p:txBody>
      </p:sp>
      <p:pic>
        <p:nvPicPr>
          <p:cNvPr id="2" name="Image 1" descr="preencoded.png"/>
          <p:cNvPicPr>
            <a:picLocks noChangeAspect="1"/>
          </p:cNvPicPr>
          <p:nvPr/>
        </p:nvPicPr>
        <p:blipFill>
          <a:blip r:embed="rId7"/>
          <a:stretch>
            <a:fillRect/>
          </a:stretch>
        </p:blipFill>
        <p:spPr>
          <a:xfrm>
            <a:off x="0" y="0"/>
            <a:ext cx="5486400" cy="8229600"/>
          </a:xfrm>
          <a:prstGeom prst="rect">
            <a:avLst/>
          </a:prstGeom>
        </p:spPr>
      </p:pic>
    </p:spTree>
    <p:extLst>
      <p:ext uri="{BB962C8B-B14F-4D97-AF65-F5344CB8AC3E}">
        <p14:creationId xmlns:p14="http://schemas.microsoft.com/office/powerpoint/2010/main" val="1261584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p:cNvPicPr>
            <a:picLocks noChangeAspect="1"/>
          </p:cNvPicPr>
          <p:nvPr/>
        </p:nvPicPr>
        <p:blipFill>
          <a:blip r:embed="rId4"/>
          <a:stretch>
            <a:fillRect/>
          </a:stretch>
        </p:blipFill>
        <p:spPr>
          <a:xfrm>
            <a:off x="0" y="0"/>
            <a:ext cx="14630400" cy="2714149"/>
          </a:xfrm>
          <a:prstGeom prst="rect">
            <a:avLst/>
          </a:prstGeom>
        </p:spPr>
      </p:pic>
      <p:sp>
        <p:nvSpPr>
          <p:cNvPr id="5" name="Text 1"/>
          <p:cNvSpPr/>
          <p:nvPr/>
        </p:nvSpPr>
        <p:spPr>
          <a:xfrm>
            <a:off x="779841" y="3067444"/>
            <a:ext cx="5901809" cy="678418"/>
          </a:xfrm>
          <a:prstGeom prst="rect">
            <a:avLst/>
          </a:prstGeom>
          <a:noFill/>
          <a:ln/>
        </p:spPr>
        <p:txBody>
          <a:bodyPr wrap="none" rtlCol="0" anchor="t"/>
          <a:lstStyle/>
          <a:p>
            <a:pPr marL="0" indent="0">
              <a:lnSpc>
                <a:spcPts val="5343"/>
              </a:lnSpc>
              <a:buNone/>
            </a:pPr>
            <a:r>
              <a:rPr lang="en-US" sz="4800" b="1" dirty="0">
                <a:solidFill>
                  <a:srgbClr val="AE8625"/>
                </a:solidFill>
                <a:latin typeface="Prata" pitchFamily="34" charset="0"/>
                <a:ea typeface="Prata" pitchFamily="34" charset="-122"/>
                <a:cs typeface="Prata" pitchFamily="34" charset="-120"/>
              </a:rPr>
              <a:t>ENABLING TECHNOLOGIES</a:t>
            </a:r>
            <a:endParaRPr lang="en-US" sz="4800" b="1" dirty="0"/>
          </a:p>
        </p:txBody>
      </p:sp>
      <p:pic>
        <p:nvPicPr>
          <p:cNvPr id="6" name="Image 2" descr="preencoded.png"/>
          <p:cNvPicPr>
            <a:picLocks noChangeAspect="1"/>
          </p:cNvPicPr>
          <p:nvPr/>
        </p:nvPicPr>
        <p:blipFill>
          <a:blip r:embed="rId5"/>
          <a:stretch>
            <a:fillRect/>
          </a:stretch>
        </p:blipFill>
        <p:spPr>
          <a:xfrm>
            <a:off x="808892" y="4316849"/>
            <a:ext cx="542806" cy="542806"/>
          </a:xfrm>
          <a:prstGeom prst="rect">
            <a:avLst/>
          </a:prstGeom>
        </p:spPr>
      </p:pic>
      <p:sp>
        <p:nvSpPr>
          <p:cNvPr id="7" name="Text 2"/>
          <p:cNvSpPr/>
          <p:nvPr/>
        </p:nvSpPr>
        <p:spPr>
          <a:xfrm>
            <a:off x="785446" y="5076706"/>
            <a:ext cx="2714149" cy="339328"/>
          </a:xfrm>
          <a:prstGeom prst="rect">
            <a:avLst/>
          </a:prstGeom>
          <a:noFill/>
          <a:ln/>
        </p:spPr>
        <p:txBody>
          <a:bodyPr wrap="none" rtlCol="0" anchor="t"/>
          <a:lstStyle/>
          <a:p>
            <a:pPr marL="0" indent="0" algn="l">
              <a:lnSpc>
                <a:spcPts val="2671"/>
              </a:lnSpc>
              <a:buNone/>
            </a:pPr>
            <a:r>
              <a:rPr lang="en-US" sz="2137" dirty="0">
                <a:solidFill>
                  <a:srgbClr val="AE8625"/>
                </a:solidFill>
                <a:latin typeface="Prata" pitchFamily="34" charset="0"/>
                <a:ea typeface="Prata" pitchFamily="34" charset="-122"/>
                <a:cs typeface="Prata" pitchFamily="34" charset="-120"/>
              </a:rPr>
              <a:t>COMPUTER VISION</a:t>
            </a:r>
            <a:endParaRPr lang="en-US" sz="2137" dirty="0"/>
          </a:p>
        </p:txBody>
      </p:sp>
      <p:sp>
        <p:nvSpPr>
          <p:cNvPr id="8" name="Text 3"/>
          <p:cNvSpPr/>
          <p:nvPr/>
        </p:nvSpPr>
        <p:spPr>
          <a:xfrm>
            <a:off x="785446" y="5515452"/>
            <a:ext cx="6108750" cy="2084546"/>
          </a:xfrm>
          <a:prstGeom prst="rect">
            <a:avLst/>
          </a:prstGeom>
          <a:noFill/>
          <a:ln/>
        </p:spPr>
        <p:txBody>
          <a:bodyPr wrap="square" rtlCol="0" anchor="t"/>
          <a:lstStyle/>
          <a:p>
            <a:pPr marL="0" indent="0" algn="l">
              <a:lnSpc>
                <a:spcPts val="2736"/>
              </a:lnSpc>
              <a:buNone/>
            </a:pPr>
            <a:r>
              <a:rPr lang="en-US" sz="1710" dirty="0">
                <a:solidFill>
                  <a:srgbClr val="CFCBBF"/>
                </a:solidFill>
                <a:latin typeface="Raleway" pitchFamily="34" charset="0"/>
                <a:ea typeface="Raleway" pitchFamily="34" charset="-122"/>
                <a:cs typeface="Raleway" pitchFamily="34" charset="-120"/>
              </a:rPr>
              <a:t>CUTTING-EDGE COMPUTER VISION ALGORITHMS, INCLUDING OBJECT DETECTION AND CLASSIFICATION, ENABLE THE SYSTEM TO ACCURATELY IDENTIFY AND TRACK KEY ELEMENTS WITHIN THE ICU ENVIRONMENT.</a:t>
            </a:r>
            <a:endParaRPr lang="en-US" sz="1710" dirty="0"/>
          </a:p>
        </p:txBody>
      </p:sp>
      <p:pic>
        <p:nvPicPr>
          <p:cNvPr id="9" name="Image 3" descr="preencoded.png"/>
          <p:cNvPicPr>
            <a:picLocks noChangeAspect="1"/>
          </p:cNvPicPr>
          <p:nvPr/>
        </p:nvPicPr>
        <p:blipFill>
          <a:blip r:embed="rId6"/>
          <a:stretch>
            <a:fillRect/>
          </a:stretch>
        </p:blipFill>
        <p:spPr>
          <a:xfrm>
            <a:off x="7736205" y="4316849"/>
            <a:ext cx="542806" cy="542806"/>
          </a:xfrm>
          <a:prstGeom prst="rect">
            <a:avLst/>
          </a:prstGeom>
        </p:spPr>
      </p:pic>
      <p:sp>
        <p:nvSpPr>
          <p:cNvPr id="10" name="Text 4"/>
          <p:cNvSpPr/>
          <p:nvPr/>
        </p:nvSpPr>
        <p:spPr>
          <a:xfrm>
            <a:off x="7736205" y="5076706"/>
            <a:ext cx="2714149" cy="339328"/>
          </a:xfrm>
          <a:prstGeom prst="rect">
            <a:avLst/>
          </a:prstGeom>
          <a:noFill/>
          <a:ln/>
        </p:spPr>
        <p:txBody>
          <a:bodyPr wrap="none" rtlCol="0" anchor="t"/>
          <a:lstStyle/>
          <a:p>
            <a:pPr marL="0" indent="0" algn="l">
              <a:lnSpc>
                <a:spcPts val="2671"/>
              </a:lnSpc>
              <a:buNone/>
            </a:pPr>
            <a:r>
              <a:rPr lang="en-US" sz="2137" dirty="0">
                <a:solidFill>
                  <a:srgbClr val="AE8625"/>
                </a:solidFill>
                <a:latin typeface="Prata" pitchFamily="34" charset="0"/>
                <a:ea typeface="Prata" pitchFamily="34" charset="-122"/>
                <a:cs typeface="Prata" pitchFamily="34" charset="-120"/>
              </a:rPr>
              <a:t>DEEP LEARNING</a:t>
            </a:r>
            <a:endParaRPr lang="en-US" sz="2137" dirty="0"/>
          </a:p>
        </p:txBody>
      </p:sp>
      <p:sp>
        <p:nvSpPr>
          <p:cNvPr id="11" name="Text 5"/>
          <p:cNvSpPr/>
          <p:nvPr/>
        </p:nvSpPr>
        <p:spPr>
          <a:xfrm>
            <a:off x="7736205" y="5515452"/>
            <a:ext cx="5991827" cy="2084546"/>
          </a:xfrm>
          <a:prstGeom prst="rect">
            <a:avLst/>
          </a:prstGeom>
          <a:noFill/>
          <a:ln/>
        </p:spPr>
        <p:txBody>
          <a:bodyPr wrap="square" rtlCol="0" anchor="t"/>
          <a:lstStyle/>
          <a:p>
            <a:pPr marL="0" indent="0" algn="l">
              <a:lnSpc>
                <a:spcPts val="2736"/>
              </a:lnSpc>
              <a:buNone/>
            </a:pPr>
            <a:r>
              <a:rPr lang="en-US" sz="1710" dirty="0">
                <a:solidFill>
                  <a:srgbClr val="CFCBBF"/>
                </a:solidFill>
                <a:latin typeface="Raleway" pitchFamily="34" charset="0"/>
                <a:ea typeface="Raleway" pitchFamily="34" charset="-122"/>
                <a:cs typeface="Raleway" pitchFamily="34" charset="-120"/>
              </a:rPr>
              <a:t>THE SYSTEM LEVERAGES ADVANCED DEEP LEARNING MODELS, SUCH AS YOLOV8, TO ANALYZE VIDEO FOOTAGE AND DETECT ANOMALIES OR CRITICAL SITUATIONS IN REAL-TIME, FACILITATING PROACTIVE INTERVENTION.</a:t>
            </a:r>
            <a:endParaRPr lang="en-US" sz="171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536</TotalTime>
  <Words>995</Words>
  <Application>Microsoft Office PowerPoint</Application>
  <PresentationFormat>Custom</PresentationFormat>
  <Paragraphs>122</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Prata</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Debraj Mistry</cp:lastModifiedBy>
  <cp:revision>65</cp:revision>
  <dcterms:created xsi:type="dcterms:W3CDTF">2024-07-07T16:31:55Z</dcterms:created>
  <dcterms:modified xsi:type="dcterms:W3CDTF">2024-07-14T13:53:23Z</dcterms:modified>
</cp:coreProperties>
</file>