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74" r:id="rId2"/>
    <p:sldId id="275" r:id="rId3"/>
    <p:sldId id="277" r:id="rId4"/>
    <p:sldId id="301" r:id="rId5"/>
    <p:sldId id="300" r:id="rId6"/>
    <p:sldId id="257" r:id="rId7"/>
    <p:sldId id="302" r:id="rId8"/>
    <p:sldId id="276" r:id="rId9"/>
    <p:sldId id="303" r:id="rId10"/>
    <p:sldId id="268" r:id="rId11"/>
    <p:sldId id="298" r:id="rId12"/>
    <p:sldId id="269" r:id="rId13"/>
    <p:sldId id="299" r:id="rId14"/>
    <p:sldId id="270" r:id="rId15"/>
    <p:sldId id="273" r:id="rId16"/>
    <p:sldId id="308" r:id="rId17"/>
    <p:sldId id="281" r:id="rId18"/>
    <p:sldId id="318" r:id="rId19"/>
    <p:sldId id="319" r:id="rId20"/>
    <p:sldId id="320" r:id="rId21"/>
    <p:sldId id="278" r:id="rId22"/>
    <p:sldId id="279" r:id="rId23"/>
    <p:sldId id="309" r:id="rId24"/>
    <p:sldId id="264" r:id="rId25"/>
    <p:sldId id="258" r:id="rId26"/>
    <p:sldId id="260" r:id="rId27"/>
    <p:sldId id="259" r:id="rId28"/>
    <p:sldId id="263" r:id="rId29"/>
    <p:sldId id="305" r:id="rId30"/>
    <p:sldId id="296" r:id="rId31"/>
    <p:sldId id="317" r:id="rId32"/>
    <p:sldId id="293" r:id="rId33"/>
    <p:sldId id="261" r:id="rId34"/>
    <p:sldId id="284" r:id="rId35"/>
    <p:sldId id="285" r:id="rId36"/>
    <p:sldId id="315" r:id="rId37"/>
    <p:sldId id="286" r:id="rId38"/>
    <p:sldId id="287" r:id="rId39"/>
    <p:sldId id="311" r:id="rId40"/>
    <p:sldId id="310" r:id="rId41"/>
    <p:sldId id="288" r:id="rId42"/>
    <p:sldId id="291" r:id="rId43"/>
    <p:sldId id="306" r:id="rId44"/>
    <p:sldId id="307" r:id="rId45"/>
    <p:sldId id="313" r:id="rId46"/>
    <p:sldId id="316" r:id="rId47"/>
    <p:sldId id="297" r:id="rId48"/>
    <p:sldId id="28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4784C4F3-2C54-4FA7-AD67-8087BEBAD2A1}">
          <p14:sldIdLst>
            <p14:sldId id="274"/>
            <p14:sldId id="275"/>
            <p14:sldId id="277"/>
            <p14:sldId id="301"/>
            <p14:sldId id="314"/>
            <p14:sldId id="300"/>
            <p14:sldId id="257"/>
            <p14:sldId id="302"/>
            <p14:sldId id="276"/>
            <p14:sldId id="303"/>
            <p14:sldId id="268"/>
            <p14:sldId id="298"/>
            <p14:sldId id="269"/>
            <p14:sldId id="299"/>
            <p14:sldId id="270"/>
            <p14:sldId id="273"/>
            <p14:sldId id="308"/>
            <p14:sldId id="281"/>
            <p14:sldId id="278"/>
            <p14:sldId id="279"/>
            <p14:sldId id="304"/>
            <p14:sldId id="265"/>
            <p14:sldId id="266"/>
            <p14:sldId id="309"/>
            <p14:sldId id="264"/>
            <p14:sldId id="258"/>
            <p14:sldId id="260"/>
            <p14:sldId id="259"/>
            <p14:sldId id="263"/>
            <p14:sldId id="305"/>
            <p14:sldId id="296"/>
            <p14:sldId id="293"/>
            <p14:sldId id="261"/>
            <p14:sldId id="284"/>
            <p14:sldId id="285"/>
            <p14:sldId id="315"/>
            <p14:sldId id="286"/>
            <p14:sldId id="287"/>
            <p14:sldId id="311"/>
            <p14:sldId id="310"/>
            <p14:sldId id="288"/>
            <p14:sldId id="291"/>
            <p14:sldId id="312"/>
            <p14:sldId id="306"/>
            <p14:sldId id="307"/>
            <p14:sldId id="313"/>
            <p14:sldId id="297"/>
            <p14:sldId id="28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2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97310-8564-4DE0-8258-D1C0D66AC4FA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C07BF-AAF1-4F2B-A12B-069D39CA9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548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2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734a882cf6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734a882cf6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2139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1160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C07BF-AAF1-4F2B-A12B-069D39CA9CB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092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1734a882cf6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1734a882cf6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23317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1734a882cf6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1734a882cf6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6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561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393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3547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737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321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7081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29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9753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20"/>
          <p:cNvSpPr txBox="1">
            <a:spLocks noGrp="1"/>
          </p:cNvSpPr>
          <p:nvPr>
            <p:ph type="subTitle" idx="1"/>
          </p:nvPr>
        </p:nvSpPr>
        <p:spPr>
          <a:xfrm>
            <a:off x="5649247" y="4612296"/>
            <a:ext cx="3340800" cy="64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20"/>
          <p:cNvSpPr txBox="1">
            <a:spLocks noGrp="1"/>
          </p:cNvSpPr>
          <p:nvPr>
            <p:ph type="subTitle" idx="2"/>
          </p:nvPr>
        </p:nvSpPr>
        <p:spPr>
          <a:xfrm>
            <a:off x="3201951" y="2740863"/>
            <a:ext cx="3340800" cy="64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20"/>
          <p:cNvSpPr txBox="1">
            <a:spLocks noGrp="1"/>
          </p:cNvSpPr>
          <p:nvPr>
            <p:ph type="subTitle" idx="3"/>
          </p:nvPr>
        </p:nvSpPr>
        <p:spPr>
          <a:xfrm>
            <a:off x="3201951" y="2131267"/>
            <a:ext cx="3340800" cy="609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3" name="Google Shape;753;p20"/>
          <p:cNvSpPr txBox="1">
            <a:spLocks noGrp="1"/>
          </p:cNvSpPr>
          <p:nvPr>
            <p:ph type="subTitle" idx="4"/>
          </p:nvPr>
        </p:nvSpPr>
        <p:spPr>
          <a:xfrm>
            <a:off x="5649251" y="4002700"/>
            <a:ext cx="3340800" cy="609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" name="Google Shape;754;p20"/>
          <p:cNvGrpSpPr/>
          <p:nvPr/>
        </p:nvGrpSpPr>
        <p:grpSpPr>
          <a:xfrm rot="-121718">
            <a:off x="10012672" y="-498783"/>
            <a:ext cx="2615768" cy="3200059"/>
            <a:chOff x="108580" y="3135490"/>
            <a:chExt cx="1961773" cy="2399979"/>
          </a:xfrm>
        </p:grpSpPr>
        <p:sp>
          <p:nvSpPr>
            <p:cNvPr id="755" name="Google Shape;755;p20"/>
            <p:cNvSpPr/>
            <p:nvPr/>
          </p:nvSpPr>
          <p:spPr>
            <a:xfrm rot="-157512" flipH="1">
              <a:off x="1392148" y="3329544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20"/>
            <p:cNvSpPr/>
            <p:nvPr/>
          </p:nvSpPr>
          <p:spPr>
            <a:xfrm rot="-157512" flipH="1">
              <a:off x="1064998" y="3864144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20"/>
            <p:cNvSpPr/>
            <p:nvPr/>
          </p:nvSpPr>
          <p:spPr>
            <a:xfrm rot="-157512" flipH="1">
              <a:off x="1364223" y="4406719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20"/>
            <p:cNvSpPr/>
            <p:nvPr/>
          </p:nvSpPr>
          <p:spPr>
            <a:xfrm rot="-157512" flipH="1">
              <a:off x="119483" y="4382794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" name="Google Shape;759;p20"/>
            <p:cNvGrpSpPr/>
            <p:nvPr/>
          </p:nvGrpSpPr>
          <p:grpSpPr>
            <a:xfrm>
              <a:off x="108580" y="3135490"/>
              <a:ext cx="1961773" cy="2399979"/>
              <a:chOff x="108580" y="3135490"/>
              <a:chExt cx="1961773" cy="2399979"/>
            </a:xfrm>
          </p:grpSpPr>
          <p:sp>
            <p:nvSpPr>
              <p:cNvPr id="760" name="Google Shape;760;p20"/>
              <p:cNvSpPr/>
              <p:nvPr/>
            </p:nvSpPr>
            <p:spPr>
              <a:xfrm rot="-157512" flipH="1">
                <a:off x="1376547" y="4265784"/>
                <a:ext cx="650167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8" h="28845" fill="none" extrusionOk="0">
                    <a:moveTo>
                      <a:pt x="26008" y="20743"/>
                    </a:moveTo>
                    <a:lnTo>
                      <a:pt x="24980" y="6320"/>
                    </a:lnTo>
                    <a:lnTo>
                      <a:pt x="11975" y="1"/>
                    </a:lnTo>
                    <a:lnTo>
                      <a:pt x="0" y="8102"/>
                    </a:lnTo>
                    <a:lnTo>
                      <a:pt x="1028" y="22524"/>
                    </a:lnTo>
                    <a:lnTo>
                      <a:pt x="14032" y="28844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1" name="Google Shape;761;p20"/>
              <p:cNvSpPr/>
              <p:nvPr/>
            </p:nvSpPr>
            <p:spPr>
              <a:xfrm rot="-157512" flipH="1">
                <a:off x="1077325" y="3715820"/>
                <a:ext cx="650192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5" fill="none" extrusionOk="0">
                    <a:moveTo>
                      <a:pt x="26008" y="20743"/>
                    </a:moveTo>
                    <a:lnTo>
                      <a:pt x="24980" y="6321"/>
                    </a:lnTo>
                    <a:lnTo>
                      <a:pt x="11976" y="1"/>
                    </a:lnTo>
                    <a:lnTo>
                      <a:pt x="0" y="8102"/>
                    </a:lnTo>
                    <a:lnTo>
                      <a:pt x="1028" y="22525"/>
                    </a:lnTo>
                    <a:lnTo>
                      <a:pt x="14033" y="28844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2" name="Google Shape;762;p20"/>
              <p:cNvSpPr/>
              <p:nvPr/>
            </p:nvSpPr>
            <p:spPr>
              <a:xfrm rot="-157512" flipH="1">
                <a:off x="1404013" y="3181711"/>
                <a:ext cx="650167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8" h="28845" fill="none" extrusionOk="0">
                    <a:moveTo>
                      <a:pt x="26008" y="20744"/>
                    </a:moveTo>
                    <a:lnTo>
                      <a:pt x="24980" y="6321"/>
                    </a:lnTo>
                    <a:lnTo>
                      <a:pt x="11976" y="1"/>
                    </a:lnTo>
                    <a:lnTo>
                      <a:pt x="0" y="8102"/>
                    </a:lnTo>
                    <a:lnTo>
                      <a:pt x="1028" y="22524"/>
                    </a:lnTo>
                    <a:lnTo>
                      <a:pt x="14032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 rot="-157512" flipH="1">
                <a:off x="451466" y="3699965"/>
                <a:ext cx="650167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8" h="28845" fill="none" extrusionOk="0">
                    <a:moveTo>
                      <a:pt x="26008" y="20743"/>
                    </a:moveTo>
                    <a:lnTo>
                      <a:pt x="24980" y="6321"/>
                    </a:lnTo>
                    <a:lnTo>
                      <a:pt x="11976" y="0"/>
                    </a:lnTo>
                    <a:lnTo>
                      <a:pt x="0" y="8102"/>
                    </a:lnTo>
                    <a:lnTo>
                      <a:pt x="1028" y="22524"/>
                    </a:lnTo>
                    <a:lnTo>
                      <a:pt x="14032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4" name="Google Shape;764;p20"/>
              <p:cNvSpPr/>
              <p:nvPr/>
            </p:nvSpPr>
            <p:spPr>
              <a:xfrm rot="-157512" flipH="1">
                <a:off x="152244" y="3150001"/>
                <a:ext cx="650192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5" fill="none" extrusionOk="0">
                    <a:moveTo>
                      <a:pt x="26008" y="20743"/>
                    </a:moveTo>
                    <a:lnTo>
                      <a:pt x="24980" y="6321"/>
                    </a:lnTo>
                    <a:lnTo>
                      <a:pt x="11976" y="0"/>
                    </a:lnTo>
                    <a:lnTo>
                      <a:pt x="1" y="8102"/>
                    </a:lnTo>
                    <a:lnTo>
                      <a:pt x="1029" y="22524"/>
                    </a:lnTo>
                    <a:lnTo>
                      <a:pt x="14033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5" name="Google Shape;765;p20"/>
              <p:cNvSpPr/>
              <p:nvPr/>
            </p:nvSpPr>
            <p:spPr>
              <a:xfrm rot="-157512" flipH="1">
                <a:off x="778129" y="3165856"/>
                <a:ext cx="650192" cy="721114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6" fill="none" extrusionOk="0">
                    <a:moveTo>
                      <a:pt x="26009" y="20743"/>
                    </a:moveTo>
                    <a:lnTo>
                      <a:pt x="24981" y="6321"/>
                    </a:lnTo>
                    <a:lnTo>
                      <a:pt x="11976" y="1"/>
                    </a:lnTo>
                    <a:lnTo>
                      <a:pt x="1" y="8102"/>
                    </a:lnTo>
                    <a:lnTo>
                      <a:pt x="1029" y="22525"/>
                    </a:lnTo>
                    <a:lnTo>
                      <a:pt x="14033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 rot="-157512" flipH="1">
                <a:off x="124753" y="4234050"/>
                <a:ext cx="650217" cy="721114"/>
              </a:xfrm>
              <a:custGeom>
                <a:avLst/>
                <a:gdLst/>
                <a:ahLst/>
                <a:cxnLst/>
                <a:rect l="l" t="t" r="r" b="b"/>
                <a:pathLst>
                  <a:path w="26010" h="28846" fill="none" extrusionOk="0">
                    <a:moveTo>
                      <a:pt x="26009" y="20743"/>
                    </a:moveTo>
                    <a:lnTo>
                      <a:pt x="24980" y="6322"/>
                    </a:lnTo>
                    <a:lnTo>
                      <a:pt x="11976" y="1"/>
                    </a:lnTo>
                    <a:lnTo>
                      <a:pt x="0" y="8103"/>
                    </a:lnTo>
                    <a:lnTo>
                      <a:pt x="1029" y="22525"/>
                    </a:lnTo>
                    <a:lnTo>
                      <a:pt x="14033" y="28846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7" name="Google Shape;767;p20"/>
              <p:cNvSpPr/>
              <p:nvPr/>
            </p:nvSpPr>
            <p:spPr>
              <a:xfrm rot="-157512" flipH="1">
                <a:off x="423974" y="4784014"/>
                <a:ext cx="650192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5" fill="none" extrusionOk="0">
                    <a:moveTo>
                      <a:pt x="26009" y="20743"/>
                    </a:moveTo>
                    <a:lnTo>
                      <a:pt x="24980" y="6322"/>
                    </a:lnTo>
                    <a:lnTo>
                      <a:pt x="11976" y="1"/>
                    </a:lnTo>
                    <a:lnTo>
                      <a:pt x="0" y="8102"/>
                    </a:lnTo>
                    <a:lnTo>
                      <a:pt x="1029" y="22525"/>
                    </a:lnTo>
                    <a:lnTo>
                      <a:pt x="14032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8" name="Google Shape;768;p20"/>
              <p:cNvSpPr/>
              <p:nvPr/>
            </p:nvSpPr>
            <p:spPr>
              <a:xfrm rot="-157512" flipH="1">
                <a:off x="1049859" y="4799893"/>
                <a:ext cx="650192" cy="721064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4" fill="none" extrusionOk="0">
                    <a:moveTo>
                      <a:pt x="26009" y="20743"/>
                    </a:moveTo>
                    <a:lnTo>
                      <a:pt x="24980" y="6320"/>
                    </a:lnTo>
                    <a:lnTo>
                      <a:pt x="11976" y="0"/>
                    </a:lnTo>
                    <a:lnTo>
                      <a:pt x="0" y="8101"/>
                    </a:lnTo>
                    <a:lnTo>
                      <a:pt x="1028" y="22523"/>
                    </a:lnTo>
                    <a:lnTo>
                      <a:pt x="14033" y="28844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" name="Google Shape;769;p20"/>
          <p:cNvGrpSpPr/>
          <p:nvPr/>
        </p:nvGrpSpPr>
        <p:grpSpPr>
          <a:xfrm rot="-121718">
            <a:off x="-248928" y="4428817"/>
            <a:ext cx="2615768" cy="3200059"/>
            <a:chOff x="108580" y="3135490"/>
            <a:chExt cx="1961773" cy="2399979"/>
          </a:xfrm>
        </p:grpSpPr>
        <p:sp>
          <p:nvSpPr>
            <p:cNvPr id="770" name="Google Shape;770;p20"/>
            <p:cNvSpPr/>
            <p:nvPr/>
          </p:nvSpPr>
          <p:spPr>
            <a:xfrm rot="-157512" flipH="1">
              <a:off x="1392148" y="3329544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20"/>
            <p:cNvSpPr/>
            <p:nvPr/>
          </p:nvSpPr>
          <p:spPr>
            <a:xfrm rot="-157512" flipH="1">
              <a:off x="1064998" y="3864144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20"/>
            <p:cNvSpPr/>
            <p:nvPr/>
          </p:nvSpPr>
          <p:spPr>
            <a:xfrm rot="-157512" flipH="1">
              <a:off x="1364223" y="4406719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20"/>
            <p:cNvSpPr/>
            <p:nvPr/>
          </p:nvSpPr>
          <p:spPr>
            <a:xfrm rot="-157512" flipH="1">
              <a:off x="119483" y="4382794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" name="Google Shape;774;p20"/>
            <p:cNvGrpSpPr/>
            <p:nvPr/>
          </p:nvGrpSpPr>
          <p:grpSpPr>
            <a:xfrm>
              <a:off x="108580" y="3135490"/>
              <a:ext cx="1961773" cy="2399979"/>
              <a:chOff x="108580" y="3135490"/>
              <a:chExt cx="1961773" cy="2399979"/>
            </a:xfrm>
          </p:grpSpPr>
          <p:sp>
            <p:nvSpPr>
              <p:cNvPr id="775" name="Google Shape;775;p20"/>
              <p:cNvSpPr/>
              <p:nvPr/>
            </p:nvSpPr>
            <p:spPr>
              <a:xfrm rot="-157512" flipH="1">
                <a:off x="1376547" y="4265784"/>
                <a:ext cx="650167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8" h="28845" fill="none" extrusionOk="0">
                    <a:moveTo>
                      <a:pt x="26008" y="20743"/>
                    </a:moveTo>
                    <a:lnTo>
                      <a:pt x="24980" y="6320"/>
                    </a:lnTo>
                    <a:lnTo>
                      <a:pt x="11975" y="1"/>
                    </a:lnTo>
                    <a:lnTo>
                      <a:pt x="0" y="8102"/>
                    </a:lnTo>
                    <a:lnTo>
                      <a:pt x="1028" y="22524"/>
                    </a:lnTo>
                    <a:lnTo>
                      <a:pt x="14032" y="28844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6" name="Google Shape;776;p20"/>
              <p:cNvSpPr/>
              <p:nvPr/>
            </p:nvSpPr>
            <p:spPr>
              <a:xfrm rot="-157512" flipH="1">
                <a:off x="1077325" y="3715820"/>
                <a:ext cx="650192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5" fill="none" extrusionOk="0">
                    <a:moveTo>
                      <a:pt x="26008" y="20743"/>
                    </a:moveTo>
                    <a:lnTo>
                      <a:pt x="24980" y="6321"/>
                    </a:lnTo>
                    <a:lnTo>
                      <a:pt x="11976" y="1"/>
                    </a:lnTo>
                    <a:lnTo>
                      <a:pt x="0" y="8102"/>
                    </a:lnTo>
                    <a:lnTo>
                      <a:pt x="1028" y="22525"/>
                    </a:lnTo>
                    <a:lnTo>
                      <a:pt x="14033" y="28844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7" name="Google Shape;777;p20"/>
              <p:cNvSpPr/>
              <p:nvPr/>
            </p:nvSpPr>
            <p:spPr>
              <a:xfrm rot="-157512" flipH="1">
                <a:off x="1404013" y="3181711"/>
                <a:ext cx="650167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8" h="28845" fill="none" extrusionOk="0">
                    <a:moveTo>
                      <a:pt x="26008" y="20744"/>
                    </a:moveTo>
                    <a:lnTo>
                      <a:pt x="24980" y="6321"/>
                    </a:lnTo>
                    <a:lnTo>
                      <a:pt x="11976" y="1"/>
                    </a:lnTo>
                    <a:lnTo>
                      <a:pt x="0" y="8102"/>
                    </a:lnTo>
                    <a:lnTo>
                      <a:pt x="1028" y="22524"/>
                    </a:lnTo>
                    <a:lnTo>
                      <a:pt x="14032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8" name="Google Shape;778;p20"/>
              <p:cNvSpPr/>
              <p:nvPr/>
            </p:nvSpPr>
            <p:spPr>
              <a:xfrm rot="-157512" flipH="1">
                <a:off x="451466" y="3699965"/>
                <a:ext cx="650167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8" h="28845" fill="none" extrusionOk="0">
                    <a:moveTo>
                      <a:pt x="26008" y="20743"/>
                    </a:moveTo>
                    <a:lnTo>
                      <a:pt x="24980" y="6321"/>
                    </a:lnTo>
                    <a:lnTo>
                      <a:pt x="11976" y="0"/>
                    </a:lnTo>
                    <a:lnTo>
                      <a:pt x="0" y="8102"/>
                    </a:lnTo>
                    <a:lnTo>
                      <a:pt x="1028" y="22524"/>
                    </a:lnTo>
                    <a:lnTo>
                      <a:pt x="14032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9" name="Google Shape;779;p20"/>
              <p:cNvSpPr/>
              <p:nvPr/>
            </p:nvSpPr>
            <p:spPr>
              <a:xfrm rot="-157512" flipH="1">
                <a:off x="152244" y="3150001"/>
                <a:ext cx="650192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5" fill="none" extrusionOk="0">
                    <a:moveTo>
                      <a:pt x="26008" y="20743"/>
                    </a:moveTo>
                    <a:lnTo>
                      <a:pt x="24980" y="6321"/>
                    </a:lnTo>
                    <a:lnTo>
                      <a:pt x="11976" y="0"/>
                    </a:lnTo>
                    <a:lnTo>
                      <a:pt x="1" y="8102"/>
                    </a:lnTo>
                    <a:lnTo>
                      <a:pt x="1029" y="22524"/>
                    </a:lnTo>
                    <a:lnTo>
                      <a:pt x="14033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0" name="Google Shape;780;p20"/>
              <p:cNvSpPr/>
              <p:nvPr/>
            </p:nvSpPr>
            <p:spPr>
              <a:xfrm rot="-157512" flipH="1">
                <a:off x="778129" y="3165856"/>
                <a:ext cx="650192" cy="721114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6" fill="none" extrusionOk="0">
                    <a:moveTo>
                      <a:pt x="26009" y="20743"/>
                    </a:moveTo>
                    <a:lnTo>
                      <a:pt x="24981" y="6321"/>
                    </a:lnTo>
                    <a:lnTo>
                      <a:pt x="11976" y="1"/>
                    </a:lnTo>
                    <a:lnTo>
                      <a:pt x="1" y="8102"/>
                    </a:lnTo>
                    <a:lnTo>
                      <a:pt x="1029" y="22525"/>
                    </a:lnTo>
                    <a:lnTo>
                      <a:pt x="14033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1" name="Google Shape;781;p20"/>
              <p:cNvSpPr/>
              <p:nvPr/>
            </p:nvSpPr>
            <p:spPr>
              <a:xfrm rot="-157512" flipH="1">
                <a:off x="124753" y="4234050"/>
                <a:ext cx="650217" cy="721114"/>
              </a:xfrm>
              <a:custGeom>
                <a:avLst/>
                <a:gdLst/>
                <a:ahLst/>
                <a:cxnLst/>
                <a:rect l="l" t="t" r="r" b="b"/>
                <a:pathLst>
                  <a:path w="26010" h="28846" fill="none" extrusionOk="0">
                    <a:moveTo>
                      <a:pt x="26009" y="20743"/>
                    </a:moveTo>
                    <a:lnTo>
                      <a:pt x="24980" y="6322"/>
                    </a:lnTo>
                    <a:lnTo>
                      <a:pt x="11976" y="1"/>
                    </a:lnTo>
                    <a:lnTo>
                      <a:pt x="0" y="8103"/>
                    </a:lnTo>
                    <a:lnTo>
                      <a:pt x="1029" y="22525"/>
                    </a:lnTo>
                    <a:lnTo>
                      <a:pt x="14033" y="28846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2" name="Google Shape;782;p20"/>
              <p:cNvSpPr/>
              <p:nvPr/>
            </p:nvSpPr>
            <p:spPr>
              <a:xfrm rot="-157512" flipH="1">
                <a:off x="423974" y="4784014"/>
                <a:ext cx="650192" cy="721089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5" fill="none" extrusionOk="0">
                    <a:moveTo>
                      <a:pt x="26009" y="20743"/>
                    </a:moveTo>
                    <a:lnTo>
                      <a:pt x="24980" y="6322"/>
                    </a:lnTo>
                    <a:lnTo>
                      <a:pt x="11976" y="1"/>
                    </a:lnTo>
                    <a:lnTo>
                      <a:pt x="0" y="8102"/>
                    </a:lnTo>
                    <a:lnTo>
                      <a:pt x="1029" y="22525"/>
                    </a:lnTo>
                    <a:lnTo>
                      <a:pt x="14032" y="28845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3" name="Google Shape;783;p20"/>
              <p:cNvSpPr/>
              <p:nvPr/>
            </p:nvSpPr>
            <p:spPr>
              <a:xfrm rot="-157512" flipH="1">
                <a:off x="1049859" y="4799893"/>
                <a:ext cx="650192" cy="721064"/>
              </a:xfrm>
              <a:custGeom>
                <a:avLst/>
                <a:gdLst/>
                <a:ahLst/>
                <a:cxnLst/>
                <a:rect l="l" t="t" r="r" b="b"/>
                <a:pathLst>
                  <a:path w="26009" h="28844" fill="none" extrusionOk="0">
                    <a:moveTo>
                      <a:pt x="26009" y="20743"/>
                    </a:moveTo>
                    <a:lnTo>
                      <a:pt x="24980" y="6320"/>
                    </a:lnTo>
                    <a:lnTo>
                      <a:pt x="11976" y="0"/>
                    </a:lnTo>
                    <a:lnTo>
                      <a:pt x="0" y="8101"/>
                    </a:lnTo>
                    <a:lnTo>
                      <a:pt x="1028" y="22523"/>
                    </a:lnTo>
                    <a:lnTo>
                      <a:pt x="14033" y="28844"/>
                    </a:lnTo>
                    <a:close/>
                  </a:path>
                </a:pathLst>
              </a:custGeom>
              <a:noFill/>
              <a:ln w="7725" cap="flat" cmpd="sng">
                <a:solidFill>
                  <a:schemeClr val="dk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5514633" y="2343867"/>
            <a:ext cx="57264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subTitle" idx="1"/>
          </p:nvPr>
        </p:nvSpPr>
        <p:spPr>
          <a:xfrm>
            <a:off x="5514633" y="3107467"/>
            <a:ext cx="5726400" cy="163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" name="Google Shape;246;p7"/>
          <p:cNvGrpSpPr/>
          <p:nvPr/>
        </p:nvGrpSpPr>
        <p:grpSpPr>
          <a:xfrm>
            <a:off x="7305153" y="2742269"/>
            <a:ext cx="6715020" cy="5484420"/>
            <a:chOff x="4780389" y="2513201"/>
            <a:chExt cx="5036265" cy="4113315"/>
          </a:xfrm>
        </p:grpSpPr>
        <p:grpSp>
          <p:nvGrpSpPr>
            <p:cNvPr id="3" name="Google Shape;247;p7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248" name="Google Shape;248;p7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" name="Google Shape;249;p7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5" name="Google Shape;250;p7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251" name="Google Shape;251;p7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2" name="Google Shape;252;p7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3" name="Google Shape;253;p7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59" name="Google Shape;259;p7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0" name="Google Shape;260;p7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1" name="Google Shape;261;p7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2" name="Google Shape;262;p7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3" name="Google Shape;263;p7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4" name="Google Shape;264;p7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5" name="Google Shape;265;p7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6" name="Google Shape;266;p7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7" name="Google Shape;267;p7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8" name="Google Shape;268;p7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69" name="Google Shape;269;p7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0" name="Google Shape;270;p7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1" name="Google Shape;271;p7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2" name="Google Shape;272;p7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3" name="Google Shape;273;p7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4" name="Google Shape;274;p7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5" name="Google Shape;275;p7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6" name="Google Shape;276;p7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7" name="Google Shape;277;p7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78" name="Google Shape;278;p7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sp>
              <p:nvSpPr>
                <p:cNvPr id="279" name="Google Shape;279;p7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280;p7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281;p7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282;p7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283;p7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284;p7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5" name="Google Shape;285;p7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6" name="Google Shape;286;p7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87" name="Google Shape;287;p7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88;p7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89;p7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" name="Google Shape;290;p7"/>
          <p:cNvGrpSpPr/>
          <p:nvPr/>
        </p:nvGrpSpPr>
        <p:grpSpPr>
          <a:xfrm>
            <a:off x="-171114" y="-3355015"/>
            <a:ext cx="6715020" cy="5484420"/>
            <a:chOff x="4780389" y="2513201"/>
            <a:chExt cx="5036265" cy="4113315"/>
          </a:xfrm>
        </p:grpSpPr>
        <p:grpSp>
          <p:nvGrpSpPr>
            <p:cNvPr id="7" name="Google Shape;291;p7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292" name="Google Shape;292;p7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8" name="Google Shape;293;p7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9" name="Google Shape;294;p7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295" name="Google Shape;295;p7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96" name="Google Shape;296;p7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97" name="Google Shape;297;p7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98" name="Google Shape;298;p7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99" name="Google Shape;299;p7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0" name="Google Shape;300;p7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1" name="Google Shape;301;p7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2" name="Google Shape;302;p7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" name="Google Shape;303;p7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" name="Google Shape;304;p7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" name="Google Shape;305;p7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6" name="Google Shape;306;p7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7" name="Google Shape;307;p7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8" name="Google Shape;308;p7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9" name="Google Shape;309;p7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0" name="Google Shape;310;p7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1" name="Google Shape;311;p7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2" name="Google Shape;312;p7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3" name="Google Shape;313;p7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4" name="Google Shape;314;p7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5" name="Google Shape;315;p7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6" name="Google Shape;316;p7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7" name="Google Shape;317;p7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8" name="Google Shape;318;p7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19" name="Google Shape;319;p7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20" name="Google Shape;320;p7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21" name="Google Shape;321;p7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22" name="Google Shape;322;p7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sp>
              <p:nvSpPr>
                <p:cNvPr id="323" name="Google Shape;323;p7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4" name="Google Shape;324;p7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5" name="Google Shape;325;p7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6" name="Google Shape;326;p7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7" name="Google Shape;327;p7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8" name="Google Shape;328;p7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9" name="Google Shape;329;p7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0" name="Google Shape;330;p7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331" name="Google Shape;331;p7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7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7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5652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960000" y="3178984"/>
            <a:ext cx="9802400" cy="1122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995000"/>
            <a:ext cx="1842400" cy="1122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960000" y="4363000"/>
            <a:ext cx="6756800" cy="50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103;p3"/>
          <p:cNvGrpSpPr/>
          <p:nvPr/>
        </p:nvGrpSpPr>
        <p:grpSpPr>
          <a:xfrm>
            <a:off x="6900919" y="3699702"/>
            <a:ext cx="6715020" cy="5484420"/>
            <a:chOff x="4780389" y="2513201"/>
            <a:chExt cx="5036265" cy="4113315"/>
          </a:xfrm>
        </p:grpSpPr>
        <p:grpSp>
          <p:nvGrpSpPr>
            <p:cNvPr id="3" name="Google Shape;104;p3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05" name="Google Shape;105;p3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" name="Google Shape;106;p3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5" name="Google Shape;107;p3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08" name="Google Shape;108;p3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09" name="Google Shape;109;p3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0" name="Google Shape;110;p3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1" name="Google Shape;111;p3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2" name="Google Shape;112;p3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6" name="Google Shape;116;p3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7" name="Google Shape;117;p3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0" name="Google Shape;120;p3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1" name="Google Shape;121;p3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5" name="Google Shape;125;p3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6" name="Google Shape;126;p3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7" name="Google Shape;127;p3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8" name="Google Shape;128;p3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9" name="Google Shape;129;p3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30" name="Google Shape;130;p3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31" name="Google Shape;131;p3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32" name="Google Shape;132;p3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33" name="Google Shape;133;p3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34" name="Google Shape;134;p3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35" name="Google Shape;135;p3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sp>
              <p:nvSpPr>
                <p:cNvPr id="136" name="Google Shape;136;p3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144" name="Google Shape;144;p3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3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3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" name="Google Shape;147;p3"/>
          <p:cNvGrpSpPr/>
          <p:nvPr/>
        </p:nvGrpSpPr>
        <p:grpSpPr>
          <a:xfrm>
            <a:off x="3935453" y="-3610382"/>
            <a:ext cx="6715020" cy="5484420"/>
            <a:chOff x="4780389" y="2513201"/>
            <a:chExt cx="5036265" cy="4113315"/>
          </a:xfrm>
        </p:grpSpPr>
        <p:grpSp>
          <p:nvGrpSpPr>
            <p:cNvPr id="7" name="Google Shape;148;p3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49" name="Google Shape;149;p3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8" name="Google Shape;150;p3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9" name="Google Shape;151;p3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52" name="Google Shape;152;p3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3" name="Google Shape;153;p3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4" name="Google Shape;154;p3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5" name="Google Shape;155;p3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6" name="Google Shape;156;p3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7" name="Google Shape;157;p3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8" name="Google Shape;158;p3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59" name="Google Shape;159;p3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0" name="Google Shape;160;p3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1" name="Google Shape;161;p3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2" name="Google Shape;162;p3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3" name="Google Shape;163;p3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4" name="Google Shape;164;p3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5" name="Google Shape;165;p3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6" name="Google Shape;166;p3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7" name="Google Shape;167;p3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8" name="Google Shape;168;p3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9" name="Google Shape;169;p3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4" name="Google Shape;174;p3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sp>
              <p:nvSpPr>
                <p:cNvPr id="180" name="Google Shape;180;p3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1" name="Google Shape;181;p3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2" name="Google Shape;182;p3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3" name="Google Shape;183;p3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4" name="Google Shape;184;p3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5" name="Google Shape;185;p3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6" name="Google Shape;186;p3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7" name="Google Shape;187;p3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188" name="Google Shape;188;p3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83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79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20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241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525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032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22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1CF73-4F70-4949-8ECA-B0506090C541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A2B55-0D0D-4FBC-8A00-7D694FB7B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111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mendeley.com/datasets/jctsfj2sfn/1" TargetMode="External"/><Relationship Id="rId2" Type="http://schemas.openxmlformats.org/officeDocument/2006/relationships/hyperlink" Target="https://data.mendeley.com/datasets/mxc6vb7svm/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tbportals.niaid.nih.gov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hyperlink" Target="https://data.mendeley.com/datasets/mxc6vb7svm/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35"/>
          <p:cNvPicPr preferRelativeResize="0"/>
          <p:nvPr/>
        </p:nvPicPr>
        <p:blipFill rotWithShape="1">
          <a:blip r:embed="rId3" cstate="print">
            <a:alphaModFix/>
          </a:blip>
          <a:srcRect l="25537" t="7152" r="23467" b="5838"/>
          <a:stretch/>
        </p:blipFill>
        <p:spPr>
          <a:xfrm>
            <a:off x="9206905" y="-129053"/>
            <a:ext cx="2560000" cy="245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35"/>
          <p:cNvPicPr preferRelativeResize="0"/>
          <p:nvPr/>
        </p:nvPicPr>
        <p:blipFill rotWithShape="1">
          <a:blip r:embed="rId4" cstate="print">
            <a:alphaModFix/>
          </a:blip>
          <a:srcRect l="22009" r="18455"/>
          <a:stretch/>
        </p:blipFill>
        <p:spPr>
          <a:xfrm rot="-1020085">
            <a:off x="9372671" y="4528320"/>
            <a:ext cx="1583260" cy="149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35"/>
          <p:cNvPicPr preferRelativeResize="0"/>
          <p:nvPr/>
        </p:nvPicPr>
        <p:blipFill rotWithShape="1">
          <a:blip r:embed="rId5" cstate="print">
            <a:alphaModFix/>
          </a:blip>
          <a:srcRect l="18647" t="7960" r="8852" b="8336"/>
          <a:stretch/>
        </p:blipFill>
        <p:spPr>
          <a:xfrm rot="-1152297">
            <a:off x="10041481" y="321663"/>
            <a:ext cx="2197103" cy="1426867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35"/>
          <p:cNvSpPr txBox="1">
            <a:spLocks noGrp="1"/>
          </p:cNvSpPr>
          <p:nvPr>
            <p:ph type="ctrTitle"/>
          </p:nvPr>
        </p:nvSpPr>
        <p:spPr>
          <a:xfrm>
            <a:off x="927233" y="2123893"/>
            <a:ext cx="9663828" cy="7797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Optimizing Chest X-Ray diagnostics :</a:t>
            </a:r>
            <a:endParaRPr sz="3200" dirty="0">
              <a:solidFill>
                <a:schemeClr val="accent1">
                  <a:lumMod val="20000"/>
                  <a:lumOff val="80000"/>
                </a:schemeClr>
              </a:solidFill>
              <a:sym typeface="Montserrat Blac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ADF78FE-2114-4A70-AD11-D9CEBF298CF5}"/>
              </a:ext>
            </a:extLst>
          </p:cNvPr>
          <p:cNvSpPr txBox="1"/>
          <p:nvPr/>
        </p:nvSpPr>
        <p:spPr>
          <a:xfrm>
            <a:off x="418186" y="3215147"/>
            <a:ext cx="11348719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>
                <a:latin typeface="Berlin Sans FB Demi" panose="020E0802020502020306" pitchFamily="34" charset="0"/>
                <a:ea typeface="Cascadia Code SemiBold" pitchFamily="49" charset="0"/>
                <a:cs typeface="Cascadia Code SemiBold" pitchFamily="49" charset="0"/>
              </a:rPr>
              <a:t>“Knowledge Distillation for Efficient Multi-Class Classification with Semi-Supervised Segmentation”</a:t>
            </a:r>
            <a:endParaRPr lang="en-US" sz="3200" dirty="0">
              <a:latin typeface="Berlin Sans FB Demi" panose="020E0802020502020306" pitchFamily="34" charset="0"/>
              <a:ea typeface="Cascadia Code SemiBold" pitchFamily="49" charset="0"/>
              <a:cs typeface="Cascadia Code SemiBold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273;p62"/>
          <p:cNvPicPr preferRelativeResize="0"/>
          <p:nvPr/>
        </p:nvPicPr>
        <p:blipFill rotWithShape="1">
          <a:blip r:embed="rId2" cstate="print">
            <a:alphaModFix/>
          </a:blip>
          <a:srcRect l="15236" r="10474"/>
          <a:stretch/>
        </p:blipFill>
        <p:spPr>
          <a:xfrm rot="1220421">
            <a:off x="29914" y="-24592"/>
            <a:ext cx="1602967" cy="13939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9291" y="1524001"/>
            <a:ext cx="5859623" cy="1004595"/>
          </a:xfrm>
        </p:spPr>
        <p:txBody>
          <a:bodyPr>
            <a:normAutofit fontScale="90000"/>
          </a:bodyPr>
          <a:lstStyle/>
          <a:p>
            <a:r>
              <a:rPr lang="en-US" dirty="0"/>
              <a:t>THRESHOLD BASED SEGMENATION</a:t>
            </a:r>
          </a:p>
        </p:txBody>
      </p:sp>
      <p:pic>
        <p:nvPicPr>
          <p:cNvPr id="12" name="Content Placeholder 11" descr="Untitled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83117" y="2724539"/>
            <a:ext cx="5817295" cy="3638939"/>
          </a:xfrm>
        </p:spPr>
      </p:pic>
      <p:pic>
        <p:nvPicPr>
          <p:cNvPr id="11" name="Content Placeholder 10" descr="Untitled1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73501" y="2724540"/>
            <a:ext cx="5846299" cy="3638938"/>
          </a:xfrm>
        </p:spPr>
      </p:pic>
      <p:sp>
        <p:nvSpPr>
          <p:cNvPr id="13" name="Title 7"/>
          <p:cNvSpPr txBox="1">
            <a:spLocks/>
          </p:cNvSpPr>
          <p:nvPr/>
        </p:nvSpPr>
        <p:spPr>
          <a:xfrm>
            <a:off x="217714" y="211495"/>
            <a:ext cx="11852988" cy="1004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Segmentation techniques using u-net</a:t>
            </a:r>
          </a:p>
        </p:txBody>
      </p:sp>
      <p:sp>
        <p:nvSpPr>
          <p:cNvPr id="14" name="Title 7"/>
          <p:cNvSpPr txBox="1">
            <a:spLocks/>
          </p:cNvSpPr>
          <p:nvPr/>
        </p:nvSpPr>
        <p:spPr>
          <a:xfrm>
            <a:off x="6123993" y="1545772"/>
            <a:ext cx="5859623" cy="1004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CONTOUR BASED SEGMENATION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9206905" y="-129053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7"/>
            <a:ext cx="9733512" cy="900986"/>
          </a:xfrm>
        </p:spPr>
        <p:txBody>
          <a:bodyPr>
            <a:normAutofit fontScale="90000"/>
          </a:bodyPr>
          <a:lstStyle/>
          <a:p>
            <a:r>
              <a:rPr lang="en-US" dirty="0"/>
              <a:t>Segmented images generated from contour based segmentation</a:t>
            </a:r>
          </a:p>
        </p:txBody>
      </p:sp>
      <p:pic>
        <p:nvPicPr>
          <p:cNvPr id="4" name="Picture 3" descr="Untitled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5917" y="1763485"/>
            <a:ext cx="5324188" cy="4726771"/>
          </a:xfrm>
          <a:prstGeom prst="rect">
            <a:avLst/>
          </a:prstGeom>
        </p:spPr>
      </p:pic>
      <p:pic>
        <p:nvPicPr>
          <p:cNvPr id="6" name="Google Shape;2272;p62"/>
          <p:cNvPicPr preferRelativeResize="0"/>
          <p:nvPr/>
        </p:nvPicPr>
        <p:blipFill rotWithShape="1">
          <a:blip r:embed="rId4" cstate="print">
            <a:alphaModFix/>
          </a:blip>
          <a:srcRect l="25537" t="7152" r="23467" b="5838"/>
          <a:stretch/>
        </p:blipFill>
        <p:spPr>
          <a:xfrm>
            <a:off x="121975" y="4289064"/>
            <a:ext cx="2553008" cy="2456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9206905" y="-129053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5192" y="442622"/>
            <a:ext cx="11215396" cy="104094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Segmentation techniques using u-net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4523" y="1614195"/>
            <a:ext cx="11196734" cy="4795935"/>
          </a:xfrm>
        </p:spPr>
        <p:txBody>
          <a:bodyPr/>
          <a:lstStyle/>
          <a:p>
            <a:r>
              <a:rPr lang="en-US" sz="3400" b="1" cap="all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/>
                <a:ea typeface="+mj-ea"/>
                <a:cs typeface="+mj-cs"/>
              </a:rPr>
              <a:t>Semi-Supervised Segmentation</a:t>
            </a:r>
            <a:endParaRPr lang="en-US" dirty="0"/>
          </a:p>
        </p:txBody>
      </p:sp>
      <p:pic>
        <p:nvPicPr>
          <p:cNvPr id="7" name="Picture 6" descr="Untitl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6783" y="2627103"/>
            <a:ext cx="5270987" cy="2775322"/>
          </a:xfrm>
          <a:prstGeom prst="rect">
            <a:avLst/>
          </a:prstGeom>
        </p:spPr>
      </p:pic>
      <p:pic>
        <p:nvPicPr>
          <p:cNvPr id="8" name="Picture 7" descr="Screenshot (7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930" y="2985795"/>
            <a:ext cx="3701143" cy="208189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338734" y="3778899"/>
            <a:ext cx="2099387" cy="484632"/>
          </a:xfrm>
          <a:prstGeom prst="rightArrow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609602" y="4971079"/>
            <a:ext cx="5567264" cy="5992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4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550505" y="5415898"/>
            <a:ext cx="5906278" cy="1090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ea typeface="+mj-ea"/>
                <a:cs typeface="+mj-cs"/>
              </a:rPr>
              <a:t>Original Dataset: normal:1000;</a:t>
            </a:r>
            <a:r>
              <a:rPr kumimoji="0" lang="en-US" sz="1600" b="1" i="0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ea typeface="+mj-ea"/>
                <a:cs typeface="+mj-cs"/>
              </a:rPr>
              <a:t> covid:1000; pneumonia:1000 = 3000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ea typeface="+mj-ea"/>
                <a:cs typeface="+mj-cs"/>
              </a:rPr>
            </a:br>
            <a:r>
              <a:rPr lang="en-US" sz="1600" b="1" cap="all" dirty="0"/>
              <a:t>manual mask Dataset: normal:1000; covid:1000; pneumonia:1000 = 3000 [4]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endParaRPr lang="en-US" sz="1600" b="1" cap="al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831;p51"/>
          <p:cNvPicPr preferRelativeResize="0"/>
          <p:nvPr/>
        </p:nvPicPr>
        <p:blipFill rotWithShape="1">
          <a:blip r:embed="rId2" cstate="print">
            <a:alphaModFix/>
          </a:blip>
          <a:srcRect l="22009" r="18455"/>
          <a:stretch/>
        </p:blipFill>
        <p:spPr>
          <a:xfrm rot="1203245">
            <a:off x="223440" y="242328"/>
            <a:ext cx="1696852" cy="1603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657227"/>
            <a:ext cx="11336694" cy="910316"/>
          </a:xfrm>
        </p:spPr>
        <p:txBody>
          <a:bodyPr>
            <a:normAutofit fontScale="90000"/>
          </a:bodyPr>
          <a:lstStyle/>
          <a:p>
            <a:r>
              <a:rPr lang="en-US" dirty="0"/>
              <a:t>Segmented images generated from Semi-supervised segmentation</a:t>
            </a:r>
          </a:p>
        </p:txBody>
      </p:sp>
      <p:pic>
        <p:nvPicPr>
          <p:cNvPr id="4" name="Picture 3" descr="Untitled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644" y="1762181"/>
            <a:ext cx="5318448" cy="4721675"/>
          </a:xfrm>
          <a:prstGeom prst="rect">
            <a:avLst/>
          </a:prstGeom>
        </p:spPr>
      </p:pic>
      <p:pic>
        <p:nvPicPr>
          <p:cNvPr id="6" name="Google Shape;2273;p62"/>
          <p:cNvPicPr preferRelativeResize="0"/>
          <p:nvPr/>
        </p:nvPicPr>
        <p:blipFill rotWithShape="1">
          <a:blip r:embed="rId4" cstate="print">
            <a:alphaModFix/>
          </a:blip>
          <a:srcRect l="15236" r="10474"/>
          <a:stretch/>
        </p:blipFill>
        <p:spPr>
          <a:xfrm rot="1220421">
            <a:off x="192281" y="5564445"/>
            <a:ext cx="1602967" cy="139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72;p62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9984432" y="4401032"/>
            <a:ext cx="2553008" cy="245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1;p51"/>
          <p:cNvPicPr preferRelativeResize="0"/>
          <p:nvPr/>
        </p:nvPicPr>
        <p:blipFill rotWithShape="1">
          <a:blip r:embed="rId3" cstate="print">
            <a:alphaModFix/>
          </a:blip>
          <a:srcRect l="22009" r="18455"/>
          <a:stretch/>
        </p:blipFill>
        <p:spPr>
          <a:xfrm rot="1203245">
            <a:off x="10271709" y="242327"/>
            <a:ext cx="1696852" cy="1603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284002"/>
            <a:ext cx="9733512" cy="966301"/>
          </a:xfrm>
        </p:spPr>
        <p:txBody>
          <a:bodyPr>
            <a:normAutofit fontScale="90000"/>
          </a:bodyPr>
          <a:lstStyle/>
          <a:p>
            <a:r>
              <a:rPr lang="en-US" dirty="0"/>
              <a:t>ACCURACY &amp; LOSS SCORES OF ALL SEGMENTATION TECHNIQUES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276" y="1250303"/>
            <a:ext cx="11560629" cy="5337111"/>
          </a:xfrm>
        </p:spPr>
        <p:txBody>
          <a:bodyPr/>
          <a:lstStyle/>
          <a:p>
            <a:r>
              <a:rPr lang="en-US" dirty="0"/>
              <a:t>f</a:t>
            </a:r>
          </a:p>
        </p:txBody>
      </p:sp>
      <p:pic>
        <p:nvPicPr>
          <p:cNvPr id="4" name="Picture 3" descr="Untitled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397" y="1362270"/>
            <a:ext cx="5710194" cy="5075852"/>
          </a:xfrm>
          <a:prstGeom prst="rect">
            <a:avLst/>
          </a:prstGeom>
        </p:spPr>
      </p:pic>
      <p:pic>
        <p:nvPicPr>
          <p:cNvPr id="6" name="Picture 5" descr="Untitled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41772" y="1371879"/>
            <a:ext cx="3797560" cy="1520612"/>
          </a:xfrm>
          <a:prstGeom prst="rect">
            <a:avLst/>
          </a:prstGeom>
        </p:spPr>
      </p:pic>
      <p:pic>
        <p:nvPicPr>
          <p:cNvPr id="7" name="Picture 6" descr="Untitled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51102" y="2995127"/>
            <a:ext cx="3794235" cy="1651517"/>
          </a:xfrm>
          <a:prstGeom prst="rect">
            <a:avLst/>
          </a:prstGeom>
        </p:spPr>
      </p:pic>
      <p:pic>
        <p:nvPicPr>
          <p:cNvPr id="8" name="Picture 7" descr="Untitled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0433" y="4767942"/>
            <a:ext cx="3797559" cy="1595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9093" y="4767942"/>
            <a:ext cx="3778899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Semi supervised Segmentation</a:t>
            </a:r>
          </a:p>
          <a:p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202864" y="113543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7"/>
            <a:ext cx="9733512" cy="872994"/>
          </a:xfrm>
        </p:spPr>
        <p:txBody>
          <a:bodyPr>
            <a:normAutofit fontScale="90000"/>
          </a:bodyPr>
          <a:lstStyle/>
          <a:p>
            <a:r>
              <a:rPr lang="en-US" dirty="0"/>
              <a:t>Side by side comparison of all segmentation techniques</a:t>
            </a:r>
          </a:p>
        </p:txBody>
      </p:sp>
      <p:pic>
        <p:nvPicPr>
          <p:cNvPr id="4" name="Picture 3" descr="Untitled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9224" y="1698172"/>
            <a:ext cx="7119258" cy="48163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254759" y="2575249"/>
            <a:ext cx="1147668" cy="156754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76057" y="2575249"/>
            <a:ext cx="1017037" cy="32004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254760" y="4114800"/>
            <a:ext cx="3825550" cy="1866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351176" y="5728996"/>
            <a:ext cx="3813110" cy="2177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2273;p62"/>
          <p:cNvPicPr preferRelativeResize="0"/>
          <p:nvPr/>
        </p:nvPicPr>
        <p:blipFill rotWithShape="1">
          <a:blip r:embed="rId4" cstate="print">
            <a:alphaModFix/>
          </a:blip>
          <a:srcRect l="15236" r="10474"/>
          <a:stretch/>
        </p:blipFill>
        <p:spPr>
          <a:xfrm rot="1220421">
            <a:off x="10396752" y="5480469"/>
            <a:ext cx="1602967" cy="139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Scores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3254" y="2723745"/>
            <a:ext cx="7676714" cy="24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37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6E1C4-90FF-4F62-3FB9-563C3F969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oper Black" panose="0208090404030B020404" pitchFamily="18" charset="0"/>
              </a:rPr>
              <a:t>CNN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918C2D-059B-A120-7085-932C5537E3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b="1" dirty="0">
                <a:latin typeface="+mj-lt"/>
              </a:rPr>
              <a:t>(on original &amp; segmented Images)</a:t>
            </a:r>
            <a:endParaRPr lang="en-US" b="1" dirty="0">
              <a:latin typeface="+mj-lt"/>
            </a:endParaRPr>
          </a:p>
        </p:txBody>
      </p:sp>
      <p:pic>
        <p:nvPicPr>
          <p:cNvPr id="4" name="Google Shape;2272;p62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121975" y="4289064"/>
            <a:ext cx="2553008" cy="2456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5807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1537" y="2144561"/>
            <a:ext cx="8059275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71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1F678-B1AA-A865-C984-A771FFCA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748" y="2636744"/>
            <a:ext cx="5661793" cy="623888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effectLst/>
                <a:latin typeface="Cooper Black" panose="0208090404030B020404" pitchFamily="18" charset="0"/>
              </a:rPr>
              <a:t/>
            </a:r>
            <a:br>
              <a:rPr lang="en-US" b="1" i="0" dirty="0">
                <a:effectLst/>
                <a:latin typeface="Cooper Black" panose="0208090404030B020404" pitchFamily="18" charset="0"/>
              </a:rPr>
            </a:br>
            <a:r>
              <a:rPr lang="en-US" b="1" i="0" dirty="0">
                <a:effectLst/>
                <a:latin typeface="Cooper Black" panose="0208090404030B020404" pitchFamily="18" charset="0"/>
              </a:rPr>
              <a:t>Attention Mechanism</a:t>
            </a:r>
            <a:endParaRPr lang="en-US" dirty="0">
              <a:latin typeface="Cooper Black" panose="0208090404030B020404" pitchFamily="18" charset="0"/>
            </a:endParaRPr>
          </a:p>
        </p:txBody>
      </p:sp>
      <p:pic>
        <p:nvPicPr>
          <p:cNvPr id="3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202864" y="113543"/>
            <a:ext cx="2560000" cy="2456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7706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62"/>
          <p:cNvSpPr txBox="1">
            <a:spLocks noGrp="1"/>
          </p:cNvSpPr>
          <p:nvPr>
            <p:ph type="title"/>
          </p:nvPr>
        </p:nvSpPr>
        <p:spPr>
          <a:xfrm>
            <a:off x="960000" y="397165"/>
            <a:ext cx="102720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3200" dirty="0"/>
              <a:t>OUR TEAM</a:t>
            </a:r>
            <a:endParaRPr sz="3200" dirty="0"/>
          </a:p>
        </p:txBody>
      </p:sp>
      <p:sp>
        <p:nvSpPr>
          <p:cNvPr id="2258" name="Google Shape;2258;p62"/>
          <p:cNvSpPr txBox="1">
            <a:spLocks noGrp="1"/>
          </p:cNvSpPr>
          <p:nvPr>
            <p:ph type="subTitle" idx="3"/>
          </p:nvPr>
        </p:nvSpPr>
        <p:spPr>
          <a:xfrm>
            <a:off x="1752600" y="1484721"/>
            <a:ext cx="4943763" cy="609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en" sz="2100" b="1" dirty="0">
                <a:solidFill>
                  <a:schemeClr val="tx1"/>
                </a:solidFill>
              </a:rPr>
              <a:t>Mohammed Nahid Hossain</a:t>
            </a:r>
            <a:endParaRPr sz="2100" b="1" dirty="0">
              <a:solidFill>
                <a:schemeClr val="tx1"/>
              </a:solidFill>
            </a:endParaRPr>
          </a:p>
        </p:txBody>
      </p:sp>
      <p:sp>
        <p:nvSpPr>
          <p:cNvPr id="2259" name="Google Shape;2259;p62"/>
          <p:cNvSpPr txBox="1">
            <a:spLocks noGrp="1"/>
          </p:cNvSpPr>
          <p:nvPr>
            <p:ph type="subTitle" idx="4"/>
          </p:nvPr>
        </p:nvSpPr>
        <p:spPr>
          <a:xfrm>
            <a:off x="742756" y="3835289"/>
            <a:ext cx="5976216" cy="609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en" sz="2100" b="1" dirty="0">
                <a:solidFill>
                  <a:schemeClr val="tx1"/>
                </a:solidFill>
              </a:rPr>
              <a:t>Mohammod Abdullah Bin Hossain</a:t>
            </a:r>
            <a:endParaRPr sz="2100" b="1" dirty="0">
              <a:solidFill>
                <a:schemeClr val="tx1"/>
              </a:solidFill>
            </a:endParaRPr>
          </a:p>
        </p:txBody>
      </p:sp>
      <p:sp>
        <p:nvSpPr>
          <p:cNvPr id="2260" name="Google Shape;2260;p62"/>
          <p:cNvSpPr txBox="1">
            <a:spLocks noGrp="1"/>
          </p:cNvSpPr>
          <p:nvPr>
            <p:ph type="subTitle" idx="2"/>
          </p:nvPr>
        </p:nvSpPr>
        <p:spPr>
          <a:xfrm>
            <a:off x="2315259" y="1946536"/>
            <a:ext cx="3340800" cy="64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/>
            <a:r>
              <a:rPr lang="en" b="1" dirty="0"/>
              <a:t>ID: 2011964042</a:t>
            </a:r>
            <a:endParaRPr b="1" dirty="0"/>
          </a:p>
        </p:txBody>
      </p:sp>
      <p:sp>
        <p:nvSpPr>
          <p:cNvPr id="2261" name="Google Shape;2261;p62"/>
          <p:cNvSpPr txBox="1">
            <a:spLocks noGrp="1"/>
          </p:cNvSpPr>
          <p:nvPr>
            <p:ph type="subTitle" idx="1"/>
          </p:nvPr>
        </p:nvSpPr>
        <p:spPr>
          <a:xfrm>
            <a:off x="2253674" y="4335204"/>
            <a:ext cx="2155137" cy="64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/>
            <a:r>
              <a:rPr lang="en" b="1" dirty="0"/>
              <a:t>ID: 2022351642</a:t>
            </a:r>
            <a:endParaRPr b="1" dirty="0"/>
          </a:p>
        </p:txBody>
      </p:sp>
      <p:pic>
        <p:nvPicPr>
          <p:cNvPr id="2271" name="Google Shape;2271;p62"/>
          <p:cNvPicPr preferRelativeResize="0"/>
          <p:nvPr/>
        </p:nvPicPr>
        <p:blipFill rotWithShape="1">
          <a:blip r:embed="rId3" cstate="print">
            <a:alphaModFix/>
          </a:blip>
          <a:srcRect l="18647" t="7960" r="8852" b="8336"/>
          <a:stretch/>
        </p:blipFill>
        <p:spPr>
          <a:xfrm rot="-1406513">
            <a:off x="8155541" y="232831"/>
            <a:ext cx="1381667" cy="101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2" name="Google Shape;2272;p62"/>
          <p:cNvPicPr preferRelativeResize="0"/>
          <p:nvPr/>
        </p:nvPicPr>
        <p:blipFill rotWithShape="1">
          <a:blip r:embed="rId4" cstate="print">
            <a:alphaModFix/>
          </a:blip>
          <a:srcRect l="25537" t="7152" r="23467" b="5838"/>
          <a:stretch/>
        </p:blipFill>
        <p:spPr>
          <a:xfrm>
            <a:off x="9984432" y="4401032"/>
            <a:ext cx="2553008" cy="245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3" name="Google Shape;2273;p62"/>
          <p:cNvPicPr preferRelativeResize="0"/>
          <p:nvPr/>
        </p:nvPicPr>
        <p:blipFill rotWithShape="1">
          <a:blip r:embed="rId5" cstate="print">
            <a:alphaModFix/>
          </a:blip>
          <a:srcRect l="15236" r="10474"/>
          <a:stretch/>
        </p:blipFill>
        <p:spPr>
          <a:xfrm rot="1220421">
            <a:off x="29914" y="-24592"/>
            <a:ext cx="1602967" cy="13939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58;p62"/>
          <p:cNvSpPr txBox="1">
            <a:spLocks/>
          </p:cNvSpPr>
          <p:nvPr/>
        </p:nvSpPr>
        <p:spPr>
          <a:xfrm>
            <a:off x="6194423" y="2361888"/>
            <a:ext cx="481647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defTabSz="1219170">
              <a:buClr>
                <a:schemeClr val="dk2"/>
              </a:buClr>
              <a:buSzPts val="2400"/>
              <a:buFont typeface="Wingdings" pitchFamily="2" charset="2"/>
              <a:buChar char="Ø"/>
              <a:defRPr/>
            </a:pPr>
            <a:r>
              <a:rPr lang="en-US" sz="2100" b="1" dirty="0">
                <a:latin typeface="Montserrat Black"/>
                <a:ea typeface="Montserrat Black"/>
                <a:cs typeface="Montserrat Black"/>
                <a:sym typeface="Montserrat Black"/>
              </a:rPr>
              <a:t>Tashfia Kashem Chowdhury</a:t>
            </a:r>
            <a:endParaRPr lang="en-US" sz="2100" b="1" kern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" name="Google Shape;2260;p62"/>
          <p:cNvSpPr txBox="1">
            <a:spLocks/>
          </p:cNvSpPr>
          <p:nvPr/>
        </p:nvSpPr>
        <p:spPr>
          <a:xfrm>
            <a:off x="6731971" y="2794836"/>
            <a:ext cx="33408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defTabSz="1219170">
              <a:buClr>
                <a:schemeClr val="dk2"/>
              </a:buClr>
              <a:buSzPts val="1400"/>
              <a:defRPr/>
            </a:pPr>
            <a:r>
              <a:rPr lang="en-US" sz="1900" b="1" kern="0" dirty="0">
                <a:latin typeface="Montserrat"/>
                <a:ea typeface="Montserrat"/>
                <a:cs typeface="Montserrat"/>
                <a:sym typeface="Montserrat"/>
              </a:rPr>
              <a:t>ID: 2022286642</a:t>
            </a:r>
          </a:p>
        </p:txBody>
      </p:sp>
      <p:sp>
        <p:nvSpPr>
          <p:cNvPr id="25" name="Google Shape;2259;p62"/>
          <p:cNvSpPr txBox="1">
            <a:spLocks/>
          </p:cNvSpPr>
          <p:nvPr/>
        </p:nvSpPr>
        <p:spPr>
          <a:xfrm>
            <a:off x="6231084" y="4838013"/>
            <a:ext cx="270932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lvl="0" algn="r">
              <a:buClr>
                <a:schemeClr val="dk2"/>
              </a:buClr>
              <a:buSzPts val="2400"/>
              <a:buFont typeface="Wingdings" pitchFamily="2" charset="2"/>
              <a:buChar char="Ø"/>
            </a:pPr>
            <a:r>
              <a:rPr lang="en-US" sz="2100" b="1" dirty="0">
                <a:latin typeface="Montserrat Black"/>
                <a:ea typeface="Montserrat Black"/>
                <a:cs typeface="Montserrat Black"/>
                <a:sym typeface="Montserrat Black"/>
              </a:rPr>
              <a:t>Ristian Uddin</a:t>
            </a:r>
            <a:endParaRPr lang="en-US" sz="2100" b="1" kern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" name="Google Shape;2261;p62"/>
          <p:cNvSpPr txBox="1">
            <a:spLocks/>
          </p:cNvSpPr>
          <p:nvPr/>
        </p:nvSpPr>
        <p:spPr>
          <a:xfrm>
            <a:off x="6494608" y="5299828"/>
            <a:ext cx="2524593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 algn="r">
              <a:buClr>
                <a:schemeClr val="dk2"/>
              </a:buClr>
              <a:buSzPts val="1400"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ID: 2021188042</a:t>
            </a:r>
            <a:endParaRPr lang="en-US" sz="1900" b="1" kern="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8" grpId="0" build="p"/>
      <p:bldP spid="2259" grpId="0" build="p"/>
      <p:bldP spid="2260" grpId="0" build="p"/>
      <p:bldP spid="2261" grpId="0" build="p"/>
      <p:bldP spid="22" grpId="0"/>
      <p:bldP spid="23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A9671-3502-DC9A-8671-3AE4E23E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-apple-system"/>
              </a:rPr>
              <a:t/>
            </a:r>
            <a:br>
              <a:rPr lang="en-US" b="1" i="0" dirty="0">
                <a:effectLst/>
                <a:latin typeface="-apple-system"/>
              </a:rPr>
            </a:br>
            <a:r>
              <a:rPr lang="en-US" b="1" i="0" dirty="0">
                <a:effectLst/>
                <a:latin typeface="Cooper Black" panose="0208090404030B020404" pitchFamily="18" charset="0"/>
              </a:rPr>
              <a:t>Attention Mechanism</a:t>
            </a:r>
            <a:endParaRPr lang="en-US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1F51C-6D0D-5E2C-879F-C3774DC9B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Attention mechanism</a:t>
            </a:r>
            <a:r>
              <a:rPr lang="en-GB" dirty="0"/>
              <a:t> can be applied to enhance the model's performance by allowing the network to focus on the most informative features in the image</a:t>
            </a:r>
          </a:p>
          <a:p>
            <a:r>
              <a:rPr lang="en-GB" dirty="0"/>
              <a:t>Improves the model’s ability to distinguish important features in the image</a:t>
            </a:r>
            <a:endParaRPr lang="en-US" dirty="0"/>
          </a:p>
        </p:txBody>
      </p:sp>
      <p:pic>
        <p:nvPicPr>
          <p:cNvPr id="4" name="Google Shape;2273;p62"/>
          <p:cNvPicPr preferRelativeResize="0"/>
          <p:nvPr/>
        </p:nvPicPr>
        <p:blipFill rotWithShape="1">
          <a:blip r:embed="rId2" cstate="print">
            <a:alphaModFix/>
          </a:blip>
          <a:srcRect l="15236" r="10474"/>
          <a:stretch/>
        </p:blipFill>
        <p:spPr>
          <a:xfrm rot="1220421">
            <a:off x="10396752" y="5433817"/>
            <a:ext cx="1602967" cy="1393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92209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B5ECD-A896-1D89-C5EE-0518F421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122" y="666750"/>
            <a:ext cx="6153755" cy="904875"/>
          </a:xfrm>
        </p:spPr>
        <p:txBody>
          <a:bodyPr/>
          <a:lstStyle/>
          <a:p>
            <a:r>
              <a:rPr lang="en-US" dirty="0"/>
              <a:t>Evaluation Graphs</a:t>
            </a:r>
            <a:endParaRPr lang="en-US" dirty="0">
              <a:latin typeface="Cooper Black" panose="0208090404030B020404" pitchFamily="18" charset="0"/>
            </a:endParaRPr>
          </a:p>
        </p:txBody>
      </p:sp>
      <p:pic>
        <p:nvPicPr>
          <p:cNvPr id="8" name="Google Shape;1831;p51"/>
          <p:cNvPicPr preferRelativeResize="0"/>
          <p:nvPr/>
        </p:nvPicPr>
        <p:blipFill rotWithShape="1">
          <a:blip r:embed="rId2" cstate="print">
            <a:alphaModFix/>
          </a:blip>
          <a:srcRect l="22009" r="18455"/>
          <a:stretch/>
        </p:blipFill>
        <p:spPr>
          <a:xfrm rot="1203245">
            <a:off x="10271709" y="242327"/>
            <a:ext cx="1696852" cy="160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73;p62"/>
          <p:cNvPicPr preferRelativeResize="0"/>
          <p:nvPr/>
        </p:nvPicPr>
        <p:blipFill rotWithShape="1">
          <a:blip r:embed="rId3" cstate="print">
            <a:alphaModFix/>
          </a:blip>
          <a:srcRect l="15236" r="10474"/>
          <a:stretch/>
        </p:blipFill>
        <p:spPr>
          <a:xfrm rot="1220421">
            <a:off x="29914" y="-24592"/>
            <a:ext cx="1602967" cy="139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6170" y="2295729"/>
            <a:ext cx="5544361" cy="3876659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41423" y="2295728"/>
            <a:ext cx="5977276" cy="38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38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9632000" y="4401032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3382-0F33-1C83-2D3B-A508F5CB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1" y="672359"/>
            <a:ext cx="7912359" cy="695325"/>
          </a:xfrm>
        </p:spPr>
        <p:txBody>
          <a:bodyPr>
            <a:normAutofit/>
          </a:bodyPr>
          <a:lstStyle/>
          <a:p>
            <a:r>
              <a:rPr lang="en-US" dirty="0"/>
              <a:t>Evaluation Graphs</a:t>
            </a:r>
          </a:p>
        </p:txBody>
      </p:sp>
      <p:pic>
        <p:nvPicPr>
          <p:cNvPr id="9" name="Google Shape;2273;p62"/>
          <p:cNvPicPr preferRelativeResize="0"/>
          <p:nvPr/>
        </p:nvPicPr>
        <p:blipFill rotWithShape="1">
          <a:blip r:embed="rId3" cstate="print">
            <a:alphaModFix/>
          </a:blip>
          <a:srcRect l="15236" r="10474"/>
          <a:stretch/>
        </p:blipFill>
        <p:spPr>
          <a:xfrm rot="1220421">
            <a:off x="10554844" y="-24592"/>
            <a:ext cx="1602967" cy="139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5587" y="2101174"/>
            <a:ext cx="5601235" cy="371596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0060" y="2101174"/>
            <a:ext cx="5849791" cy="37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28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263" y="907940"/>
            <a:ext cx="4632784" cy="5278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2136" y="907940"/>
            <a:ext cx="5012766" cy="52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083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2C021-3DAD-7BB6-E7C9-7E909B1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819" y="2747962"/>
            <a:ext cx="4866756" cy="681038"/>
          </a:xfrm>
        </p:spPr>
        <p:txBody>
          <a:bodyPr/>
          <a:lstStyle/>
          <a:p>
            <a:r>
              <a:rPr lang="en-US" dirty="0">
                <a:latin typeface="Cooper Black" panose="0208090404030B020404" pitchFamily="18" charset="0"/>
              </a:rPr>
              <a:t>Ensemble Models </a:t>
            </a:r>
          </a:p>
        </p:txBody>
      </p:sp>
      <p:pic>
        <p:nvPicPr>
          <p:cNvPr id="4" name="Google Shape;1831;p51"/>
          <p:cNvPicPr preferRelativeResize="0"/>
          <p:nvPr/>
        </p:nvPicPr>
        <p:blipFill rotWithShape="1">
          <a:blip r:embed="rId2" cstate="print">
            <a:alphaModFix/>
          </a:blip>
          <a:srcRect l="22009" r="18455"/>
          <a:stretch/>
        </p:blipFill>
        <p:spPr>
          <a:xfrm rot="1203245">
            <a:off x="223440" y="5280857"/>
            <a:ext cx="1696852" cy="160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39;p35"/>
          <p:cNvPicPr preferRelativeResize="0"/>
          <p:nvPr/>
        </p:nvPicPr>
        <p:blipFill rotWithShape="1">
          <a:blip r:embed="rId3" cstate="print">
            <a:alphaModFix/>
          </a:blip>
          <a:srcRect l="25537" t="7152" r="23467" b="5838"/>
          <a:stretch/>
        </p:blipFill>
        <p:spPr>
          <a:xfrm>
            <a:off x="202864" y="113543"/>
            <a:ext cx="2560000" cy="2456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71152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2F657-962F-AF0E-811A-BEB1EB2D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515" y="376822"/>
            <a:ext cx="7710531" cy="793259"/>
          </a:xfrm>
        </p:spPr>
        <p:txBody>
          <a:bodyPr/>
          <a:lstStyle/>
          <a:p>
            <a:r>
              <a:rPr lang="en-US" b="1" i="0" dirty="0">
                <a:effectLst/>
                <a:latin typeface="Cooper Black" panose="0208090404030B020404" pitchFamily="18" charset="0"/>
              </a:rPr>
              <a:t>EfficientNet-B2 + ResNet</a:t>
            </a:r>
            <a:r>
              <a:rPr lang="en-US" dirty="0">
                <a:effectLst/>
                <a:latin typeface="Cooper Black" panose="0208090404030B020404" pitchFamily="18" charset="0"/>
              </a:rPr>
              <a:t>-</a:t>
            </a:r>
            <a:r>
              <a:rPr lang="en-US" b="1" i="0" dirty="0">
                <a:effectLst/>
                <a:latin typeface="Cooper Black" panose="0208090404030B020404" pitchFamily="18" charset="0"/>
              </a:rPr>
              <a:t>50</a:t>
            </a:r>
            <a:endParaRPr lang="en-US" dirty="0">
              <a:latin typeface="Cooper Black" panose="0208090404030B0204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1F8B0-8A39-1E4F-CA72-6E8B071068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8670" y="1968760"/>
            <a:ext cx="4279712" cy="3638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362187-39A6-CF24-46CC-8F0BA36BC4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6715" y="5678904"/>
            <a:ext cx="1524213" cy="80021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AEBE286-0507-31B2-669A-4FA456C9E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83362" y="1992219"/>
            <a:ext cx="4019062" cy="358748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F62BC1-EC7C-F120-1023-128FFEE5F0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5019" y="5688234"/>
            <a:ext cx="1419423" cy="80021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5D5C92CD-FCA5-BCA3-08EF-E9617B8024B7}"/>
              </a:ext>
            </a:extLst>
          </p:cNvPr>
          <p:cNvSpPr txBox="1">
            <a:spLocks/>
          </p:cNvSpPr>
          <p:nvPr/>
        </p:nvSpPr>
        <p:spPr>
          <a:xfrm>
            <a:off x="1931171" y="1314805"/>
            <a:ext cx="9001462" cy="508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     Original Image				 Segmented Image</a:t>
            </a:r>
          </a:p>
        </p:txBody>
      </p:sp>
      <p:pic>
        <p:nvPicPr>
          <p:cNvPr id="10" name="Google Shape;2273;p62"/>
          <p:cNvPicPr preferRelativeResize="0"/>
          <p:nvPr/>
        </p:nvPicPr>
        <p:blipFill rotWithShape="1">
          <a:blip r:embed="rId6" cstate="print">
            <a:alphaModFix/>
          </a:blip>
          <a:srcRect l="15236" r="10474"/>
          <a:stretch/>
        </p:blipFill>
        <p:spPr>
          <a:xfrm rot="1220421">
            <a:off x="29914" y="5536454"/>
            <a:ext cx="1602967" cy="1393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6433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202864" y="113543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29948-1107-D55A-B4F0-E064AF41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453" y="392122"/>
            <a:ext cx="9173180" cy="761318"/>
          </a:xfrm>
        </p:spPr>
        <p:txBody>
          <a:bodyPr/>
          <a:lstStyle/>
          <a:p>
            <a:r>
              <a:rPr lang="en-US" b="1" i="0" dirty="0">
                <a:effectLst/>
                <a:latin typeface="Cooper Black" panose="0208090404030B020404" pitchFamily="18" charset="0"/>
              </a:rPr>
              <a:t>EfficientNet-B2 &amp; DenseNet-121</a:t>
            </a:r>
            <a:endParaRPr lang="en-US" dirty="0">
              <a:latin typeface="Cooper Black" panose="0208090404030B0204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449F95-444B-7216-F53E-A7130106BF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3315" y="1987420"/>
            <a:ext cx="3952369" cy="3498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E99BAB-DDD2-820F-1822-0346D067EC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7712" y="5581086"/>
            <a:ext cx="1481814" cy="83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E08A39-FF24-42C6-9698-BD331458ED7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8297" y="1994695"/>
            <a:ext cx="3925466" cy="3516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674697-755E-C233-C7A5-72F33B812F0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84320" y="5555294"/>
            <a:ext cx="1505160" cy="83617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6575BA5-7596-98A7-DD98-88BD07215A18}"/>
              </a:ext>
            </a:extLst>
          </p:cNvPr>
          <p:cNvSpPr txBox="1">
            <a:spLocks/>
          </p:cNvSpPr>
          <p:nvPr/>
        </p:nvSpPr>
        <p:spPr>
          <a:xfrm>
            <a:off x="1931171" y="1381485"/>
            <a:ext cx="9001462" cy="508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    Original Image				 Segmented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347779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F3D1D-8BD7-FD2D-F2FE-57CA747C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174" y="437991"/>
            <a:ext cx="5996031" cy="728622"/>
          </a:xfrm>
        </p:spPr>
        <p:txBody>
          <a:bodyPr/>
          <a:lstStyle/>
          <a:p>
            <a:pPr fontAlgn="base"/>
            <a:r>
              <a:rPr lang="en-US" b="1" i="0" dirty="0">
                <a:effectLst/>
                <a:latin typeface="Cooper Black" panose="0208090404030B020404" pitchFamily="18" charset="0"/>
              </a:rPr>
              <a:t>VGG-16 &amp; DenseNet-121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BB340F-CD0C-5EEB-11A2-C04FBD4C67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4358" y="1752513"/>
            <a:ext cx="4250450" cy="3848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C558F6-BDF8-2F20-1550-D070787A9D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8425" y="5639242"/>
            <a:ext cx="1400370" cy="76210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603E344-7F05-07E9-F276-7FD7189E6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62887" y="1779126"/>
            <a:ext cx="4130207" cy="382532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2EE590A-17DD-5B1C-7088-CA33694035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2068" y="5657903"/>
            <a:ext cx="1524213" cy="76210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63F23A5D-63E9-20CE-345C-7FEF0159D5AE}"/>
              </a:ext>
            </a:extLst>
          </p:cNvPr>
          <p:cNvSpPr txBox="1">
            <a:spLocks/>
          </p:cNvSpPr>
          <p:nvPr/>
        </p:nvSpPr>
        <p:spPr>
          <a:xfrm>
            <a:off x="1875187" y="1180842"/>
            <a:ext cx="9001462" cy="508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     Original Image				 Segmented Image</a:t>
            </a:r>
          </a:p>
        </p:txBody>
      </p:sp>
      <p:pic>
        <p:nvPicPr>
          <p:cNvPr id="10" name="Google Shape;1831;p51"/>
          <p:cNvPicPr preferRelativeResize="0"/>
          <p:nvPr/>
        </p:nvPicPr>
        <p:blipFill rotWithShape="1">
          <a:blip r:embed="rId6" cstate="print">
            <a:alphaModFix/>
          </a:blip>
          <a:srcRect l="22009" r="18455"/>
          <a:stretch/>
        </p:blipFill>
        <p:spPr>
          <a:xfrm rot="1203245">
            <a:off x="10271709" y="242327"/>
            <a:ext cx="1696852" cy="1603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42985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9632000" y="4401032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3B8D8-3B68-427C-5184-627A18F8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045" y="594377"/>
            <a:ext cx="6596106" cy="508518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b="1" i="0" dirty="0">
                <a:effectLst/>
                <a:latin typeface="Cooper Black" panose="0208090404030B020404" pitchFamily="18" charset="0"/>
              </a:rPr>
              <a:t>VGG-16 &amp; EfficientNet-B2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362166-D108-17F0-0E14-0C7ECC6AF4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6609" y="1926335"/>
            <a:ext cx="3836859" cy="3596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334EA8-F8FE-774E-99A3-C62236E992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4615" y="5591539"/>
            <a:ext cx="1448002" cy="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ACBBA8-8CC4-4DAE-8669-7484CDB59C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6311" y="5671535"/>
            <a:ext cx="1448002" cy="828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83BEA3-856A-5BFB-8614-C3D3E18E44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7457" y="1903445"/>
            <a:ext cx="3865596" cy="370442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45ADF7A0-49FE-83A3-6F3F-0FA766F8DF7C}"/>
              </a:ext>
            </a:extLst>
          </p:cNvPr>
          <p:cNvSpPr txBox="1">
            <a:spLocks/>
          </p:cNvSpPr>
          <p:nvPr/>
        </p:nvSpPr>
        <p:spPr>
          <a:xfrm>
            <a:off x="1959162" y="1424305"/>
            <a:ext cx="9001462" cy="508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     Original Image				 Segmented Image</a:t>
            </a:r>
          </a:p>
        </p:txBody>
      </p:sp>
      <p:pic>
        <p:nvPicPr>
          <p:cNvPr id="13" name="Google Shape;2273;p62"/>
          <p:cNvPicPr preferRelativeResize="0"/>
          <p:nvPr/>
        </p:nvPicPr>
        <p:blipFill rotWithShape="1">
          <a:blip r:embed="rId7" cstate="print">
            <a:alphaModFix/>
          </a:blip>
          <a:srcRect l="15236" r="10474"/>
          <a:stretch/>
        </p:blipFill>
        <p:spPr>
          <a:xfrm rot="1220421">
            <a:off x="29914" y="-24592"/>
            <a:ext cx="1602967" cy="1393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27911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1087" y="1790015"/>
            <a:ext cx="3761586" cy="47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17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1388;p40"/>
          <p:cNvPicPr preferRelativeResize="0"/>
          <p:nvPr/>
        </p:nvPicPr>
        <p:blipFill rotWithShape="1">
          <a:blip r:embed="rId3" cstate="print">
            <a:alphaModFix/>
          </a:blip>
          <a:srcRect l="24331" t="5721" r="23342" b="4591"/>
          <a:stretch/>
        </p:blipFill>
        <p:spPr>
          <a:xfrm rot="2268302">
            <a:off x="9386849" y="3625850"/>
            <a:ext cx="2476499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40"/>
          <p:cNvPicPr preferRelativeResize="0"/>
          <p:nvPr/>
        </p:nvPicPr>
        <p:blipFill rotWithShape="1">
          <a:blip r:embed="rId4" cstate="print">
            <a:alphaModFix/>
          </a:blip>
          <a:srcRect l="18647" t="7960" r="8852" b="8336"/>
          <a:stretch/>
        </p:blipFill>
        <p:spPr>
          <a:xfrm rot="-1406513">
            <a:off x="8596114" y="4869267"/>
            <a:ext cx="1566977" cy="101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40"/>
          <p:cNvPicPr preferRelativeResize="0"/>
          <p:nvPr/>
        </p:nvPicPr>
        <p:blipFill rotWithShape="1">
          <a:blip r:embed="rId5" cstate="print">
            <a:alphaModFix/>
          </a:blip>
          <a:srcRect l="25537" t="7152" r="23467" b="5838"/>
          <a:stretch/>
        </p:blipFill>
        <p:spPr>
          <a:xfrm>
            <a:off x="8046999" y="335767"/>
            <a:ext cx="2560000" cy="245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40"/>
          <p:cNvPicPr preferRelativeResize="0"/>
          <p:nvPr/>
        </p:nvPicPr>
        <p:blipFill rotWithShape="1">
          <a:blip r:embed="rId6" cstate="print">
            <a:alphaModFix/>
          </a:blip>
          <a:srcRect l="15236" r="10474"/>
          <a:stretch/>
        </p:blipFill>
        <p:spPr>
          <a:xfrm rot="1220421">
            <a:off x="6234390" y="1042695"/>
            <a:ext cx="2070100" cy="1854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396;p40"/>
          <p:cNvGrpSpPr/>
          <p:nvPr/>
        </p:nvGrpSpPr>
        <p:grpSpPr>
          <a:xfrm rot="1891135">
            <a:off x="5689283" y="5614658"/>
            <a:ext cx="102437" cy="102404"/>
            <a:chOff x="3104875" y="1099400"/>
            <a:chExt cx="76825" cy="76800"/>
          </a:xfrm>
        </p:grpSpPr>
        <p:sp>
          <p:nvSpPr>
            <p:cNvPr id="1397" name="Google Shape;1397;p4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402" name="Google Shape;1402;p40"/>
          <p:cNvPicPr preferRelativeResize="0"/>
          <p:nvPr/>
        </p:nvPicPr>
        <p:blipFill rotWithShape="1">
          <a:blip r:embed="rId7" cstate="print">
            <a:alphaModFix/>
          </a:blip>
          <a:srcRect l="22009" r="18455"/>
          <a:stretch/>
        </p:blipFill>
        <p:spPr>
          <a:xfrm rot="1203247">
            <a:off x="2154939" y="5287627"/>
            <a:ext cx="1204887" cy="11384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76;p37">
            <a:extLst>
              <a:ext uri="{FF2B5EF4-FFF2-40B4-BE49-F238E27FC236}">
                <a16:creationId xmlns:a16="http://schemas.microsoft.com/office/drawing/2014/main" xmlns="" id="{B4CCD825-5567-43AC-BD60-5D70CD0E1F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3161" y="168183"/>
            <a:ext cx="3938012" cy="697696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3200" dirty="0">
                <a:latin typeface="Cooper Black" panose="0208090404030B020404" pitchFamily="18" charset="0"/>
              </a:rPr>
              <a:t>INTRODUCTION</a:t>
            </a:r>
            <a:endParaRPr sz="3200" dirty="0">
              <a:latin typeface="Cooper Black" panose="0208090404030B020404" pitchFamily="18" charset="0"/>
            </a:endParaRP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52D6B06E-5940-495E-B1F2-04ADECAD6F29}"/>
              </a:ext>
            </a:extLst>
          </p:cNvPr>
          <p:cNvSpPr txBox="1">
            <a:spLocks/>
          </p:cNvSpPr>
          <p:nvPr/>
        </p:nvSpPr>
        <p:spPr>
          <a:xfrm>
            <a:off x="518426" y="986195"/>
            <a:ext cx="2003072" cy="44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100" dirty="0">
                <a:solidFill>
                  <a:schemeClr val="accent3">
                    <a:lumMod val="95000"/>
                  </a:schemeClr>
                </a:solidFill>
                <a:latin typeface="Bodoni MT Black" panose="02070A03080606020203" pitchFamily="18" charset="0"/>
                <a:ea typeface="Cascadia Code SemiBold" pitchFamily="49" charset="0"/>
                <a:cs typeface="Cascadia Code SemiBold" pitchFamily="49" charset="0"/>
              </a:rPr>
              <a:t>COVID-19</a:t>
            </a:r>
          </a:p>
        </p:txBody>
      </p:sp>
      <p:pic>
        <p:nvPicPr>
          <p:cNvPr id="27" name="Content Placeholder 31" descr="covid19-virus.jpg">
            <a:extLst>
              <a:ext uri="{FF2B5EF4-FFF2-40B4-BE49-F238E27FC236}">
                <a16:creationId xmlns:a16="http://schemas.microsoft.com/office/drawing/2014/main" xmlns="" id="{B7CE97ED-A118-4DFB-8320-EDA4861745B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5285" y="1519152"/>
            <a:ext cx="1928089" cy="128539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13B6F3C-2AF7-42BF-BA31-DDA28386286C}"/>
              </a:ext>
            </a:extLst>
          </p:cNvPr>
          <p:cNvSpPr/>
          <p:nvPr/>
        </p:nvSpPr>
        <p:spPr>
          <a:xfrm>
            <a:off x="2708844" y="1516186"/>
            <a:ext cx="7408448" cy="1306765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Mongolian Baiti" panose="03000500000000000000" pitchFamily="66" charset="0"/>
                <a:ea typeface="Cambria Math" pitchFamily="18" charset="0"/>
                <a:cs typeface="Mongolian Baiti" panose="03000500000000000000" pitchFamily="66" charset="0"/>
              </a:rPr>
              <a:t>Viral respiratory illness caused by SARS-CoV-2.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Mongolian Baiti" panose="03000500000000000000" pitchFamily="66" charset="0"/>
                <a:ea typeface="Cambria Math" pitchFamily="18" charset="0"/>
                <a:cs typeface="Mongolian Baiti" panose="03000500000000000000" pitchFamily="66" charset="0"/>
              </a:rPr>
              <a:t>Symptoms include fever, cough, and difficulty breathing.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Mongolian Baiti" panose="03000500000000000000" pitchFamily="66" charset="0"/>
                <a:ea typeface="Cambria Math" pitchFamily="18" charset="0"/>
                <a:cs typeface="Mongolian Baiti" panose="03000500000000000000" pitchFamily="66" charset="0"/>
              </a:rPr>
              <a:t>Can lead to severe respiratory complications and death.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xmlns="" id="{FC45B86C-23F5-44EB-91F8-2E503923728A}"/>
              </a:ext>
            </a:extLst>
          </p:cNvPr>
          <p:cNvSpPr txBox="1">
            <a:spLocks/>
          </p:cNvSpPr>
          <p:nvPr/>
        </p:nvSpPr>
        <p:spPr>
          <a:xfrm>
            <a:off x="625453" y="4784835"/>
            <a:ext cx="2438401" cy="508000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Bodoni MT Black" panose="02070A03080606020203" pitchFamily="18" charset="0"/>
                <a:ea typeface="Cascadia Code SemiBold" pitchFamily="49" charset="0"/>
                <a:cs typeface="Cascadia Code SemiBold" pitchFamily="49" charset="0"/>
              </a:rPr>
              <a:t>TUBERCULOSIS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6D143FF-5A3D-4A07-BC8D-8F3DB6BA3638}"/>
              </a:ext>
            </a:extLst>
          </p:cNvPr>
          <p:cNvSpPr/>
          <p:nvPr/>
        </p:nvSpPr>
        <p:spPr>
          <a:xfrm>
            <a:off x="756034" y="3361332"/>
            <a:ext cx="7381248" cy="1341827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Inflammation of the air sacs in the lungs.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Often caused by bacterial or viral infections.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Symptoms include fever, chills, chest pain during breathing.</a:t>
            </a:r>
          </a:p>
        </p:txBody>
      </p:sp>
      <p:pic>
        <p:nvPicPr>
          <p:cNvPr id="32" name="Picture 31" descr="pneumonia-virus.jpg">
            <a:extLst>
              <a:ext uri="{FF2B5EF4-FFF2-40B4-BE49-F238E27FC236}">
                <a16:creationId xmlns:a16="http://schemas.microsoft.com/office/drawing/2014/main" xmlns="" id="{DF9038E6-B993-4AFD-9CF3-3BF522E041D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56532" y="3370956"/>
            <a:ext cx="1979795" cy="1319864"/>
          </a:xfrm>
          <a:prstGeom prst="rect">
            <a:avLst/>
          </a:prstGeom>
        </p:spPr>
      </p:pic>
      <p:pic>
        <p:nvPicPr>
          <p:cNvPr id="33" name="Content Placeholder 32" descr="tuberculosis-virus.jpg">
            <a:extLst>
              <a:ext uri="{FF2B5EF4-FFF2-40B4-BE49-F238E27FC236}">
                <a16:creationId xmlns:a16="http://schemas.microsoft.com/office/drawing/2014/main" xmlns="" id="{C2E43F2C-D3BF-4A86-A041-EA18F7CE18B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8100" y="5255040"/>
            <a:ext cx="1907848" cy="12718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FF5C9FA-4249-450E-9B5E-C222A66EC223}"/>
              </a:ext>
            </a:extLst>
          </p:cNvPr>
          <p:cNvSpPr/>
          <p:nvPr/>
        </p:nvSpPr>
        <p:spPr>
          <a:xfrm>
            <a:off x="2625949" y="5255040"/>
            <a:ext cx="7510379" cy="1253061"/>
          </a:xfrm>
          <a:prstGeom prst="rect">
            <a:avLst/>
          </a:prstGeom>
          <a:solidFill>
            <a:schemeClr val="bg1">
              <a:lumMod val="90000"/>
              <a:lumOff val="1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Infectious disease caused by Mycobacterium tuberculosis bacteria.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Primarily affects the lungs but can affect other parts of body.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Symptoms include persistent cough, weight loss, night sweats.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xmlns="" id="{52D6B06E-5940-495E-B1F2-04ADECAD6F29}"/>
              </a:ext>
            </a:extLst>
          </p:cNvPr>
          <p:cNvSpPr txBox="1">
            <a:spLocks/>
          </p:cNvSpPr>
          <p:nvPr/>
        </p:nvSpPr>
        <p:spPr>
          <a:xfrm>
            <a:off x="7903075" y="2878885"/>
            <a:ext cx="2480136" cy="44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100" dirty="0">
                <a:solidFill>
                  <a:schemeClr val="accent1"/>
                </a:solidFill>
                <a:latin typeface="Bodoni MT Black" panose="02070A03080606020203" pitchFamily="18" charset="0"/>
                <a:ea typeface="Cascadia Code SemiBold" pitchFamily="49" charset="0"/>
                <a:cs typeface="Cascadia Code SemiBold" pitchFamily="49" charset="0"/>
              </a:rPr>
              <a:t>PNEUMONIA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39;p35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9632000" y="4401032"/>
            <a:ext cx="2560000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3B8D8-3B68-427C-5184-627A18F8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045" y="594377"/>
            <a:ext cx="6596106" cy="508518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b="1" i="0" dirty="0">
                <a:effectLst/>
                <a:latin typeface="Cooper Black" panose="0208090404030B020404" pitchFamily="18" charset="0"/>
              </a:rPr>
              <a:t>Vision transformer</a:t>
            </a:r>
          </a:p>
        </p:txBody>
      </p:sp>
      <p:pic>
        <p:nvPicPr>
          <p:cNvPr id="13" name="Google Shape;2273;p62"/>
          <p:cNvPicPr preferRelativeResize="0"/>
          <p:nvPr/>
        </p:nvPicPr>
        <p:blipFill rotWithShape="1">
          <a:blip r:embed="rId3" cstate="print">
            <a:alphaModFix/>
          </a:blip>
          <a:srcRect l="15236" r="10474"/>
          <a:stretch/>
        </p:blipFill>
        <p:spPr>
          <a:xfrm rot="1220421">
            <a:off x="11253" y="-33923"/>
            <a:ext cx="1602967" cy="139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2164" y="1204914"/>
            <a:ext cx="7389746" cy="395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5698" y="5211730"/>
            <a:ext cx="4476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27911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07;p41">
            <a:extLst>
              <a:ext uri="{FF2B5EF4-FFF2-40B4-BE49-F238E27FC236}">
                <a16:creationId xmlns:a16="http://schemas.microsoft.com/office/drawing/2014/main" xmlns="" id="{759297A1-CA8E-4ABE-93ED-7E88EA729E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6806" t="7660" r="25401" b="5390"/>
          <a:stretch/>
        </p:blipFill>
        <p:spPr>
          <a:xfrm>
            <a:off x="10328417" y="5131956"/>
            <a:ext cx="1739952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08;p41">
            <a:extLst>
              <a:ext uri="{FF2B5EF4-FFF2-40B4-BE49-F238E27FC236}">
                <a16:creationId xmlns:a16="http://schemas.microsoft.com/office/drawing/2014/main" xmlns="" id="{746E6503-1EEC-4805-83FB-FEB66CABF05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18647" t="7960" r="8852" b="8336"/>
          <a:stretch/>
        </p:blipFill>
        <p:spPr>
          <a:xfrm rot="-1152297">
            <a:off x="10857975" y="5689597"/>
            <a:ext cx="1647827" cy="10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09;p41">
            <a:extLst>
              <a:ext uri="{FF2B5EF4-FFF2-40B4-BE49-F238E27FC236}">
                <a16:creationId xmlns:a16="http://schemas.microsoft.com/office/drawing/2014/main" xmlns="" id="{227792FB-48E5-4E5B-A986-AD74A95306C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l="15236" r="10474"/>
          <a:stretch/>
        </p:blipFill>
        <p:spPr>
          <a:xfrm rot="1220421">
            <a:off x="51797" y="5674821"/>
            <a:ext cx="1552575" cy="139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0;p41">
            <a:extLst>
              <a:ext uri="{FF2B5EF4-FFF2-40B4-BE49-F238E27FC236}">
                <a16:creationId xmlns:a16="http://schemas.microsoft.com/office/drawing/2014/main" xmlns="" id="{80DA82EF-0518-4796-A116-267F3362879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l="22009" r="18455"/>
          <a:stretch/>
        </p:blipFill>
        <p:spPr>
          <a:xfrm rot="3321565">
            <a:off x="11427041" y="5140236"/>
            <a:ext cx="652200" cy="6162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0;p41">
            <a:extLst>
              <a:ext uri="{FF2B5EF4-FFF2-40B4-BE49-F238E27FC236}">
                <a16:creationId xmlns:a16="http://schemas.microsoft.com/office/drawing/2014/main" xmlns="" id="{4B6EB2AC-16EF-4B78-969D-662C6B72C6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5040" y="182866"/>
            <a:ext cx="6497796" cy="6626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ooper Black" panose="0208090404030B020404" pitchFamily="18" charset="0"/>
                <a:ea typeface="Montserrat"/>
                <a:cs typeface="Montserrat"/>
                <a:sym typeface="Montserrat"/>
              </a:rPr>
              <a:t>Grad cam and Inference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BFE9AEC-89A2-41F7-BE64-86AE70F4CB87}"/>
              </a:ext>
            </a:extLst>
          </p:cNvPr>
          <p:cNvSpPr txBox="1">
            <a:spLocks/>
          </p:cNvSpPr>
          <p:nvPr/>
        </p:nvSpPr>
        <p:spPr>
          <a:xfrm>
            <a:off x="3437546" y="2096621"/>
            <a:ext cx="3090475" cy="212030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solidFill>
                <a:schemeClr val="accent3">
                  <a:lumMod val="9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6F8E9B-F1B1-4F9B-8886-CCBFE2557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233" y="1646254"/>
            <a:ext cx="3301103" cy="3301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9B64B9-E267-42F4-948B-AA707E0A2A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5309" y="1609136"/>
            <a:ext cx="3301103" cy="330110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5C3BE03C-55B0-4909-9D10-7F2D5DC5027B}"/>
              </a:ext>
            </a:extLst>
          </p:cNvPr>
          <p:cNvSpPr/>
          <p:nvPr/>
        </p:nvSpPr>
        <p:spPr>
          <a:xfrm>
            <a:off x="4328361" y="2572579"/>
            <a:ext cx="2558189" cy="931309"/>
          </a:xfrm>
          <a:prstGeom prst="rightArrow">
            <a:avLst/>
          </a:prstGeom>
          <a:solidFill>
            <a:schemeClr val="tx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Google Shape;1420;p41">
            <a:extLst>
              <a:ext uri="{FF2B5EF4-FFF2-40B4-BE49-F238E27FC236}">
                <a16:creationId xmlns:a16="http://schemas.microsoft.com/office/drawing/2014/main" xmlns="" id="{6CD64A5D-0E7D-4311-8C46-4CB42B9FCD6F}"/>
              </a:ext>
            </a:extLst>
          </p:cNvPr>
          <p:cNvSpPr txBox="1">
            <a:spLocks/>
          </p:cNvSpPr>
          <p:nvPr/>
        </p:nvSpPr>
        <p:spPr>
          <a:xfrm>
            <a:off x="423918" y="946442"/>
            <a:ext cx="2818421" cy="662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Cooper Black" panose="0208090404030B020404" pitchFamily="18" charset="0"/>
                <a:ea typeface="Montserrat"/>
                <a:cs typeface="Montserrat"/>
                <a:sym typeface="Montserrat"/>
              </a:rPr>
              <a:t>Original Image</a:t>
            </a:r>
          </a:p>
        </p:txBody>
      </p:sp>
      <p:sp>
        <p:nvSpPr>
          <p:cNvPr id="20" name="Google Shape;1420;p41">
            <a:extLst>
              <a:ext uri="{FF2B5EF4-FFF2-40B4-BE49-F238E27FC236}">
                <a16:creationId xmlns:a16="http://schemas.microsoft.com/office/drawing/2014/main" xmlns="" id="{6F2C1E6A-7289-462C-BC1F-20CC3C52AC8E}"/>
              </a:ext>
            </a:extLst>
          </p:cNvPr>
          <p:cNvSpPr txBox="1">
            <a:spLocks/>
          </p:cNvSpPr>
          <p:nvPr/>
        </p:nvSpPr>
        <p:spPr>
          <a:xfrm>
            <a:off x="7638897" y="942338"/>
            <a:ext cx="3088918" cy="5799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Cooper Black" panose="0208090404030B020404" pitchFamily="18" charset="0"/>
                <a:ea typeface="Montserrat"/>
                <a:cs typeface="Montserrat"/>
                <a:sym typeface="Montserrat"/>
              </a:rPr>
              <a:t>Grad cam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3175A71-AE0A-44DB-8CCD-596D2C14A1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891" y="5230907"/>
            <a:ext cx="8403293" cy="7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748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" name="Google Shape;1745;p51"/>
          <p:cNvPicPr preferRelativeResize="0"/>
          <p:nvPr/>
        </p:nvPicPr>
        <p:blipFill rotWithShape="1">
          <a:blip r:embed="rId3" cstate="print">
            <a:alphaModFix/>
          </a:blip>
          <a:srcRect l="24331" t="5721" r="23342" b="4591"/>
          <a:stretch/>
        </p:blipFill>
        <p:spPr>
          <a:xfrm rot="2268302">
            <a:off x="-87184" y="4453599"/>
            <a:ext cx="2476499" cy="238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51"/>
          <p:cNvSpPr txBox="1">
            <a:spLocks noGrp="1"/>
          </p:cNvSpPr>
          <p:nvPr>
            <p:ph type="title"/>
          </p:nvPr>
        </p:nvSpPr>
        <p:spPr>
          <a:xfrm>
            <a:off x="3889869" y="540677"/>
            <a:ext cx="4786555" cy="747367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3200" dirty="0">
                <a:latin typeface="Cooper Black" panose="0208090404030B020404" pitchFamily="18" charset="0"/>
              </a:rPr>
              <a:t>SYSTEM DESIGN</a:t>
            </a:r>
            <a:endParaRPr sz="3200" dirty="0">
              <a:latin typeface="Cooper Black" panose="0208090404030B020404" pitchFamily="18" charset="0"/>
            </a:endParaRPr>
          </a:p>
        </p:txBody>
      </p:sp>
      <p:pic>
        <p:nvPicPr>
          <p:cNvPr id="1831" name="Google Shape;1831;p51"/>
          <p:cNvPicPr preferRelativeResize="0"/>
          <p:nvPr/>
        </p:nvPicPr>
        <p:blipFill rotWithShape="1">
          <a:blip r:embed="rId4" cstate="print">
            <a:alphaModFix/>
          </a:blip>
          <a:srcRect l="22009" r="18455"/>
          <a:stretch/>
        </p:blipFill>
        <p:spPr>
          <a:xfrm rot="1203245">
            <a:off x="10271709" y="242327"/>
            <a:ext cx="1696852" cy="160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51"/>
          <p:cNvPicPr preferRelativeResize="0"/>
          <p:nvPr/>
        </p:nvPicPr>
        <p:blipFill rotWithShape="1">
          <a:blip r:embed="rId5" cstate="print">
            <a:alphaModFix/>
          </a:blip>
          <a:srcRect l="18647" t="7960" r="8852" b="8336"/>
          <a:stretch/>
        </p:blipFill>
        <p:spPr>
          <a:xfrm rot="-1406513">
            <a:off x="1156450" y="5526374"/>
            <a:ext cx="1566977" cy="101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5704" y="1569098"/>
            <a:ext cx="9455499" cy="47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88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9B55-2F22-1B32-B711-0214D5B6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Behind iterations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03E105-5D77-8DFB-5C29-E62A5BFA5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0716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Dataset Size (N): 20000</a:t>
            </a:r>
          </a:p>
          <a:p>
            <a:r>
              <a:rPr lang="en-US" dirty="0"/>
              <a:t>Batch Size (B): 32</a:t>
            </a:r>
          </a:p>
          <a:p>
            <a:endParaRPr lang="en-US" dirty="0"/>
          </a:p>
          <a:p>
            <a:r>
              <a:rPr lang="en-US" dirty="0"/>
              <a:t>Iterations per Epoch: N/B = 14000/32 = 650</a:t>
            </a:r>
          </a:p>
          <a:p>
            <a:endParaRPr lang="en-US" dirty="0"/>
          </a:p>
          <a:p>
            <a:r>
              <a:rPr lang="en-US" dirty="0"/>
              <a:t>Number of iterations = Epochs * Iterations per Epoch = 8*650 = 5000 iterations</a:t>
            </a:r>
          </a:p>
          <a:p>
            <a:r>
              <a:rPr lang="en-GB" b="1" dirty="0"/>
              <a:t>One iteration</a:t>
            </a:r>
            <a:r>
              <a:rPr lang="en-GB" dirty="0"/>
              <a:t> = one forward pass and one backward pass for a batch of data.</a:t>
            </a:r>
            <a:endParaRPr lang="en-US" dirty="0"/>
          </a:p>
          <a:p>
            <a:r>
              <a:rPr lang="en-GB" dirty="0"/>
              <a:t>Each iteration updates the model's weights based on the loss calculated from the batch it processed.</a:t>
            </a:r>
            <a:endParaRPr lang="en-US" dirty="0"/>
          </a:p>
        </p:txBody>
      </p:sp>
      <p:pic>
        <p:nvPicPr>
          <p:cNvPr id="4" name="Google Shape;1407;p41">
            <a:extLst>
              <a:ext uri="{FF2B5EF4-FFF2-40B4-BE49-F238E27FC236}">
                <a16:creationId xmlns:a16="http://schemas.microsoft.com/office/drawing/2014/main" xmlns="" id="{759297A1-CA8E-4ABE-93ED-7E88EA729E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6806" t="7660" r="25401" b="5390"/>
          <a:stretch/>
        </p:blipFill>
        <p:spPr>
          <a:xfrm>
            <a:off x="0" y="224750"/>
            <a:ext cx="1739952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0;p41">
            <a:extLst>
              <a:ext uri="{FF2B5EF4-FFF2-40B4-BE49-F238E27FC236}">
                <a16:creationId xmlns:a16="http://schemas.microsoft.com/office/drawing/2014/main" xmlns="" id="{80DA82EF-0518-4796-A116-267F3362879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22009" r="18455"/>
          <a:stretch/>
        </p:blipFill>
        <p:spPr>
          <a:xfrm rot="3321565">
            <a:off x="524131" y="862922"/>
            <a:ext cx="652200" cy="61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6609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xmlns="" id="{53A70327-AC7B-48DC-9B65-28E46711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011" y="923924"/>
            <a:ext cx="8308800" cy="895725"/>
          </a:xfrm>
        </p:spPr>
        <p:txBody>
          <a:bodyPr/>
          <a:lstStyle/>
          <a:p>
            <a:pPr algn="ctr"/>
            <a:r>
              <a:rPr lang="en-US" sz="2200" dirty="0"/>
              <a:t>Optimizing Neural Networks via Knowledge Transfer: Applying Knowledge Distillation</a:t>
            </a:r>
            <a:endParaRPr lang="en-US" sz="2200" dirty="0">
              <a:latin typeface="Cooper Black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CDD440-85DE-47BD-85AC-82F90A1BF1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7523" y="2299574"/>
            <a:ext cx="3660151" cy="36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690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45;p51">
            <a:extLst>
              <a:ext uri="{FF2B5EF4-FFF2-40B4-BE49-F238E27FC236}">
                <a16:creationId xmlns:a16="http://schemas.microsoft.com/office/drawing/2014/main" xmlns="" id="{CC478ECB-3C33-45DA-9F56-52606F79835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4331" t="5721" r="23342" b="4591"/>
          <a:stretch/>
        </p:blipFill>
        <p:spPr>
          <a:xfrm rot="2268302">
            <a:off x="-20700" y="5149949"/>
            <a:ext cx="1857374" cy="17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46;p51">
            <a:extLst>
              <a:ext uri="{FF2B5EF4-FFF2-40B4-BE49-F238E27FC236}">
                <a16:creationId xmlns:a16="http://schemas.microsoft.com/office/drawing/2014/main" xmlns="" id="{7EA02022-9280-44E2-87AB-9A1C42050A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3340" y="632500"/>
            <a:ext cx="5098660" cy="689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Introduction to Knowledge Distillation</a:t>
            </a:r>
            <a:endParaRPr sz="2000" dirty="0">
              <a:latin typeface="Cooper Black" panose="0208090404030B020404" pitchFamily="18" charset="0"/>
            </a:endParaRPr>
          </a:p>
        </p:txBody>
      </p:sp>
      <p:pic>
        <p:nvPicPr>
          <p:cNvPr id="7" name="Google Shape;1831;p51">
            <a:extLst>
              <a:ext uri="{FF2B5EF4-FFF2-40B4-BE49-F238E27FC236}">
                <a16:creationId xmlns:a16="http://schemas.microsoft.com/office/drawing/2014/main" xmlns="" id="{502A4277-CFE3-4E21-ABD5-22AD60B5EA2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22009" r="18455"/>
          <a:stretch/>
        </p:blipFill>
        <p:spPr>
          <a:xfrm rot="1203245">
            <a:off x="10327160" y="181747"/>
            <a:ext cx="1272639" cy="12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2;p51">
            <a:extLst>
              <a:ext uri="{FF2B5EF4-FFF2-40B4-BE49-F238E27FC236}">
                <a16:creationId xmlns:a16="http://schemas.microsoft.com/office/drawing/2014/main" xmlns="" id="{9A94D85D-EB2B-463B-9B04-8678183E32D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l="18647" t="7960" r="8852" b="8336"/>
          <a:stretch/>
        </p:blipFill>
        <p:spPr>
          <a:xfrm rot="-1406513">
            <a:off x="640903" y="5663683"/>
            <a:ext cx="1175233" cy="7632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5CABAB3C-5331-4F10-99EF-139B6C844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520" y="1544506"/>
            <a:ext cx="83343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method where a large, well-trained model (teacher) transfers its knowledge to a smaller model (student).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E46E49-6127-454B-AA7E-6E536B7DAB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2000" y="2443080"/>
            <a:ext cx="3350288" cy="3350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A296D0-8B0F-4DAC-8961-39352759A62D}"/>
              </a:ext>
            </a:extLst>
          </p:cNvPr>
          <p:cNvSpPr txBox="1"/>
          <p:nvPr/>
        </p:nvSpPr>
        <p:spPr>
          <a:xfrm>
            <a:off x="1405576" y="2443080"/>
            <a:ext cx="646530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Compresses complex models while maintaining accuracy.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student model learns from both the teacher's soft predictions and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actual hard labels.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Improve Efficiency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Reduce computational resources required for inference, enabling deployment on devices with limited capacity (e.g., mobile devices, edge computing).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Maintain Performance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Ensure that the smaller model retains accuracy and generalization capabilities similar to the larger model.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857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xmlns="" id="{53A70327-AC7B-48DC-9B65-28E46711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64" y="582705"/>
            <a:ext cx="10077436" cy="528731"/>
          </a:xfrm>
        </p:spPr>
        <p:txBody>
          <a:bodyPr/>
          <a:lstStyle/>
          <a:p>
            <a:pPr algn="ctr"/>
            <a:r>
              <a:rPr lang="en-US" sz="2200" dirty="0">
                <a:latin typeface="Cooper Black" pitchFamily="18" charset="0"/>
              </a:rPr>
              <a:t>Diagram of applying knowledge distillation technique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F42351-F0E1-434A-A3BE-45FA0DF04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749" y="1446126"/>
            <a:ext cx="11566501" cy="500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890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71;p36">
            <a:extLst>
              <a:ext uri="{FF2B5EF4-FFF2-40B4-BE49-F238E27FC236}">
                <a16:creationId xmlns:a16="http://schemas.microsoft.com/office/drawing/2014/main" xmlns="" id="{D625378D-592C-45FA-86F5-A3272BDA1E4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18647" t="7960" r="8852" b="8336"/>
          <a:stretch/>
        </p:blipFill>
        <p:spPr>
          <a:xfrm rot="-1406552">
            <a:off x="90124" y="6099120"/>
            <a:ext cx="1025168" cy="665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04;p38">
            <a:extLst>
              <a:ext uri="{FF2B5EF4-FFF2-40B4-BE49-F238E27FC236}">
                <a16:creationId xmlns:a16="http://schemas.microsoft.com/office/drawing/2014/main" xmlns="" id="{5D917BDF-FE96-4B1C-A491-F4F1E9D016E4}"/>
              </a:ext>
            </a:extLst>
          </p:cNvPr>
          <p:cNvSpPr txBox="1">
            <a:spLocks/>
          </p:cNvSpPr>
          <p:nvPr/>
        </p:nvSpPr>
        <p:spPr>
          <a:xfrm>
            <a:off x="3289461" y="389806"/>
            <a:ext cx="61689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Black"/>
              <a:buNone/>
              <a:defRPr sz="3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Cooper Black" panose="0208090404030B020404" pitchFamily="18" charset="0"/>
              </a:rPr>
              <a:t>Teacher Model Vs Student Model 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xmlns="" id="{298D0564-133B-4AC1-B79C-11FA8447D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5992712"/>
              </p:ext>
            </p:extLst>
          </p:nvPr>
        </p:nvGraphicFramePr>
        <p:xfrm>
          <a:off x="1813189" y="1268506"/>
          <a:ext cx="8902435" cy="2833204"/>
        </p:xfrm>
        <a:graphic>
          <a:graphicData uri="http://schemas.openxmlformats.org/drawingml/2006/table">
            <a:tbl>
              <a:tblPr firstRow="1" bandRow="1"/>
              <a:tblGrid>
                <a:gridCol w="3150764">
                  <a:extLst>
                    <a:ext uri="{9D8B030D-6E8A-4147-A177-3AD203B41FA5}">
                      <a16:colId xmlns:a16="http://schemas.microsoft.com/office/drawing/2014/main" xmlns="" val="1894923402"/>
                    </a:ext>
                  </a:extLst>
                </a:gridCol>
                <a:gridCol w="2765128">
                  <a:extLst>
                    <a:ext uri="{9D8B030D-6E8A-4147-A177-3AD203B41FA5}">
                      <a16:colId xmlns:a16="http://schemas.microsoft.com/office/drawing/2014/main" xmlns="" val="353065229"/>
                    </a:ext>
                  </a:extLst>
                </a:gridCol>
                <a:gridCol w="2986543">
                  <a:extLst>
                    <a:ext uri="{9D8B030D-6E8A-4147-A177-3AD203B41FA5}">
                      <a16:colId xmlns:a16="http://schemas.microsoft.com/office/drawing/2014/main" xmlns="" val="479029699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erlin Sans FB Demi" panose="020E0802020502020306" pitchFamily="34" charset="0"/>
                        </a:rPr>
                        <a:t>Specifications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erlin Sans FB Demi" panose="020E0802020502020306" pitchFamily="34" charset="0"/>
                        </a:rPr>
                        <a:t>Teacher model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erlin Sans FB Demi" panose="020E0802020502020306" pitchFamily="34" charset="0"/>
                        </a:rPr>
                        <a:t>Student Model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1708699"/>
                  </a:ext>
                </a:extLst>
              </a:tr>
              <a:tr h="84033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Model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Custom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ViT</a:t>
                      </a:r>
                      <a:endParaRPr lang="en-US" b="1" dirty="0">
                        <a:solidFill>
                          <a:schemeClr val="bg1"/>
                        </a:solidFill>
                        <a:latin typeface="Imprint MT Shadow" panose="04020605060303030202" pitchFamily="82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MobileNetV2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(Pre-trained)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8864353"/>
                  </a:ext>
                </a:extLst>
              </a:tr>
              <a:tr h="63603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Convolutional Layers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 82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35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595443"/>
                  </a:ext>
                </a:extLst>
              </a:tr>
              <a:tr h="79485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Trainable parameters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Imprint MT Shadow" panose="04020605060303030202" pitchFamily="82" charset="0"/>
                          <a:ea typeface="Arial"/>
                          <a:cs typeface="Arial"/>
                          <a:sym typeface="Arial"/>
                        </a:rPr>
                        <a:t>51,014,251</a:t>
                      </a:r>
                    </a:p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Imprint MT Shadow" panose="04020605060303030202" pitchFamily="82" charset="0"/>
                          <a:cs typeface="Arial"/>
                          <a:sym typeface="Arial"/>
                        </a:rPr>
                        <a:t>(51.14 Million)</a:t>
                      </a:r>
                      <a:endParaRPr lang="en-US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Imprint MT Shadow" panose="04020605060303030202" pitchFamily="82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Imprint MT Shadow" panose="04020605060303030202" pitchFamily="82" charset="0"/>
                          <a:ea typeface="Arial"/>
                          <a:cs typeface="Arial"/>
                          <a:sym typeface="Arial"/>
                        </a:rPr>
                        <a:t>2,025,924</a:t>
                      </a:r>
                    </a:p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Imprint MT Shadow" panose="04020605060303030202" pitchFamily="82" charset="0"/>
                          <a:cs typeface="Arial"/>
                          <a:sym typeface="Arial"/>
                        </a:rPr>
                        <a:t>(2.25Million)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65058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AF5F6B0-AA25-4A05-BF08-5DDDE456F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8141563"/>
              </p:ext>
            </p:extLst>
          </p:nvPr>
        </p:nvGraphicFramePr>
        <p:xfrm>
          <a:off x="1813189" y="4101710"/>
          <a:ext cx="8902435" cy="1425418"/>
        </p:xfrm>
        <a:graphic>
          <a:graphicData uri="http://schemas.openxmlformats.org/drawingml/2006/table">
            <a:tbl>
              <a:tblPr firstRow="1" bandRow="1"/>
              <a:tblGrid>
                <a:gridCol w="3150764">
                  <a:extLst>
                    <a:ext uri="{9D8B030D-6E8A-4147-A177-3AD203B41FA5}">
                      <a16:colId xmlns:a16="http://schemas.microsoft.com/office/drawing/2014/main" xmlns="" val="223136798"/>
                    </a:ext>
                  </a:extLst>
                </a:gridCol>
                <a:gridCol w="2765128">
                  <a:extLst>
                    <a:ext uri="{9D8B030D-6E8A-4147-A177-3AD203B41FA5}">
                      <a16:colId xmlns:a16="http://schemas.microsoft.com/office/drawing/2014/main" xmlns="" val="2649192413"/>
                    </a:ext>
                  </a:extLst>
                </a:gridCol>
                <a:gridCol w="2986543">
                  <a:extLst>
                    <a:ext uri="{9D8B030D-6E8A-4147-A177-3AD203B41FA5}">
                      <a16:colId xmlns:a16="http://schemas.microsoft.com/office/drawing/2014/main" xmlns="" val="2264478855"/>
                    </a:ext>
                  </a:extLst>
                </a:gridCol>
              </a:tblGrid>
              <a:tr h="64342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Size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Imprint MT Shadow" panose="04020605060303030202" pitchFamily="82" charset="0"/>
                        </a:rPr>
                        <a:t> 194.60 MB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Imprint MT Shadow" panose="04020605060303030202" pitchFamily="82" charset="0"/>
                        </a:rPr>
                        <a:t>9.24 MB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07506"/>
                  </a:ext>
                </a:extLst>
              </a:tr>
              <a:tr h="78199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Computational time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Imprint MT Shadow" panose="04020605060303030202" pitchFamily="82" charset="0"/>
                        </a:rPr>
                        <a:t> 6400 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Imprint MT Shadow" panose="04020605060303030202" pitchFamily="82" charset="0"/>
                        </a:rPr>
                        <a:t>~ 1750 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3390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27946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xmlns="" id="{4D8DE97D-D2E6-44AA-B09F-5C9C4C795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9283574"/>
              </p:ext>
            </p:extLst>
          </p:nvPr>
        </p:nvGraphicFramePr>
        <p:xfrm>
          <a:off x="1924049" y="1247754"/>
          <a:ext cx="8829675" cy="4676796"/>
        </p:xfrm>
        <a:graphic>
          <a:graphicData uri="http://schemas.openxmlformats.org/drawingml/2006/table">
            <a:tbl>
              <a:tblPr firstRow="1" bandRow="1"/>
              <a:tblGrid>
                <a:gridCol w="2943225">
                  <a:extLst>
                    <a:ext uri="{9D8B030D-6E8A-4147-A177-3AD203B41FA5}">
                      <a16:colId xmlns:a16="http://schemas.microsoft.com/office/drawing/2014/main" xmlns="" val="4014395083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xmlns="" val="1092512298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xmlns="" val="1672171509"/>
                    </a:ext>
                  </a:extLst>
                </a:gridCol>
              </a:tblGrid>
              <a:tr h="7129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erlin Sans FB Demi" panose="020E0802020502020306" pitchFamily="34" charset="0"/>
                        </a:rPr>
                        <a:t>Result Specification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erlin Sans FB Demi" panose="020E0802020502020306" pitchFamily="34" charset="0"/>
                        </a:rPr>
                        <a:t>Teacher Model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erlin Sans FB Demi" panose="020E0802020502020306" pitchFamily="34" charset="0"/>
                        </a:rPr>
                        <a:t>Student Model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4208808"/>
                  </a:ext>
                </a:extLst>
              </a:tr>
              <a:tr h="88553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Model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Custom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ViT</a:t>
                      </a:r>
                      <a:endParaRPr lang="en-US" b="1" dirty="0">
                        <a:solidFill>
                          <a:schemeClr val="bg1"/>
                        </a:solidFill>
                        <a:latin typeface="Imprint MT Shadow" panose="04020605060303030202" pitchFamily="82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MobileNet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 V2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(Pre-trained)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7292431"/>
                  </a:ext>
                </a:extLst>
              </a:tr>
              <a:tr h="51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Training Accuracy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0.90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0.99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9513980"/>
                  </a:ext>
                </a:extLst>
              </a:tr>
              <a:tr h="51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Training Loss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0.30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0.08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1289521"/>
                  </a:ext>
                </a:extLst>
              </a:tr>
              <a:tr h="51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Validation Accuracy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0.89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0.97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37592"/>
                  </a:ext>
                </a:extLst>
              </a:tr>
              <a:tr h="51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Validation Loss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0.29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0.08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4176452"/>
                  </a:ext>
                </a:extLst>
              </a:tr>
              <a:tr h="51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Testing Accuracy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0.90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0.97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8468305"/>
                  </a:ext>
                </a:extLst>
              </a:tr>
              <a:tr h="51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Testing Loss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0.28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Imprint MT Shadow" panose="04020605060303030202" pitchFamily="82" charset="0"/>
                        </a:rPr>
                        <a:t>0.08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6263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92CD86AB-1CB7-4F43-91DF-B3023E2B0FE5}"/>
              </a:ext>
            </a:extLst>
          </p:cNvPr>
          <p:cNvSpPr txBox="1">
            <a:spLocks/>
          </p:cNvSpPr>
          <p:nvPr/>
        </p:nvSpPr>
        <p:spPr>
          <a:xfrm>
            <a:off x="2012276" y="431357"/>
            <a:ext cx="8829674" cy="4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Black"/>
              <a:buNone/>
              <a:defRPr sz="3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Cooper Black" pitchFamily="18" charset="0"/>
              </a:rPr>
              <a:t>Result Analysis on teacher and student model</a:t>
            </a:r>
            <a:endParaRPr lang="en-US" sz="2800" dirty="0">
              <a:solidFill>
                <a:schemeClr val="tx1"/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565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71;p36">
            <a:extLst>
              <a:ext uri="{FF2B5EF4-FFF2-40B4-BE49-F238E27FC236}">
                <a16:creationId xmlns:a16="http://schemas.microsoft.com/office/drawing/2014/main" xmlns="" id="{C3F616E6-0A8F-4FEF-9789-FD6313DF10C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18647" t="7960" r="8852" b="8336"/>
          <a:stretch/>
        </p:blipFill>
        <p:spPr>
          <a:xfrm rot="-1406552">
            <a:off x="90125" y="6015775"/>
            <a:ext cx="1025168" cy="665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04;p38">
            <a:extLst>
              <a:ext uri="{FF2B5EF4-FFF2-40B4-BE49-F238E27FC236}">
                <a16:creationId xmlns:a16="http://schemas.microsoft.com/office/drawing/2014/main" xmlns="" id="{9731C412-C24D-415C-948B-37DEB9E508C3}"/>
              </a:ext>
            </a:extLst>
          </p:cNvPr>
          <p:cNvSpPr txBox="1">
            <a:spLocks/>
          </p:cNvSpPr>
          <p:nvPr/>
        </p:nvSpPr>
        <p:spPr>
          <a:xfrm>
            <a:off x="1104900" y="762211"/>
            <a:ext cx="11210925" cy="485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Black"/>
              <a:buNone/>
              <a:defRPr sz="3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+mj-lt"/>
              </a:rPr>
              <a:t>Training and Validation for both teacher and student model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C7A986-D5B5-4001-9619-9DF340A04D37}"/>
              </a:ext>
            </a:extLst>
          </p:cNvPr>
          <p:cNvSpPr txBox="1"/>
          <p:nvPr/>
        </p:nvSpPr>
        <p:spPr>
          <a:xfrm>
            <a:off x="2075801" y="1908917"/>
            <a:ext cx="2156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+mj-lt"/>
              </a:rPr>
              <a:t>Teacher model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8013B1-5E8E-4F23-9B40-34FC9238ADA9}"/>
              </a:ext>
            </a:extLst>
          </p:cNvPr>
          <p:cNvSpPr txBox="1"/>
          <p:nvPr/>
        </p:nvSpPr>
        <p:spPr>
          <a:xfrm>
            <a:off x="7959388" y="1973711"/>
            <a:ext cx="2460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+mj-lt"/>
              </a:rPr>
              <a:t>Student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6F6849-08B6-480C-A7D3-2E6CC1E0F549}"/>
              </a:ext>
            </a:extLst>
          </p:cNvPr>
          <p:cNvSpPr txBox="1"/>
          <p:nvPr/>
        </p:nvSpPr>
        <p:spPr>
          <a:xfrm>
            <a:off x="2493157" y="5903626"/>
            <a:ext cx="809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*    These graphs represent the accuracies and losses of training and validation set</a:t>
            </a:r>
          </a:p>
          <a:p>
            <a:pPr algn="l"/>
            <a:r>
              <a:rPr lang="en-US" b="1" dirty="0">
                <a:latin typeface="Imprint MT Shadow" panose="04020605060303030202" pitchFamily="82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  for both teacher and student model</a:t>
            </a:r>
            <a:endParaRPr lang="en-US" sz="1400" dirty="0">
              <a:solidFill>
                <a:schemeClr val="tx1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16DDEE-8B02-4DC1-8B27-1022A88E9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81" y="2503411"/>
            <a:ext cx="5829809" cy="3205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7651B8-775C-4D45-B981-D5465BA48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03411"/>
            <a:ext cx="5791198" cy="32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024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33" y="376335"/>
            <a:ext cx="9935783" cy="603380"/>
          </a:xfrm>
        </p:spPr>
        <p:txBody>
          <a:bodyPr>
            <a:normAutofit/>
          </a:bodyPr>
          <a:lstStyle/>
          <a:p>
            <a:r>
              <a:rPr lang="en-US" sz="3200" dirty="0"/>
              <a:t>Related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440" y="979715"/>
            <a:ext cx="10353762" cy="5483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"A thorough review of the classification of non-small cell lung cancer (NSCLC) utilizing deep learning and knowledge distillation"</a:t>
            </a:r>
          </a:p>
          <a:p>
            <a:r>
              <a:rPr lang="en-US" sz="1800" b="1" dirty="0"/>
              <a:t>Deep Learning:</a:t>
            </a:r>
            <a:r>
              <a:rPr lang="en-US" sz="1800" dirty="0"/>
              <a:t> CNNs (</a:t>
            </a:r>
            <a:r>
              <a:rPr lang="en-US" sz="1800" dirty="0" err="1"/>
              <a:t>ResNet</a:t>
            </a:r>
            <a:r>
              <a:rPr lang="en-US" sz="1800" dirty="0"/>
              <a:t>, </a:t>
            </a:r>
            <a:r>
              <a:rPr lang="en-US" sz="1800" dirty="0" err="1"/>
              <a:t>DenseNet</a:t>
            </a:r>
            <a:r>
              <a:rPr lang="en-US" sz="1800" dirty="0"/>
              <a:t>) excel in NSCLC subtype classification.</a:t>
            </a:r>
          </a:p>
          <a:p>
            <a:r>
              <a:rPr lang="en-US" sz="1800" b="1" dirty="0"/>
              <a:t>Transfer Learning:</a:t>
            </a:r>
            <a:r>
              <a:rPr lang="en-US" sz="1800" dirty="0"/>
              <a:t> Pre-trained models (e.g. </a:t>
            </a:r>
            <a:r>
              <a:rPr lang="en-US" sz="1800" dirty="0" err="1"/>
              <a:t>ResNet</a:t>
            </a:r>
            <a:r>
              <a:rPr lang="en-US" sz="1800" dirty="0"/>
              <a:t>, VGG) fine-tuned on NSCLC data.</a:t>
            </a:r>
          </a:p>
          <a:p>
            <a:r>
              <a:rPr lang="en-US" sz="1800" b="1" dirty="0"/>
              <a:t>Knowledge Distillation:</a:t>
            </a:r>
            <a:r>
              <a:rPr lang="en-US" sz="1800" dirty="0"/>
              <a:t> Compresses complex "teacher" models into efficient "student" models for real-world use.</a:t>
            </a:r>
          </a:p>
          <a:p>
            <a:r>
              <a:rPr lang="en-US" sz="1800" b="1" dirty="0"/>
              <a:t>Multi-Modal Learning:</a:t>
            </a:r>
            <a:r>
              <a:rPr lang="en-US" sz="1800" dirty="0"/>
              <a:t> Combines imaging and pathology for better accuracy.</a:t>
            </a:r>
          </a:p>
          <a:p>
            <a:r>
              <a:rPr lang="en-US" sz="1800" b="1" dirty="0"/>
              <a:t>Challenges:</a:t>
            </a:r>
            <a:r>
              <a:rPr lang="en-US" sz="1800" dirty="0"/>
              <a:t> Data scarcity and interpretability issues.</a:t>
            </a:r>
          </a:p>
          <a:p>
            <a:r>
              <a:rPr lang="en-US" sz="1800" b="1" dirty="0"/>
              <a:t>Datasets:</a:t>
            </a:r>
            <a:r>
              <a:rPr lang="en-US" sz="1800" dirty="0"/>
              <a:t> Public datasets like LIDC-IDRI and TCIA used for training and validation.</a:t>
            </a:r>
          </a:p>
          <a:p>
            <a:r>
              <a:rPr lang="en-US" sz="1800" b="1" dirty="0"/>
              <a:t>Result : </a:t>
            </a:r>
            <a:r>
              <a:rPr lang="en-US" sz="1800" dirty="0"/>
              <a:t>With optimized </a:t>
            </a:r>
            <a:r>
              <a:rPr lang="en-US" sz="1800" dirty="0" err="1"/>
              <a:t>hyperparameters</a:t>
            </a:r>
            <a:r>
              <a:rPr lang="en-US" sz="1800" dirty="0"/>
              <a:t>(alpha = 0.7 and temperature = 7),the TA and Student networks obtain the highest accuracies of 90.99% and 94.53% respectively.</a:t>
            </a:r>
          </a:p>
          <a:p>
            <a:r>
              <a:rPr lang="en-US" sz="1800" b="1" dirty="0"/>
              <a:t>Future:</a:t>
            </a:r>
            <a:r>
              <a:rPr lang="en-US" sz="1800" dirty="0"/>
              <a:t> Focus on distillation and interpretability.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539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15CFF23-B771-448D-A935-329C3426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21" y="514350"/>
            <a:ext cx="10529629" cy="104775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tx1"/>
                </a:solidFill>
                <a:latin typeface="Cooper Black" pitchFamily="18" charset="0"/>
              </a:rPr>
              <a:t>Result Analysis on both teacher and student </a:t>
            </a:r>
            <a:r>
              <a:rPr lang="en-US" sz="3600" dirty="0">
                <a:solidFill>
                  <a:schemeClr val="tx1"/>
                </a:solidFill>
                <a:latin typeface="Cooper Black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Cooper Black" pitchFamily="18" charset="0"/>
              </a:rPr>
            </a:br>
            <a:endParaRPr lang="en-US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704CD362-4045-4A38-96A9-87D9976A1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4700896"/>
              </p:ext>
            </p:extLst>
          </p:nvPr>
        </p:nvGraphicFramePr>
        <p:xfrm>
          <a:off x="2314575" y="2692083"/>
          <a:ext cx="96996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046">
                  <a:extLst>
                    <a:ext uri="{9D8B030D-6E8A-4147-A177-3AD203B41FA5}">
                      <a16:colId xmlns:a16="http://schemas.microsoft.com/office/drawing/2014/main" xmlns="" val="3105198994"/>
                    </a:ext>
                  </a:extLst>
                </a:gridCol>
                <a:gridCol w="1590920">
                  <a:extLst>
                    <a:ext uri="{9D8B030D-6E8A-4147-A177-3AD203B41FA5}">
                      <a16:colId xmlns:a16="http://schemas.microsoft.com/office/drawing/2014/main" xmlns="" val="4135490508"/>
                    </a:ext>
                  </a:extLst>
                </a:gridCol>
                <a:gridCol w="1579184">
                  <a:extLst>
                    <a:ext uri="{9D8B030D-6E8A-4147-A177-3AD203B41FA5}">
                      <a16:colId xmlns:a16="http://schemas.microsoft.com/office/drawing/2014/main" xmlns="" val="916115273"/>
                    </a:ext>
                  </a:extLst>
                </a:gridCol>
                <a:gridCol w="1845361">
                  <a:extLst>
                    <a:ext uri="{9D8B030D-6E8A-4147-A177-3AD203B41FA5}">
                      <a16:colId xmlns:a16="http://schemas.microsoft.com/office/drawing/2014/main" xmlns="" val="3757400965"/>
                    </a:ext>
                  </a:extLst>
                </a:gridCol>
                <a:gridCol w="1294902">
                  <a:extLst>
                    <a:ext uri="{9D8B030D-6E8A-4147-A177-3AD203B41FA5}">
                      <a16:colId xmlns:a16="http://schemas.microsoft.com/office/drawing/2014/main" xmlns="" val="4261834038"/>
                    </a:ext>
                  </a:extLst>
                </a:gridCol>
                <a:gridCol w="1930216">
                  <a:extLst>
                    <a:ext uri="{9D8B030D-6E8A-4147-A177-3AD203B41FA5}">
                      <a16:colId xmlns:a16="http://schemas.microsoft.com/office/drawing/2014/main" xmlns="" val="1687857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Precision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Recall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F1 Score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Precision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Recall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F1 Score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50969801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A71BDF9B-E674-4C54-90F6-F197F4B24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4702565"/>
              </p:ext>
            </p:extLst>
          </p:nvPr>
        </p:nvGraphicFramePr>
        <p:xfrm>
          <a:off x="2314575" y="2277428"/>
          <a:ext cx="96996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151">
                  <a:extLst>
                    <a:ext uri="{9D8B030D-6E8A-4147-A177-3AD203B41FA5}">
                      <a16:colId xmlns:a16="http://schemas.microsoft.com/office/drawing/2014/main" xmlns="" val="827463227"/>
                    </a:ext>
                  </a:extLst>
                </a:gridCol>
                <a:gridCol w="5070478">
                  <a:extLst>
                    <a:ext uri="{9D8B030D-6E8A-4147-A177-3AD203B41FA5}">
                      <a16:colId xmlns:a16="http://schemas.microsoft.com/office/drawing/2014/main" xmlns="" val="25987966"/>
                    </a:ext>
                  </a:extLst>
                </a:gridCol>
              </a:tblGrid>
              <a:tr h="3559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Teacher Model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      Student Model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664675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xmlns="" id="{84D64B3F-DAC1-40E4-B3E1-DA9A7E552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984400"/>
              </p:ext>
            </p:extLst>
          </p:nvPr>
        </p:nvGraphicFramePr>
        <p:xfrm>
          <a:off x="168271" y="3081338"/>
          <a:ext cx="11845932" cy="151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304">
                  <a:extLst>
                    <a:ext uri="{9D8B030D-6E8A-4147-A177-3AD203B41FA5}">
                      <a16:colId xmlns:a16="http://schemas.microsoft.com/office/drawing/2014/main" xmlns="" val="3374465822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xmlns="" val="56966699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1283473705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xmlns="" val="3704572482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xmlns="" val="404673951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495820619"/>
                    </a:ext>
                  </a:extLst>
                </a:gridCol>
                <a:gridCol w="1908178">
                  <a:extLst>
                    <a:ext uri="{9D8B030D-6E8A-4147-A177-3AD203B41FA5}">
                      <a16:colId xmlns:a16="http://schemas.microsoft.com/office/drawing/2014/main" xmlns="" val="1688823609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COVID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9899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NORMAL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996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PNEUMONIA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774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TUBERCULOSIS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1073915"/>
                  </a:ext>
                </a:extLst>
              </a:tr>
            </a:tbl>
          </a:graphicData>
        </a:graphic>
      </p:graphicFrame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xmlns="" id="{717A8728-095E-4513-A60D-315F3767C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5115872"/>
              </p:ext>
            </p:extLst>
          </p:nvPr>
        </p:nvGraphicFramePr>
        <p:xfrm>
          <a:off x="177797" y="4592003"/>
          <a:ext cx="11836406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153">
                  <a:extLst>
                    <a:ext uri="{9D8B030D-6E8A-4147-A177-3AD203B41FA5}">
                      <a16:colId xmlns:a16="http://schemas.microsoft.com/office/drawing/2014/main" xmlns="" val="219590698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xmlns="" val="364988476"/>
                    </a:ext>
                  </a:extLst>
                </a:gridCol>
                <a:gridCol w="5080003">
                  <a:extLst>
                    <a:ext uri="{9D8B030D-6E8A-4147-A177-3AD203B41FA5}">
                      <a16:colId xmlns:a16="http://schemas.microsoft.com/office/drawing/2014/main" xmlns="" val="20947044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Accuracy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0.90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0.99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1468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9138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71;p36">
            <a:extLst>
              <a:ext uri="{FF2B5EF4-FFF2-40B4-BE49-F238E27FC236}">
                <a16:creationId xmlns:a16="http://schemas.microsoft.com/office/drawing/2014/main" xmlns="" id="{C3F616E6-0A8F-4FEF-9789-FD6313DF10C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18647" t="7960" r="8852" b="8336"/>
          <a:stretch/>
        </p:blipFill>
        <p:spPr>
          <a:xfrm rot="-1406552">
            <a:off x="90125" y="6015775"/>
            <a:ext cx="1025168" cy="665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04;p38">
            <a:extLst>
              <a:ext uri="{FF2B5EF4-FFF2-40B4-BE49-F238E27FC236}">
                <a16:creationId xmlns:a16="http://schemas.microsoft.com/office/drawing/2014/main" xmlns="" id="{9731C412-C24D-415C-948B-37DEB9E508C3}"/>
              </a:ext>
            </a:extLst>
          </p:cNvPr>
          <p:cNvSpPr txBox="1">
            <a:spLocks/>
          </p:cNvSpPr>
          <p:nvPr/>
        </p:nvSpPr>
        <p:spPr>
          <a:xfrm>
            <a:off x="1104900" y="762211"/>
            <a:ext cx="11210925" cy="485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Black"/>
              <a:buNone/>
              <a:defRPr sz="3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+mj-lt"/>
              </a:rPr>
              <a:t>Training and Validation for both teacher and student model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C7A986-D5B5-4001-9619-9DF340A04D37}"/>
              </a:ext>
            </a:extLst>
          </p:cNvPr>
          <p:cNvSpPr txBox="1"/>
          <p:nvPr/>
        </p:nvSpPr>
        <p:spPr>
          <a:xfrm>
            <a:off x="2416945" y="1741509"/>
            <a:ext cx="2156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+mj-lt"/>
              </a:rPr>
              <a:t>Teacher model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8013B1-5E8E-4F23-9B40-34FC9238ADA9}"/>
              </a:ext>
            </a:extLst>
          </p:cNvPr>
          <p:cNvSpPr txBox="1"/>
          <p:nvPr/>
        </p:nvSpPr>
        <p:spPr>
          <a:xfrm>
            <a:off x="7618244" y="1741509"/>
            <a:ext cx="2460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+mj-lt"/>
              </a:rPr>
              <a:t>Student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6F6849-08B6-480C-A7D3-2E6CC1E0F549}"/>
              </a:ext>
            </a:extLst>
          </p:cNvPr>
          <p:cNvSpPr txBox="1"/>
          <p:nvPr/>
        </p:nvSpPr>
        <p:spPr>
          <a:xfrm>
            <a:off x="2493157" y="5903626"/>
            <a:ext cx="809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*    These graphs represent the accuracies and losses of training and validation set</a:t>
            </a:r>
          </a:p>
          <a:p>
            <a:pPr algn="l"/>
            <a:r>
              <a:rPr lang="en-US" b="1" dirty="0">
                <a:latin typeface="Imprint MT Shadow" panose="04020605060303030202" pitchFamily="82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  for both teacher and student model</a:t>
            </a:r>
            <a:endParaRPr lang="en-US" sz="1400" dirty="0">
              <a:solidFill>
                <a:schemeClr val="tx1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896247-08F3-4A37-9741-3ACDFF61F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7141" y="2373821"/>
            <a:ext cx="4224534" cy="3465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D9B43E9-9218-4041-B74F-799BCCDA7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9875" y="2373821"/>
            <a:ext cx="4457700" cy="34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112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07;p41">
            <a:extLst>
              <a:ext uri="{FF2B5EF4-FFF2-40B4-BE49-F238E27FC236}">
                <a16:creationId xmlns:a16="http://schemas.microsoft.com/office/drawing/2014/main" xmlns="" id="{759297A1-CA8E-4ABE-93ED-7E88EA729E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6806" t="7660" r="25401" b="5390"/>
          <a:stretch/>
        </p:blipFill>
        <p:spPr>
          <a:xfrm>
            <a:off x="9422836" y="3667746"/>
            <a:ext cx="1739952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08;p41">
            <a:extLst>
              <a:ext uri="{FF2B5EF4-FFF2-40B4-BE49-F238E27FC236}">
                <a16:creationId xmlns:a16="http://schemas.microsoft.com/office/drawing/2014/main" xmlns="" id="{746E6503-1EEC-4805-83FB-FEB66CABF05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18647" t="7960" r="8852" b="8336"/>
          <a:stretch/>
        </p:blipFill>
        <p:spPr>
          <a:xfrm rot="-1152297">
            <a:off x="10115025" y="281925"/>
            <a:ext cx="1647827" cy="10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09;p41">
            <a:extLst>
              <a:ext uri="{FF2B5EF4-FFF2-40B4-BE49-F238E27FC236}">
                <a16:creationId xmlns:a16="http://schemas.microsoft.com/office/drawing/2014/main" xmlns="" id="{227792FB-48E5-4E5B-A986-AD74A95306C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l="15236" r="10474"/>
          <a:stretch/>
        </p:blipFill>
        <p:spPr>
          <a:xfrm rot="1220421">
            <a:off x="1413872" y="4009024"/>
            <a:ext cx="1552575" cy="139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0;p41">
            <a:extLst>
              <a:ext uri="{FF2B5EF4-FFF2-40B4-BE49-F238E27FC236}">
                <a16:creationId xmlns:a16="http://schemas.microsoft.com/office/drawing/2014/main" xmlns="" id="{80DA82EF-0518-4796-A116-267F3362879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l="22009" r="18455"/>
          <a:stretch/>
        </p:blipFill>
        <p:spPr>
          <a:xfrm rot="3321565">
            <a:off x="9966712" y="4249934"/>
            <a:ext cx="652200" cy="6162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0;p41">
            <a:extLst>
              <a:ext uri="{FF2B5EF4-FFF2-40B4-BE49-F238E27FC236}">
                <a16:creationId xmlns:a16="http://schemas.microsoft.com/office/drawing/2014/main" xmlns="" id="{4B6EB2AC-16EF-4B78-969D-662C6B72C6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2511" y="1077365"/>
            <a:ext cx="6497796" cy="6626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ooper Black" panose="0208090404030B020404" pitchFamily="18" charset="0"/>
                <a:ea typeface="Montserrat"/>
                <a:cs typeface="Montserrat"/>
                <a:sym typeface="Montserrat"/>
              </a:rPr>
              <a:t>Discussion on Knowledge Distillation for both datasets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BFE9AEC-89A2-41F7-BE64-86AE70F4CB87}"/>
              </a:ext>
            </a:extLst>
          </p:cNvPr>
          <p:cNvSpPr txBox="1">
            <a:spLocks/>
          </p:cNvSpPr>
          <p:nvPr/>
        </p:nvSpPr>
        <p:spPr>
          <a:xfrm>
            <a:off x="3437546" y="2096621"/>
            <a:ext cx="3090475" cy="212030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solidFill>
                <a:schemeClr val="accent3">
                  <a:lumMod val="9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6525E5-3319-4DD0-96B2-51CC69E68C5D}"/>
              </a:ext>
            </a:extLst>
          </p:cNvPr>
          <p:cNvSpPr/>
          <p:nvPr/>
        </p:nvSpPr>
        <p:spPr>
          <a:xfrm>
            <a:off x="2004237" y="2664853"/>
            <a:ext cx="9168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* </a:t>
            </a:r>
            <a:r>
              <a:rPr lang="en-US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Achieved the primary objective of knowledge distillation, where the lightweight student</a:t>
            </a:r>
          </a:p>
          <a:p>
            <a:r>
              <a:rPr lang="en-US" b="1" dirty="0">
                <a:latin typeface="Imprint MT Shadow" panose="04020605060303030202" pitchFamily="82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 the model successfully learned from the teacher model and outperformed it.</a:t>
            </a:r>
          </a:p>
        </p:txBody>
      </p:sp>
    </p:spTree>
    <p:extLst>
      <p:ext uri="{BB962C8B-B14F-4D97-AF65-F5344CB8AC3E}">
        <p14:creationId xmlns:p14="http://schemas.microsoft.com/office/powerpoint/2010/main" xmlns="" val="3864847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09600"/>
            <a:ext cx="9733512" cy="1071563"/>
          </a:xfrm>
        </p:spPr>
        <p:txBody>
          <a:bodyPr/>
          <a:lstStyle/>
          <a:p>
            <a:r>
              <a:rPr lang="en-US" dirty="0">
                <a:latin typeface="Cooper Black" panose="0208090404030B020404" pitchFamily="18" charset="0"/>
              </a:rPr>
              <a:t>Real-time Web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871729-BB9B-46C8-BB20-1F916351B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799" y="2061881"/>
            <a:ext cx="4424083" cy="37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037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4454" y="1013988"/>
            <a:ext cx="4647803" cy="48436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9089" y="364531"/>
            <a:ext cx="2272501" cy="62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622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2495" y="977437"/>
            <a:ext cx="9012776" cy="53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Pioneering the Future</a:t>
            </a:r>
          </a:p>
        </p:txBody>
      </p:sp>
      <p:pic>
        <p:nvPicPr>
          <p:cNvPr id="5" name="Google Shape;1407;p41">
            <a:extLst>
              <a:ext uri="{FF2B5EF4-FFF2-40B4-BE49-F238E27FC236}">
                <a16:creationId xmlns:a16="http://schemas.microsoft.com/office/drawing/2014/main" xmlns="" id="{759297A1-CA8E-4ABE-93ED-7E88EA729E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6806" t="7660" r="25401" b="5390"/>
          <a:stretch/>
        </p:blipFill>
        <p:spPr>
          <a:xfrm>
            <a:off x="457690" y="139173"/>
            <a:ext cx="2453951" cy="24259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D9038A-06AE-46BF-92FD-24DA5DC587CA}"/>
              </a:ext>
            </a:extLst>
          </p:cNvPr>
          <p:cNvSpPr txBox="1"/>
          <p:nvPr/>
        </p:nvSpPr>
        <p:spPr>
          <a:xfrm>
            <a:off x="3385004" y="2348884"/>
            <a:ext cx="6486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Century" panose="02040604050505020304" pitchFamily="18" charset="0"/>
              </a:rPr>
              <a:t>Enhance User Interface (UI) Design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Century" panose="02040604050505020304" pitchFamily="18" charset="0"/>
              </a:rPr>
              <a:t>Integrate Segmented Image Dataset more to the project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Century" panose="02040604050505020304" pitchFamily="18" charset="0"/>
              </a:rPr>
              <a:t>Expand Dataset Diversity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Century" panose="02040604050505020304" pitchFamily="18" charset="0"/>
              </a:rPr>
              <a:t>Collect Real-Time Datasets</a:t>
            </a:r>
          </a:p>
        </p:txBody>
      </p:sp>
    </p:spTree>
    <p:extLst>
      <p:ext uri="{BB962C8B-B14F-4D97-AF65-F5344CB8AC3E}">
        <p14:creationId xmlns:p14="http://schemas.microsoft.com/office/powerpoint/2010/main" xmlns="" val="72439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72;p62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121975" y="4289064"/>
            <a:ext cx="2553008" cy="24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FC3C23C4-133B-46B1-8F6B-1BC8D05C4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479" y="111968"/>
            <a:ext cx="9520966" cy="41713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ooper Black" panose="0208090404030B020404" pitchFamily="18" charset="0"/>
              </a:rPr>
              <a:t>Distinctive Evaluation of Our Project</a:t>
            </a:r>
            <a:endParaRPr lang="en-US" sz="1200" dirty="0">
              <a:latin typeface="Cooper Black" panose="0208090404030B0204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57FD8D-4DE8-4777-BD75-DAB7E7565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585" y="529107"/>
            <a:ext cx="6547766" cy="62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752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5294" y="2573153"/>
            <a:ext cx="10353761" cy="1326321"/>
          </a:xfrm>
        </p:spPr>
        <p:txBody>
          <a:bodyPr/>
          <a:lstStyle/>
          <a:p>
            <a:r>
              <a:rPr lang="en-US" dirty="0"/>
              <a:t>Thank you.</a:t>
            </a:r>
          </a:p>
        </p:txBody>
      </p:sp>
      <p:pic>
        <p:nvPicPr>
          <p:cNvPr id="5" name="Google Shape;1407;p41">
            <a:extLst>
              <a:ext uri="{FF2B5EF4-FFF2-40B4-BE49-F238E27FC236}">
                <a16:creationId xmlns:a16="http://schemas.microsoft.com/office/drawing/2014/main" xmlns="" id="{759297A1-CA8E-4ABE-93ED-7E88EA729E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6806" t="7660" r="25401" b="5390"/>
          <a:stretch/>
        </p:blipFill>
        <p:spPr>
          <a:xfrm>
            <a:off x="457690" y="139173"/>
            <a:ext cx="2453951" cy="2425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006" y="215153"/>
            <a:ext cx="3756817" cy="878541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978" y="1004046"/>
            <a:ext cx="10353762" cy="5504329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en-US" sz="1400" dirty="0"/>
              <a:t>[1] </a:t>
            </a:r>
            <a:r>
              <a:rPr lang="en-US" sz="1400" dirty="0">
                <a:solidFill>
                  <a:srgbClr val="6BA9D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https://data.mendeley.com/datasets/mxc6vb7svm/2</a:t>
            </a:r>
            <a:endParaRPr lang="en-US" sz="1400" dirty="0"/>
          </a:p>
          <a:p>
            <a:pPr lvl="1">
              <a:buNone/>
            </a:pPr>
            <a:r>
              <a:rPr lang="en-US" sz="1400" dirty="0"/>
              <a:t>[2] </a:t>
            </a:r>
            <a:r>
              <a:rPr lang="en-US" sz="1400" dirty="0">
                <a:hlinkClick r:id="rId3"/>
              </a:rPr>
              <a:t>https://data.mendeley.com/datasets/jctsfj2sfn/1</a:t>
            </a:r>
            <a:endParaRPr lang="en-US" sz="1400" dirty="0"/>
          </a:p>
          <a:p>
            <a:pPr lvl="1">
              <a:buNone/>
            </a:pPr>
            <a:r>
              <a:rPr lang="en-US" sz="1400" dirty="0"/>
              <a:t>[3] 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hlinkClick r:id="rId4"/>
              </a:rPr>
              <a:t>HTTPS://TBPORTALS.NIAID.NIH.GOV/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en-US" sz="1400" cap="all" dirty="0"/>
          </a:p>
          <a:p>
            <a:pPr lvl="1">
              <a:buNone/>
            </a:pPr>
            <a:r>
              <a:rPr lang="en-US" sz="1400" dirty="0"/>
              <a:t>[4] </a:t>
            </a:r>
            <a:r>
              <a:rPr lang="en-US" sz="1400" cap="all" dirty="0" err="1" smtClean="0"/>
              <a:t>Chowdhury</a:t>
            </a:r>
            <a:r>
              <a:rPr lang="en-US" sz="1400" cap="all" dirty="0" smtClean="0"/>
              <a:t>, M.E.H.; </a:t>
            </a:r>
            <a:r>
              <a:rPr lang="en-US" sz="1400" cap="all" dirty="0" err="1" smtClean="0"/>
              <a:t>Rahman</a:t>
            </a:r>
            <a:r>
              <a:rPr lang="en-US" sz="1400" cap="all" dirty="0" smtClean="0"/>
              <a:t>, T.; </a:t>
            </a:r>
            <a:r>
              <a:rPr lang="en-US" sz="1400" cap="all" dirty="0" err="1" smtClean="0"/>
              <a:t>Khandakar</a:t>
            </a:r>
            <a:r>
              <a:rPr lang="en-US" sz="1400" cap="all" dirty="0" smtClean="0"/>
              <a:t>, A. COVID-19 Radiography Database. 2021. Available online: </a:t>
            </a:r>
            <a:r>
              <a:rPr lang="en-US" sz="1400" cap="all" dirty="0" smtClean="0">
                <a:solidFill>
                  <a:schemeClr val="tx2"/>
                </a:solidFill>
              </a:rPr>
              <a:t>https://www.kaggle.com/datasets/tawsifurrahman/covid19-radiography-database </a:t>
            </a:r>
            <a:r>
              <a:rPr lang="en-US" sz="1400" cap="all" dirty="0" smtClean="0"/>
              <a:t>(accessed on 1 October 2021</a:t>
            </a:r>
            <a:r>
              <a:rPr lang="en-US" sz="1400" cap="all" dirty="0" smtClean="0"/>
              <a:t>).</a:t>
            </a:r>
            <a:endParaRPr lang="en-US" sz="1400" cap="all" dirty="0"/>
          </a:p>
          <a:p>
            <a:pPr lvl="1">
              <a:buNone/>
            </a:pPr>
            <a:r>
              <a:rPr lang="en-US" sz="14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[5] N.; Sharma, N.; Saba, L.; Khanna, N.N.; Kalra, M.K.; </a:t>
            </a:r>
            <a:r>
              <a:rPr lang="en-US" sz="1400" b="1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Fouda</a:t>
            </a:r>
            <a:r>
              <a:rPr lang="en-US" sz="14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M.M.; Suri, J.S. Segmentation-Based Classification Deep Learning Model Embedded with Explainable AI for COVID-19 Detection in Chest X-ray Scans. Diagnostics 2022, 12, 2132.https://doi.org/10.3390/diagnostics12092132</a:t>
            </a:r>
          </a:p>
          <a:p>
            <a:pPr lvl="1">
              <a:buNone/>
            </a:pP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[6] Rahman, T. Tuberculosis (TB) Chest X-ray Database. 2021. Available online: https://www.kaggle.com/tawsifurrahman/tuberculosis-tb-chestxray-dataset (accessed on 1 October 2021).</a:t>
            </a:r>
          </a:p>
          <a:p>
            <a:pPr lvl="1">
              <a:buNone/>
            </a:pP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[7] Mooney, P. </a:t>
            </a:r>
            <a:r>
              <a:rPr lang="en-US" sz="14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Cest</a:t>
            </a: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X-ray Images (Pneumonia). 2021. Available online: https://www.kaggle.com/datasets/paultimothymooney/chest-xray-pneumonia (accessed on 1 October 2021).</a:t>
            </a:r>
          </a:p>
          <a:p>
            <a:pPr lvl="1">
              <a:buNone/>
            </a:pP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[8] Chowdhury, M.E.H.; Rahman, T.; </a:t>
            </a:r>
            <a:r>
              <a:rPr lang="en-US" sz="14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Khandakar</a:t>
            </a: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A.; Mazhar, R.; Kadir, M.A.; Bin Mahbub, Z.; Islam, K.R.; Khan, M.S.; Iqbal, A.; Al </a:t>
            </a:r>
            <a:r>
              <a:rPr lang="en-US" sz="14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Emadi</a:t>
            </a: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N.; et al. Can AI Help in Screening Viral and COVID-19 Pneumonia? IEEE Access 2020, 8, 132665–132676. [</a:t>
            </a:r>
            <a:r>
              <a:rPr lang="en-US" sz="14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CrossRef</a:t>
            </a: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  <a:p>
            <a:pPr lvl="1">
              <a:buNone/>
            </a:pPr>
            <a:r>
              <a:rPr lang="en-US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[9] Pandey, N. Chest X-ray Masks and Labels. 2022. Available online: https://www.kaggle.com/datasets/nikhilpandey360/chest-xray-masks-and-labels (accessed on 8 January 2022).</a:t>
            </a:r>
          </a:p>
          <a:p>
            <a:pPr lvl="1">
              <a:buNone/>
            </a:pPr>
            <a:endParaRPr lang="en-US" sz="1400" u="sng" cap="all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  <a:p>
            <a:pPr lvl="1">
              <a:buNone/>
            </a:pPr>
            <a:endParaRPr lang="en-US" sz="1400" cap="all" dirty="0"/>
          </a:p>
          <a:p>
            <a:pPr lvl="1">
              <a:buNone/>
            </a:pPr>
            <a:endParaRPr lang="en-US" sz="1400" dirty="0"/>
          </a:p>
          <a:p>
            <a:pPr>
              <a:buNone/>
            </a:pPr>
            <a:endParaRPr lang="en-US" sz="1400" dirty="0"/>
          </a:p>
        </p:txBody>
      </p:sp>
      <p:pic>
        <p:nvPicPr>
          <p:cNvPr id="4" name="Google Shape;1407;p41">
            <a:extLst>
              <a:ext uri="{FF2B5EF4-FFF2-40B4-BE49-F238E27FC236}">
                <a16:creationId xmlns:a16="http://schemas.microsoft.com/office/drawing/2014/main" xmlns="" id="{759297A1-CA8E-4ABE-93ED-7E88EA729E8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l="26806" t="7660" r="25401" b="5390"/>
          <a:stretch/>
        </p:blipFill>
        <p:spPr>
          <a:xfrm>
            <a:off x="9890448" y="4432041"/>
            <a:ext cx="2453951" cy="2425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224" y="298579"/>
            <a:ext cx="10353761" cy="1326321"/>
          </a:xfrm>
        </p:spPr>
        <p:txBody>
          <a:bodyPr>
            <a:normAutofit/>
          </a:bodyPr>
          <a:lstStyle/>
          <a:p>
            <a:r>
              <a:rPr lang="en-US" sz="2800" dirty="0"/>
              <a:t>Dataset Acknowledgement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78729" y="1283401"/>
            <a:ext cx="11019934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Gratitude to NIDCH(National</a:t>
            </a:r>
            <a:r>
              <a:rPr kumimoji="0" lang="en-US" altLang="en-US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Institute of Diseases of the Chest and Hospital)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Special thanks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NIDCH Hospital Authority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providing </a:t>
            </a:r>
            <a:r>
              <a:rPr lang="en-US" altLang="en-US" sz="1800" dirty="0">
                <a:effectLst/>
              </a:rPr>
              <a:t>37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X-ray images </a:t>
            </a:r>
            <a:endParaRPr lang="en-US" altLang="en-US" sz="1800" dirty="0"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effectLst/>
              </a:rPr>
              <a:t>Thanks to Dr. </a:t>
            </a:r>
            <a:r>
              <a:rPr lang="en-US" altLang="en-US" sz="1800" dirty="0" err="1">
                <a:effectLst/>
              </a:rPr>
              <a:t>Fahima</a:t>
            </a:r>
            <a:r>
              <a:rPr lang="en-US" altLang="en-US" sz="1800" dirty="0">
                <a:effectLst/>
              </a:rPr>
              <a:t> </a:t>
            </a:r>
            <a:r>
              <a:rPr lang="en-US" altLang="en-US" sz="1800" dirty="0" err="1">
                <a:effectLst/>
              </a:rPr>
              <a:t>Kashem</a:t>
            </a:r>
            <a:r>
              <a:rPr lang="en-US" altLang="en-US" sz="1800">
                <a:effectLst/>
              </a:rPr>
              <a:t> Chowdhury </a:t>
            </a:r>
            <a:r>
              <a:rPr lang="en-US" altLang="en-US" sz="1800" dirty="0">
                <a:effectLst/>
              </a:rPr>
              <a:t>for helping us with the annotation of these images (25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NIAID Tb Dataset: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We sincerely thank </a:t>
            </a:r>
            <a:r>
              <a:rPr lang="en-US" sz="1800" b="1" dirty="0"/>
              <a:t>NIAID(National Institute of Allergy and Infectious Diseases)</a:t>
            </a:r>
            <a:r>
              <a:rPr lang="en-US" sz="1800" dirty="0"/>
              <a:t> for providing valuable </a:t>
            </a:r>
            <a:r>
              <a:rPr lang="en-US" sz="1800" b="1" dirty="0"/>
              <a:t>TB datasets</a:t>
            </a:r>
            <a:r>
              <a:rPr lang="en-US" sz="1800" dirty="0"/>
              <a:t> accessible online, which greatly supported our research efforts.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u="sng" dirty="0">
                <a:effectLst/>
              </a:rPr>
              <a:t>Openly Available Dataset: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We also collected datasets from </a:t>
            </a:r>
            <a:r>
              <a:rPr lang="en-US" sz="1800" b="1" dirty="0" err="1"/>
              <a:t>Mendeley</a:t>
            </a:r>
            <a:r>
              <a:rPr lang="en-US" sz="1800" dirty="0"/>
              <a:t> for hosting diverse and high-quality datasets, which significantly enriched our research.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These contributions were crucial for our research and development.</a:t>
            </a:r>
          </a:p>
        </p:txBody>
      </p:sp>
    </p:spTree>
    <p:extLst>
      <p:ext uri="{BB962C8B-B14F-4D97-AF65-F5344CB8AC3E}">
        <p14:creationId xmlns:p14="http://schemas.microsoft.com/office/powerpoint/2010/main" xmlns="" val="4231517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58A6BE-3FCF-A176-CD7B-0EBF69D1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1A58C1-D9C1-C8E6-F5CA-35867CCA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276744"/>
          </a:xfrm>
        </p:spPr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- 3214, Pneumonia- 4110 &amp; Normal- 4115 [1] [2]</a:t>
            </a:r>
          </a:p>
          <a:p>
            <a:pPr>
              <a:buNone/>
            </a:pPr>
            <a:endParaRPr lang="en-US" dirty="0"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buNone/>
            </a:pPr>
            <a:endParaRPr lang="en-US" dirty="0"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/>
          </a:p>
          <a:p>
            <a:r>
              <a:rPr lang="en-US" dirty="0"/>
              <a:t>Tuberculosis -4053 [3]</a:t>
            </a:r>
          </a:p>
        </p:txBody>
      </p:sp>
      <p:pic>
        <p:nvPicPr>
          <p:cNvPr id="4" name="Google Shape;1239;p35"/>
          <p:cNvPicPr preferRelativeResize="0"/>
          <p:nvPr/>
        </p:nvPicPr>
        <p:blipFill rotWithShape="1">
          <a:blip r:embed="rId3" cstate="print">
            <a:alphaModFix/>
          </a:blip>
          <a:srcRect l="25537" t="7152" r="23467" b="5838"/>
          <a:stretch/>
        </p:blipFill>
        <p:spPr>
          <a:xfrm>
            <a:off x="9206905" y="-129053"/>
            <a:ext cx="2560000" cy="245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73;p62"/>
          <p:cNvPicPr preferRelativeResize="0"/>
          <p:nvPr/>
        </p:nvPicPr>
        <p:blipFill rotWithShape="1">
          <a:blip r:embed="rId4" cstate="print">
            <a:alphaModFix/>
          </a:blip>
          <a:srcRect l="15236" r="10474"/>
          <a:stretch/>
        </p:blipFill>
        <p:spPr>
          <a:xfrm rot="1220421">
            <a:off x="29914" y="-24592"/>
            <a:ext cx="1602967" cy="1393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9526555" y="3694922"/>
            <a:ext cx="2155371" cy="130628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MERGED</a:t>
            </a:r>
          </a:p>
        </p:txBody>
      </p:sp>
      <p:pic>
        <p:nvPicPr>
          <p:cNvPr id="7" name="Picture 6" descr="COVID (1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1559" y="2548812"/>
            <a:ext cx="941148" cy="941148"/>
          </a:xfrm>
          <a:prstGeom prst="rect">
            <a:avLst/>
          </a:prstGeom>
        </p:spPr>
      </p:pic>
      <p:pic>
        <p:nvPicPr>
          <p:cNvPr id="8" name="Picture 7" descr="PNEUMONIA (1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9021" y="2548813"/>
            <a:ext cx="987800" cy="922175"/>
          </a:xfrm>
          <a:prstGeom prst="rect">
            <a:avLst/>
          </a:prstGeom>
        </p:spPr>
      </p:pic>
      <p:pic>
        <p:nvPicPr>
          <p:cNvPr id="9" name="Picture 8" descr="NORMAL (43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44886" y="2537926"/>
            <a:ext cx="933372" cy="933372"/>
          </a:xfrm>
          <a:prstGeom prst="rect">
            <a:avLst/>
          </a:prstGeom>
        </p:spPr>
      </p:pic>
      <p:pic>
        <p:nvPicPr>
          <p:cNvPr id="10" name="Picture 9" descr="TUBERCULOSIS (80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66123" y="5469295"/>
            <a:ext cx="895738" cy="89573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7193904" y="4217437"/>
            <a:ext cx="2312686" cy="27002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7" idx="2"/>
            <a:endCxn id="12" idx="1"/>
          </p:cNvCxnSpPr>
          <p:nvPr/>
        </p:nvCxnSpPr>
        <p:spPr>
          <a:xfrm>
            <a:off x="1982133" y="3489960"/>
            <a:ext cx="5211771" cy="862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2"/>
            <a:endCxn id="12" idx="1"/>
          </p:cNvCxnSpPr>
          <p:nvPr/>
        </p:nvCxnSpPr>
        <p:spPr>
          <a:xfrm>
            <a:off x="3852921" y="3470988"/>
            <a:ext cx="3340983" cy="881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2"/>
            <a:endCxn id="12" idx="1"/>
          </p:cNvCxnSpPr>
          <p:nvPr/>
        </p:nvCxnSpPr>
        <p:spPr>
          <a:xfrm>
            <a:off x="5811572" y="3471298"/>
            <a:ext cx="1382332" cy="881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0" idx="3"/>
          </p:cNvCxnSpPr>
          <p:nvPr/>
        </p:nvCxnSpPr>
        <p:spPr>
          <a:xfrm flipV="1">
            <a:off x="2761861" y="4376057"/>
            <a:ext cx="4394719" cy="1541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683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6E1C4-90FF-4F62-3FB9-563C3F969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AUGMENTATION</a:t>
            </a:r>
            <a:endParaRPr lang="en-US" dirty="0"/>
          </a:p>
        </p:txBody>
      </p:sp>
      <p:pic>
        <p:nvPicPr>
          <p:cNvPr id="4" name="Google Shape;2272;p62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121975" y="4289064"/>
            <a:ext cx="2553008" cy="2456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4349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" name="Google Shape;1745;p51"/>
          <p:cNvPicPr preferRelativeResize="0"/>
          <p:nvPr/>
        </p:nvPicPr>
        <p:blipFill rotWithShape="1">
          <a:blip r:embed="rId3" cstate="print">
            <a:alphaModFix/>
          </a:blip>
          <a:srcRect l="24331" t="5721" r="23342" b="4591"/>
          <a:stretch/>
        </p:blipFill>
        <p:spPr>
          <a:xfrm rot="2268302">
            <a:off x="-87184" y="4453599"/>
            <a:ext cx="2476499" cy="238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51"/>
          <p:cNvSpPr txBox="1">
            <a:spLocks noGrp="1"/>
          </p:cNvSpPr>
          <p:nvPr>
            <p:ph type="title"/>
          </p:nvPr>
        </p:nvSpPr>
        <p:spPr>
          <a:xfrm>
            <a:off x="1330961" y="121920"/>
            <a:ext cx="9296399" cy="68072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 algn="ctr"/>
            <a:r>
              <a:rPr lang="en" sz="3200" dirty="0"/>
              <a:t>DATASET AUGMENTATION</a:t>
            </a:r>
            <a:endParaRPr sz="32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594653" y="801782"/>
            <a:ext cx="8130248" cy="58061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Mongolian Baiti" pitchFamily="66" charset="0"/>
                <a:cs typeface="Mongolian Baiti" pitchFamily="66" charset="0"/>
              </a:rPr>
              <a:t>Synthetic Samples added changing Hyperparameters like: height, width, zoom in &amp; out, rotation, horizontal flip etc. </a:t>
            </a:r>
          </a:p>
        </p:txBody>
      </p:sp>
      <p:pic>
        <p:nvPicPr>
          <p:cNvPr id="1831" name="Google Shape;1831;p51"/>
          <p:cNvPicPr preferRelativeResize="0"/>
          <p:nvPr/>
        </p:nvPicPr>
        <p:blipFill rotWithShape="1">
          <a:blip r:embed="rId4" cstate="print">
            <a:alphaModFix/>
          </a:blip>
          <a:srcRect l="22009" r="18455"/>
          <a:stretch/>
        </p:blipFill>
        <p:spPr>
          <a:xfrm rot="1203245">
            <a:off x="10271709" y="242327"/>
            <a:ext cx="1696852" cy="160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51"/>
          <p:cNvPicPr preferRelativeResize="0"/>
          <p:nvPr/>
        </p:nvPicPr>
        <p:blipFill rotWithShape="1">
          <a:blip r:embed="rId5" cstate="print">
            <a:alphaModFix/>
          </a:blip>
          <a:srcRect l="18647" t="7960" r="8852" b="8336"/>
          <a:stretch/>
        </p:blipFill>
        <p:spPr>
          <a:xfrm rot="-1406513">
            <a:off x="1156450" y="5526374"/>
            <a:ext cx="1566977" cy="10176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88950" y="1960246"/>
          <a:ext cx="11389360" cy="487680"/>
        </p:xfrm>
        <a:graphic>
          <a:graphicData uri="http://schemas.openxmlformats.org/drawingml/2006/table">
            <a:tbl>
              <a:tblPr firstRow="1" bandRow="1"/>
              <a:tblGrid>
                <a:gridCol w="5699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BEFORE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AFTER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7" name="Picture 16" descr="Screenshot 2024-10-09 22183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" y="2457330"/>
            <a:ext cx="5781675" cy="1943220"/>
          </a:xfrm>
          <a:prstGeom prst="rect">
            <a:avLst/>
          </a:prstGeom>
        </p:spPr>
      </p:pic>
      <p:pic>
        <p:nvPicPr>
          <p:cNvPr id="18" name="Picture 17" descr="Untitl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4825" y="4400550"/>
            <a:ext cx="5695950" cy="225742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9826" y="2466974"/>
            <a:ext cx="5638800" cy="194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AutoShape 4" descr="data:image/png;base64,iVBORw0KGgoAAAANSUhEUgAABKYAAAJOCAYAAACN2Q8zAAAAOXRFWHRTb2Z0d2FyZQBNYXRwbG90bGliIHZlcnNpb24zLjcuMSwgaHR0cHM6Ly9tYXRwbG90bGliLm9yZy/bCgiHAAAACXBIWXMAAA9hAAAPYQGoP6dpAABXbklEQVR4nO3dd5hV5aE+7GcA6QwICKOCioIFxW4Ujb2gYid2xdgLWDA2TCxYo0aJBYMtQiwRY4stNuyKxqAoFowdlaJYQFT6fH/kY/8csTA6uOYM931d+8pea7177WftOWefnId3vbussrKyMgAAAADwC6tXdAAAAAAAFk6KKQAAAAAKoZgCAAAAoBCKKQAAAAAKoZgCAAAAoBCKKQAAAAAKoZgCAAAAoBCKKQAAAAAKoZgCAAAAoBCKKQAAasy7776bsrKy/OlPf1rg7zFkyJAF9h4AwC9DMQUA1KghQ4akrKws//nPf4qOAgBALaeYAgAAAKAQiikAgP/Dvvrqq6IjAAD8ZIopAGCB++1vf5vmzZtn7Nix2W677dK8efMsueSSGTRoUJJk9OjR2WyzzdKsWbMsvfTSufHGG6u8/tNPP81xxx2Xbt26pXnz5ikvL88222yTF198cZ73eu+997LDDjukWbNmadeuXfr165f7778/ZWVlefTRR6uMffbZZ7P11lunZcuWadq0aTbeeOM89dRTVcZ88cUXOeaYY7LMMsukUaNGadeuXbbccss8//zzP3jNp59+esrKyjJmzJjstttuKS8vT5s2bXL00Udn2rRp84y//vrrs9Zaa6VJkyZp3bp19thjj7z//vtVxmyyySZZZZVVMnLkyGy00UZp2rRpTj755B/MMWbMmPzmN79J69at07hx46y99tq58847q4ypzuc7bdq0nH766Vl++eXTuHHjLL744tlll13y1ltvzTP2yiuvzHLLLZdGjRplnXXWyXPPPfeDWef6/PPP069fv9Jn3qFDh/Tu3TuTJk363te89NJL+e1vf5tll102jRs3TkVFRQ444IB88sknVcbNz9/zjTfeSK9evVJRUZHGjRunQ4cO2WOPPTJ58uT5yg8AzL8GRQcAABYOs2fPzjbbbJONNtoo559/fm644Yb07ds3zZo1y+9///vsvffe2WWXXTJ48OD07t073bt3T6dOnZIkb7/9du64447suuuu6dSpUyZOnJgrrrgiG2+8cV599dUsscQSSZIvv/wym222WcaPH5+jjz46FRUVufHGG/PII4/Mk+fhhx/ONttsk7XWWiunnXZa6tWrl2uvvTabbbZZnnjiifzqV79Kkhx22GG55ZZb0rdv33Tt2jWffPJJnnzyybz22mtZc801f/S6d9tttyyzzDI599xz88wzz+SSSy7JZ599lr/97W+lMWeffXZOOeWU7LbbbjnooIPy8ccf59JLL81GG22UF154Ia1atSqN/eSTT7LNNttkjz32yD777JP27dt/73u/8sor2WCDDbLkkkvmpJNOSrNmzXLzzTdnp512yq233pqdd965Wp/v7Nmzs91222X48OHZY489cvTRR+eLL77Igw8+mJdffjnLLbdc6b1vvPHGfPHFFzn00ENTVlaW888/P7vsskvefvvtLLLIIt+beerUqdlwww3z2muv5YADDsiaa66ZSZMm5c4778wHH3yQtm3bfufrHnzwwbz99tvZf//9U1FRkVdeeSVXXnllXnnllTzzzDMpKyubr7/njBkz0qNHj0yfPj1HHnlkKioq8uGHH+buu+/O559/npYtW/7o3xwAqIZKAIAadO2111YmqXzuuedK+/bbb7/KJJXnnHNOad9nn31W2aRJk8qysrLKm266qbR/zJgxlUkqTzvttNK+adOmVc6ePbvK+7zzzjuVjRo1qjzjjDNK+y688MLKJJV33HFHad/XX39dueKKK1YmqXzkkUcqKysrK+fMmVPZpUuXyh49elTOmTOnNParr76q7NSpU+WWW25Z2teyZcvKPn36VPtzOO200yqTVO6www5V9h9xxBGVSSpffPHFysrKysp33323sn79+pVnn312lXGjR4+ubNCgQZX9G2+8cWWSysGDB89Xhs0337yyW7duldOmTSvtmzNnTuX6669f2aVLl9K++f18//rXv1Ymqbzooovmea+5n+M777xTmaSyTZs2lZ9++mnp+D//+c/KJJV33XXXD2Y+9dRTK5NU3nbbbT/6Htdee23p2FdffTXP+L///e+VSSoff/zx0r4f+3u+8MILlUkq//GPf/xgTgCgZriVDwD4xRx00EGl561atcoKK6yQZs2aZbfddivtX2GFFdKqVau8/fbbpX2NGjVKvXr/+68ts2fPzieffJLmzZtnhRVWqHIL1n333Zcll1wyO+ywQ2lf48aNc/DBB1fJMWrUqLzxxhvZa6+98sknn2TSpEmZNGlSvvzyy2y++eZ5/PHHM2fOnFLOZ599NuPGjftJ19ynT58q20ceeWSS5N57702S3HbbbZkzZ0522223Uo5JkyaloqIiXbp0mWe2V6NGjbL//vv/6Pt++umnefjhh7Pbbrvliy++KJ33k08+SY8ePfLGG2/kww8/LJ1zfj7fW2+9NW3bti1dwzfNnZE01+67755FF120tL3hhhsmSZW/63e59dZbs9pqq5Vmc/3Qe3xTkyZNSs+nTZuWSZMmZb311kuSKtfwY3/PuTOi7r//fut3AcAvQDEFAPwiGjdunMUWW6zKvpYtW6ZDhw7zFA4tW7bMZ599VtqeM2dOBg4cmC5duqRRo0Zp27ZtFltssbz00ktV1v157733stxyy81zvs6dO1fZfuONN5Ik++23XxZbbLEqj6uvvjrTp08vnff888/Pyy+/nI4dO+ZXv/pVTj/99B8tV76pS5cuVbaXW2651KtXL++++24pS2VlZbp06TJPltdeey0fffRRldcvueSSadiw4Y++75tvvpnKysqccsop85z3tNNOS5LSuef3833rrbeywgorpEGDH18NYqmllqqyPbek+ubf9bu89dZbWWWVVX70/N/26aef5uijj0779u3TpEmTLLbYYqVbQb95DT/29+zUqVOOPfbYXH311Wnbtm169OiRQYMGWV8KABYQa0wBAL+I+vXrV2t/ZWVl6fk555yTU045JQcccEDOPPPMtG7dOvXq1csxxxxTmtlUHXNfc8EFF2T11Vf/zjHNmzdP8r81ojbccMPcfvvteeCBB3LBBRfkvPPOy2233ZZtttmm2u/97dJszpw5KSsry7/+9a/v/Czm5pjrmzODfsjcazzuuOPSo0eP7xwzt7Cr6c83mb+/a03abbfd8vTTT+f444/P6quvnubNm2fOnDnZeuutq1zD/Pw9L7zwwvz2t7/NP//5zzzwwAM56qijSmuEdejQYYHkB4CFlWIKAKj1brnllmy66aa55pprquz//PPPqyyGvfTSS+fVV19NZWVllQLozTffrPK6uYt0l5eXZ4sttvjR91988cVzxBFH5IgjjshHH32UNddcM2efffZ8FVNvvPFGaebO3Cxz5szJMsssU8pSWVmZTp06Zfnll//R882vZZddNkmyyCKL/Og1zu/nu9xyy+XZZ5/NzJkzf3AB859jueWWy8svv1yt13z22WcZPnx4BgwYkFNPPbW0f+7MuG+bn79nt27d0q1bt/zhD3/I008/nQ022CCDBw/OWWed9dMuDAD4Tm7lAwBqvfr1688z0+Yf//hHaY2kuXr06JEPP/wwd955Z2nftGnTctVVV1UZt9Zaa2W55ZbLn/70p0ydOnWe9/v444+T/G+9pW/fwtWuXbssscQSmT59+nxlHzRoUJXtSy+9NElKJcguu+yS+vXrZ8CAAfNcY2VlZT755JP5ep9va9euXTbZZJNcccUVGT9+/DzH515jMv+fb69evTJp0qRcdtll85yvpmZC9erVKy+++GJuv/32+X6PubOzvn38z3/+c5Xt+fl7TpkyJbNmzaoyplu3bqlXr958/80BgPlnxhQAUOttt912OeOMM7L//vtn/fXXz+jRo3PDDTeUZgXNdeihh+ayyy7LnnvumaOPPjqLL754brjhhjRu3DjJ/7uNrl69ern66quzzTbbZOWVV87++++fJZdcMh9++GEeeeSRlJeX56677soXX3yRDh065De/+U1WW221NG/ePA899FCee+65XHjhhfOV/Z133skOO+yQrbfeOiNGjMj111+fvfbaK6uttlqS/80QOuuss9K/f/+8++672WmnndKiRYu88847uf3223PIIYfkuOOO+0mf26BBg/LrX/863bp1y8EHH5xll102EydOzIgRI/LBBx/kxRdfrNbn27t37/ztb3/Lsccem3//+9/ZcMMN8+WXX+ahhx7KEUcckR133PEn5fym448/Prfcckt23XXXHHDAAVlrrbXy6aef5s4778zgwYNLn9s3lZeXZ6ONNsr555+fmTNnZskll8wDDzyQd955p8q4+fl7Pvzww+nbt2923XXXLL/88pk1a1auu+661K9fP7169frZ1wcAVKWYAgBqvZNPPjlffvllbrzxxgwbNixrrrlm7rnnnpx00klVxjVv3jwPP/xwjjzyyFx88cVp3rx5evfunfXXXz+9evUqFVRJsskmm2TEiBE588wzc9lll2Xq1KmpqKjIuuuum0MPPTRJ0rRp0xxxxBF54IEHSr+e17lz51x++eU5/PDD5yv7sGHDcuqpp+akk05KgwYN0rdv31xwwQVVxpx00klZfvnlM3DgwAwYMCBJ0rFjx2y11VZVfmGwurp27Zr//Oc/GTBgQIYMGZJPPvkk7dq1yxprrFHllrf5/Xzr16+fe++9N2effXZuvPHG3HrrrWnTpk2p/KoJzZs3zxNPPJHTTjstt99+e4YOHZp27dpl8803/8H1nW688cYceeSRGTRoUCorK7PVVlvlX//6V5ZYYonSmPn5e6622mrp0aNH7rrrrnz44Ydp2rRpVltttfzrX/8q/cofAFBzyioX1AqUAAC1xJ///Of069cvH3zwQZZccslf5D1PP/30DBgwIB9//HGVdZoAAPh/rDEFANQpX3/9dZXtadOm5YorrkiXLl1+sVIKAID541Y+AKBO2WWXXbLUUktl9dVXz+TJk3P99ddnzJgxueGGG4qOBgDAtyimAIA6pUePHrn66qtzww03ZPbs2enatWtuuumm7L777kVHAwDgW6wxBQAAAEAhrDEFAAAAQCEUUwAAAAAUwhpT82HOnDkZN25cWrRokbKysqLjAAAAANRalZWV+eKLL7LEEkukXr0fnhOlmJoP48aNS8eOHYuOAQAAAPB/xvvvv58OHTr84BjF1Hxo0aJFkv99oOXl5QWnAQAAAKi9pkyZko4dO5b6lB+imJoPc2/fKy8vV0wBAAAAzIf5WQ7J4ucAAAAAFEIxBQAAAEAhFFMAAAAAFEIxBQAAAEAhFFMAAAAAFEIxBQAAAEAhFFMAAAAAFEIxBQAAAEAhFFMAAAAAFEIxBQAAAEAhFFMAAAAAFEIxBQAAAEAhFFMAAAAAFEIxBQAAAEAhFFMAAAAAFKLQYur0009PWVlZlceKK65YOj5t2rT06dMnbdq0SfPmzdOrV69MnDixyjnGjh2bnj17pmnTpmnXrl2OP/74zJo1q8qYRx99NGuuuWYaNWqUzp07Z8iQIb/E5QEAAADwAwqfMbXyyitn/PjxpceTTz5ZOtavX7/cdddd+cc//pHHHnss48aNyy677FI6Pnv27PTs2TMzZszI008/naFDh2bIkCE59dRTS2Peeeed9OzZM5tuumlGjRqVY445JgcddFDuv//+X/Q6AQAAAKiqrLKysrKoNz/99NNzxx13ZNSoUfMcmzx5chZbbLHceOON+c1vfpMkGTNmTFZaaaWMGDEi6623Xv71r39lu+22y7hx49K+ffskyeDBg3PiiSfm448/TsOGDXPiiSfmnnvuycsvv1w69x577JHPP/88991333zlnDJlSlq2bJnJkyenvLz85184AAAAQB1VnR6l8BlTb7zxRpZYYoksu+yy2XvvvTN27NgkyciRIzNz5sxsscUWpbErrrhillpqqYwYMSJJMmLEiHTr1q1USiVJjx49MmXKlLzyyiulMd88x9wxc88BAAAAQDEaFPnm6667boYMGZIVVlgh48ePz4ABA7Lhhhvm5ZdfzoQJE9KwYcO0atWqymvat2+fCRMmJEkmTJhQpZSae3zusR8aM2XKlHz99ddp0qTJPLmmT5+e6dOnl7anTJnys68VAAAAgKoKLaa22Wab0vNVV1016667bpZeeuncfPPN31kY/VLOPffcDBgwoLD3X9CWOemeoiNAnfDuH3sWHaHG+X6AmuM7Avg+vh+AH1IXvyN+SOG38n1Tq1atsvzyy+fNN99MRUVFZsyYkc8//7zKmIkTJ6aioiJJUlFRMc+v9M3d/rEx5eXl31t+9e/fP5MnTy493n///Zq4PAAAAAC+oVYVU1OnTs1bb72VxRdfPGuttVYWWWSRDB8+vHT89ddfz9ixY9O9e/ckSffu3TN69Oh89NFHpTEPPvhgysvL07Vr19KYb55j7pi55/gujRo1Snl5eZUHAAAAADWr0GLquOOOy2OPPZZ33303Tz/9dHbeeefUr18/e+65Z1q2bJkDDzwwxx57bB555JGMHDky+++/f7p375711lsvSbLVVlula9eu2XffffPiiy/m/vvvzx/+8If06dMnjRo1SpIcdthhefvtt3PCCSdkzJgxufzyy3PzzTenX79+RV46AAAAwEKv0DWmPvjgg+y555755JNPsthii+XXv/51nnnmmSy22GJJkoEDB6ZevXrp1atXpk+fnh49euTyyy8vvb5+/fq5++67c/jhh6d79+5p1qxZ9ttvv5xxxhmlMZ06dco999yTfv365eKLL06HDh1y9dVXp0ePHr/49QIAAADw/xRaTN10000/eLxx48YZNGhQBg0a9L1jll566dx7770/eJ5NNtkkL7zwwk/KCAAAAMCCUavWmAIAAABg4a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taaY+uMf/5iysrIcc8wxpX3Tpk1Lnz590qZNmzRv3jy9evXKxIkTq7xu7Nix6dmzZ5o2bZp27drl+OOPz6xZs6qMefTRR7PmmmumUaNG6dy5c4YMGfILXBEAAAAAP6RWFFPPPfdcrrjiiqy66qpV9vfr1y933XVX/vGPf+Sxxx7LuHHjsssuu5SOz549Oz179syMGTPy9NNPZ+jQoRkyZEhOPfXU0ph33nknPXv2zKabbppRo0blmGOOyUEHHZT777//F7s+AAAAAOZVeDE1derU7L333rnqqquy6KKLlvZPnjw511xzTS666KJsttlmWWuttXLttdfm6aefzjPPPJMkeeCBB/Lqq6/m+uuvz+qrr55tttkmZ555ZgYNGpQZM2YkSQYPHpxOnTrlwgsvzEorrZS+ffvmN7/5TQYOHFjI9QIAAADwP4UXU3369EnPnj2zxRZbVNk/cuTIzJw5s8r+FVdcMUsttVRGjBiRJBkxYkS6deuW9u3bl8b06NEjU6ZMySuvvFIa8+1z9+jRo3SO7zJ9+vRMmTKlygMAAACAmtWgyDe/6aab8vzzz+e5556b59iECRPSsGHDtGrVqsr+9u3bZ8KECaUx3yyl5h6fe+yHxkyZMiVff/11mjRpMs97n3vuuRkwYMBPvi4AAAAAflxhM6bef//9HH300bnhhhvSuHHjomJ8p/79+2fy5Mmlx/vvv190JAAAAIA6p7BiauTIkfnoo4+y5pprpkGDBmnQoEEee+yxXHLJJWnQoEHat2+fGTNm5PPPP6/yuokTJ6aioiJJUlFRMc+v9M3d/rEx5eXl3zlbKkkaNWqU8vLyKg8AAAAAalZhxdTmm2+e0aNHZ9SoUaXH2muvnb333rv0fJFFFsnw4cNLr3n99dczduzYdO/ePUnSvXv3jB49Oh999FFpzIMPPpjy8vJ07dq1NOab55g7Zu45AAAAAChGYWtMtWjRIqusskqVfc2aNUubNm1K+w888MAce+yxad26dcrLy3PkkUeme/fuWW+99ZIkW221Vbp27Zp99903559/fiZMmJA//OEP6dOnTxo1apQkOeyww3LZZZflhBNOyAEHHJCHH344N998c+65555f9oIBAAAAqKLQxc9/zMCBA1OvXr306tUr06dPT48ePXL55ZeXjtevXz933313Dj/88HTv3j3NmjXLfvvtlzPOOKM0plOnTrnnnnvSr1+/XHzxxenQoUOuvvrq9OjRo4hLAgAAAOD/V6uKqUcffbTKduPGjTNo0KAMGjToe1+z9NJL59577/3B826yySZ54YUXaiIiAAAAADWksDWmAAAAAFi4Ka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/KRiatasWXnooYdyxRVX5IsvvkiSjBs3LlOnTq3RcAAAAADUXQ2q+4L33nsvW2+9dcaOHZvp06dnyy23TIsWLXLeeedl+vTpGTx48ILICQAAAEAdU+0ZU0cffXTWXnvtfPbZZ2nSpElp/84775zhw4fXaDgAAAAA6q5qz5h64okn8vTTT6dhw4ZV9i+zzDL58MMPaywYAAAAAHVbtWdMzZkzJ7Nnz55n/wcffJAWLVrUSCgAAAAA6r5qF1NbbbVV/vznP5e2y8rKMnXq1Jx22mnZdtttazIbAAAAAHVYtW/lu/DCC9OjR4907do106ZNy1577ZU33ngjbdu2zd///vcFkREAAACAOqjaxVSHDh3y4osv5qabbspLL72UqVOn5sADD8zee+9dZTF0AAAAAPgh1S6mkqRBgwbZZ599ajoLAAAAAAuR+Sqm7rzzzvk+4Q477PCTwwAAAACw8JivYmqnnXaar5OVlZV95y/2AQAAAMC3zVcxNWfOnAWdAwAAAICFTL2iAwAAAACwcPpJxdTw4cOz3XbbZbnllstyyy2X7bbbLg899FBNZwMAAACgDqt2MXX55Zdn6623TosWLXL00Ufn6KOPTnl5ebbddtsMGjRoQWQEAAAAoA6arzWmvumcc87JwIED07dv39K+o446KhtssEHOOeec9OnTp0YDAgAAAFA3VXvG1Oeff56tt956nv1bbbVVJk+eXCOhAAAAAKj7ql1M7bDDDrn99tvn2f/Pf/4z2223XY2EAgAAAKDum69b+S655JLS865du+bss8/Oo48+mu7duydJnnnmmTz11FP53e9+t2BSAgAAAFDnzFcxNXDgwCrbiy66aF599dW8+uqrpX2tWrXKX//61/zhD3+o2YQAAAAA1EnzVUy98847CzoHAAAAAAuZaq8xBQAAAAA1Yb5mTH3bBx98kDvvvDNjx47NjBkzqhy76KKLaiQYAAAAAHVbtYup4cOHZ4cddsiyyy6bMWPGZJVVVsm7776bysrKrLnmmgsiIwAAAAB1ULVv5evfv3+OO+64jB49Oo0bN86tt96a999/PxtvvHF23XXXBZERAAAAgDqo2sXUa6+9lt69eydJGjRokK+//jrNmzfPGWeckfPOO6/GAwIAAABQN1W7mGrWrFlpXanFF188b731VunYpEmTai4ZAAAAAHVatdeYWm+99fLkk09mpZVWyrbbbpvf/e53GT16dG677bast956CyIjAAAAAHVQtYupiy66KFOnTk2SDBgwIFOnTs2wYcPSpUsXv8gHAAAAwHyrdjG17LLLlp43a9YsgwcPrtFAAAAAACwcqr3GFAAAAADUhPmaMbXoooumrKxsvk746aef/qxAAAAAACwc5quY+vOf/7yAYwAAAACwsJmvYmq//fZb0DkAAAAAWMjMVzE1ZcqUlJeXl57/kLnjAAAAAOCHzPcaU+PHj0+7du3SqlWr71xvqrKyMmVlZZk9e3aNhwQAAACg7pmvYurhhx9O69atkySPPPLIAg0EAAAAwMJhvoqpjTfe+DufAwAAAMBPNV/F1Hf56quvMnbs2MyYMaPK/lVXXfVnhwIAAACg7qt2MfXxxx9n//33z7/+9a/vPG6NKQAAAADmR73qvuCYY47J559/nmeffTZNmjTJfffdl6FDh6ZLly658847q3Wuv/zlL1l11VVTXl6e8vLydO/evUrhNW3atPTp0ydt2rRJ8+bN06tXr0ycOLHKOcaOHZuePXumadOmadeuXY4//vjMmjWryphHH300a665Zho1apTOnTtnyJAh1b1sAAAAAGpYtYuphx9+OBdddFHWXnvt1KtXL0svvXT22WefnH/++Tn33HOrda4OHTrkj3/8Y0aOHJn//Oc/2WyzzbLjjjvmlVdeSZL069cvd911V/7xj3/ksccey7hx47LLLruUXj979uz07NkzM2bMyNNPP52hQ4dmyJAhOfXUU0tj3nnnnfTs2TObbrppRo0alWOOOSYHHXRQ7r///upeOgAAAAA1qNq38n355Zdp165dkmTRRRfNxx9/nOWXXz7dunXL888/X61zbb/99lW2zz777PzlL3/JM888kw4dOuSaa67JjTfemM022yxJcu2112allVbKM888k/XWWy8PPPBAXn311Tz00ENp3759Vl999Zx55pk58cQTc/rpp6dhw4YZPHhwOnXqlAsvvDBJstJKK+XJJ5/MwIED06NHj+pePgAAAAA1pNozplZYYYW8/vrrSZLVVlstV1xxRT788MMMHjw4iy+++E8OMnv27Nx000358ssv071794wcOTIzZ87MFltsURqz4oorZqmllsqIESOSJCNGjEi3bt3Svn370pgePXpkypQppVlXI0aMqHKOuWPmngMAAACAYlR7xtTRRx+d8ePHJ0lOO+20bL311rnhhhvSsGHDn7R20+jRo9O9e/dMmzYtzZs3z+23356uXbtm1KhRadiwYVq1alVlfPv27TNhwoQkyYQJE6qUUnOPzz32Q2OmTJmSr7/+Ok2aNJkn0/Tp0zN9+vTS9pQpU6p9XQAAAAD8sGoXU/vss0/p+VprrZX33nsvY8aMyVJLLZW2bdtWO8AKK6yQUaNGZfLkybnllluy33775bHHHqv2eWrSueeemwEDBhSaAQAAAKCuq/atfE8++WSV7aZNm2bNNdf8SaVUkjRs2DCdO3fOWmutlXPPPTerrbZaLr744lRUVGTGjBn5/PPPq4yfOHFiKioqkiQVFRXz/Erf3O0fG1NeXv6ds6WSpH///pk8eXLp8f777/+kawMAAADg+1W7mNpss83SqVOnnHzyyXn11VdrPNCcOXMyffr0rLXWWllkkUUyfPjw0rHXX389Y8eOTffu3ZMk3bt3z+jRo/PRRx+Vxjz44IMpLy9P165dS2O+eY65Y+ae47s0atQo5eXlVR4AAAAA1KxqF1Pjxo3L7373uzz22GNZZZVVsvrqq+eCCy7IBx98UO0379+/fx5//PG8++67GT16dPr3759HH300e++9d1q2bJkDDzwwxx57bB555JGMHDky+++/f7p375711lsvSbLVVlula9eu2XffffPiiy/m/vvvzx/+8If06dMnjRo1SpIcdthhefvtt3PCCSdkzJgxufzyy3PzzTenX79+1c4LAAAAQM2pdjHVtm3b9O3bN0899VTeeuut7Lrrrhk6dGiWWWaZbLbZZtU610cffZTevXtnhRVWyOabb57nnnsu999/f7bccsskycCBA7PddtulV69e2WijjVJRUZHbbrut9Pr69evn7rvvTv369dO9e/fss88+6d27d84444zSmE6dOuWee+7Jgw8+mNVWWy0XXnhhrr766vTo0aO6lw4AAABADar24uff1KlTp5x00klZbbXVcsopp1R70fJrrrnmB483btw4gwYNyqBBg753zNJLL5177733B8+zySab5IUXXqhWNgAAAAAWrGrPmJrrqaeeyhFHHJHFF188e+21V1ZZZZXcc889NZkNAAAAgDqs2jOm+vfvn5tuuinjxo3LlltumYsvvjg77rhjmjZtuiDyAQAAAFBHVbuYevzxx3P88cdnt912S9u2bRdEJgAAAAAWAtUupp566qkFkQMAAACAhcxPXvz81VdfzdixYzNjxowq+3fYYYefHQoAAACAuq/axdTbb7+dnXfeOaNHj05ZWVkqKyuTJGVlZUmS2bNn12xCAAAAAOqkav8q39FHH51OnTrlo48+StOmTfPKK6/k8ccfz9prr51HH310AUQEAAAAoC6q9oypESNG5OGHH07btm1Tr1691KtXL7/+9a9z7rnn5qijjsoLL7ywIHICAAAAUMdUe8bU7Nmz06JFiyRJ27ZtM27cuCTJ0ksvnddff71m0wEAAABQZ1V7xtQqq6ySF198MZ06dcq6666b888/Pw0bNsyVV16ZZZdddkFkBAAAAKAOqnYx9Yc//CFffvllkuSMM87Idtttlw033DBt2rTJsGHDajwgAAAAAHVTtYupHj16lJ537tw5Y8aMyaeffppFF1209Mt8AAAAAPBjql1MfZfWrVvXxGkAAAAAWIhUe/FzAAAAAKgJiikAAAAACqGYAgAAAKAQiikAAAAAClHtYmro0KG55557StsnnHBCWrVqlfXXXz/vvfdejYYDAAAAoO6qdjF1zjnnpEmTJkmSESNGZNCgQTn//PPTtm3b9OvXr8YDAgAAAFA3NajuC95///107tw5SXLHHXekV69eOeSQQ7LBBhtkk002qel8AAAAANRR1Z4x1bx583zyySdJkgceeCBbbrllkqRx48b5+uuvazYdAAAAAHVWtWdMbbnlljnooIOyxhpr5L///W+23XbbJMkrr7ySZZZZpqbzAQAAAFBHVXvG1KBBg9K9e/d8/PHHufXWW9OmTZskyciRI7PnnnvWeEAAAAAA6qZqz5hq1apVLrvssnn2DxgwoEYCAQAAALBwqPaMqSR54oknss8++2T99dfPhx9+mCS57rrr8uSTT9ZoOAAAAADqrmoXU7feemt69OiRJk2a5Pnnn8/06dOTJJMnT84555xT4wEBAAAAqJuqXUydddZZGTx4cK666qosssgipf0bbLBBnn/++RoNBwAAAEDdVe1i6vXXX89GG200z/6WLVvm888/r4lMAAAAACwEql1MVVRU5M0335xn/5NPPplll122RkIBAAAAUPdVu5g6+OCDc/TRR+fZZ59NWVlZxo0blxtuuCHHHXdcDj/88AWREQAAAIA6qEF1X3DSSSdlzpw52XzzzfPVV19lo402SqNGjXLcccflyCOPXBAZAQAAAKiDql1MlZWV5fe//32OP/74vPnmm5k6dWq6du2a5s2bL4h8AAAAANRR1S6m5mrYsGG6du1ak1kAAAAAWIhUu5jaeeedU1ZWNs/+srKyNG7cOJ07d85ee+2VFVZYoUYCAgAAAFA3VXvx85YtW+bhhx/O888/n7KyspSVleWFF17Iww8/nFmzZmXYsGFZbbXV8tRTTy2IvAAAAADUEdWeMVVRUZG99torl112WerV+1+vNWfOnBx99NFp0aJFbrrpphx22GE58cQT8+STT9Z4YAAAAADqhmrPmLrmmmtyzDHHlEqpJKlXr16OPPLIXHnllSkrK0vfvn3z8ssv12hQAAAAAOqWahdTs2bNypgxY+bZP2bMmMyePTtJ0rhx4+9chwoAAAAA5qr2rXz77rtvDjzwwJx88slZZ511kiTPPfdczjnnnPTu3TtJ8thjj2XllVeu2aQAAAAA1CnVLqYGDhyY9u3b5/zzz8/EiROTJO3bt0+/fv1y4oknJkm22mqrbL311jWbFAAAAIA6pdrFVP369fP73/8+v//97zNlypQkSXl5eZUxSy21VM2kAwAAAKDOqnYx9U3fLqQAAAAAYH79pGLqlltuyc0335yxY8dmxowZVY49//zzNRIMAAAAgLqt2r/Kd8kll2T//fdP+/bt88ILL+RXv/pV2rRpk7fffjvbbLPNgsgIAAAAQB1U7WLq8ssvz5VXXplLL700DRs2zAknnJAHH3wwRx11VCZPnrwgMgIAAABQB1W7mBo7dmzWX3/9JEmTJk3yxRdfJEn23Xff/P3vf6/ZdAAAAADUWdUupioqKvLpp58m+d+v7z3zzDNJknfeeSeVlZU1mw4AAACAOqvaxdRmm22WO++8M0my//77p1+/ftlyyy2z++67Z+edd67xgAAAAADUTdX+Vb4rr7wyc+bMSZL06dMnbdq0ydNPP50ddtghhx56aI0HBAAAAKBuqnYxVa9evdSr9/8mWu2xxx7ZY489ajQUAAAAAHVftYupJJk2bVpeeumlfPTRR6XZU3PtsMMONRIMAAAAgLqt2sXUfffdl969e2fSpEnzHCsrK8vs2bNrJBgAAAAAdVu1Fz8/8sgjs+uuu2b8+PGZM2dOlYdSCgAAAID5Ve1iauLEiTn22GPTvn37BZEHAAAAgIVEtYup3/zmN3n00UcXQBQAAAAAFibVXmPqsssuy6677ponnngi3bp1yyKLLFLl+FFHHVVj4QAAAACou6pdTP3973/PAw88kMaNG+fRRx9NWVlZ6VhZWZliCgAAAID5Uu1i6ve//30GDBiQk046KfXqVftOQAAAAABI8hPWmJoxY0Z23313pRQAAAAAP0u126X99tsvw4YNWxBZAAAAAFiIVPtWvtmzZ+f888/P/fffn1VXXXWexc8vuuiiGgsHAAAAQN1V7WJq9OjRWWONNZIkL7/8cpVj31wIHQAAAAB+SLWLqUceeWRB5AAAAABgIWMFcwAAAAAKMV8zpnbZZZcMGTIk5eXl2WWXXX5w7G233VYjwQAAAACo2+armGrZsmVp/aiWLVsu0EAAAAAALBzmq5i69tprv/M5AAAAAPxU1pgCAAAAoBCKKQAAAAAKoZgCAAAAoBCKKQAAAAAKMV/FVOvWrTNp0qQkyQEHHJAvvvhigYYCAAAAoO6br2JqxowZmTJlSpJk6NChmTZt2gINBQAAAEDd12B+BnXv3j077bRT1lprrVRWVuaoo45KkyZNvnPsX//61xoNCAAAAEDdNF/F1PXXX5+BAwfmrbfeSllZWSZPnmzWFAAAAAA/y3wVU+3bt88f//jHJEmnTp1y3XXXpU2bNgs0GAAAAAB123wVU9/0zjvvLIgcAAAAACxk5mvx82977LHHsv3226dz587p3LlzdthhhzzxxBM1nQ0AAACAOqzaxdT111+fLbbYIk2bNs1RRx1VWgh98803z4033litc5177rlZZ5110qJFi7Rr1y477bRTXn/99Spjpk2blj59+qRNmzZp3rx5evXqlYkTJ1YZM3bs2PTs2TNNmzZNu3btcvzxx2fWrFlVxjz66KNZc80106hRo3Tu3DlDhgyp7qUDAAAAUIOqXUydffbZOf/88zNs2LBSMTVs2LD88Y9/zJlnnlmtcz322GPp06dPnnnmmTz44IOZOXNmttpqq3z55ZelMf369ctdd92Vf/zjH3nssccybty47LLLLqXjs2fPTs+ePTNjxow8/fTTGTp0aIYMGZJTTz21NOadd95Jz549s+mmm2bUqFE55phjctBBB+X++++v7uUDAAAAUEOqvcbU22+/ne23336e/TvssENOPvnkap3rvvvuq7I9ZMiQtGvXLiNHjsxGG22UyZMn55prrsmNN96YzTbbLEly7bXXZqWVVsozzzyT9dZbLw888EBeffXVPPTQQ2nfvn1WX331nHnmmTnxxBNz+umnp2HDhhk8eHA6deqUCy+8MEmy0kor5cknn8zAgQPTo0eP6n4EAAAAANSAas+Y6tixY4YPHz7P/oceeigdO3b8WWEmT56cJGndunWSZOTIkZk5c2a22GKL0pgVV1wxSy21VEaMGJEkGTFiRLp165b27duXxvTo0SNTpkzJK6+8UhrzzXPMHTP3HAAAAAD88qo9Y+p3v/tdjjrqqIwaNSrrr79+kuSpp57KkCFDcvHFF//kIHPmzMkxxxyTDTbYIKusskqSZMKECWnYsGFatWpVZWz79u0zYcKE0phvllJzj8899kNjpkyZkq+//jpNmjSpcmz69OmZPn16aXvKlCk/+boAAAAA+G7VLqYOP/zwVFRU5MILL8zNN9+c5H+3xg0bNiw77rjjTw7Sp0+fvPzyy3nyySd/8jlqyrnnnpsBAwYUHQMAAACgTqt2MZUkO++8c3beeecaC9G3b9/cfffdefzxx9OhQ4fS/oqKisyYMSOff/55lVlTEydOTEVFRWnMv//97yrnm/urfd8c8+1f8ps4cWLKy8vnmS2VJP3798+xxx5b2p4yZcrPvk0RAAAAgKqqvcZUTaqsrEzfvn1z++235+GHH06nTp2qHF9rrbWyyCKLVFnT6vXXX8/YsWPTvXv3JEn37t0zevTofPTRR6UxDz74YMrLy9O1a9fSmG+vi/Xggw+WzvFtjRo1Snl5eZUHAAAAADXrJ82Yqil9+vTJjTfemH/+859p0aJFaU2oli1bpkmTJmnZsmUOPPDAHHvssWndunXKy8tz5JFHpnv37llvvfWSJFtttVW6du2afffdN+eff34mTJiQP/zhD+nTp08aNWqUJDnssMNy2WWX5YQTTsgBBxyQhx9+ODfffHPuueeewq4dAAAAYGFX6Iypv/zlL5k8eXI22WSTLL744qXHsGHDSmMGDhyY7bbbLr169cpGG22UioqK3HbbbaXj9evXz91335369eune/fu2WeffdK7d++cccYZpTGdOnXKPffckwcffDCrrbZaLrzwwlx99dXp0aPHL3q9AAAAAPw/hc6Yqqys/NExjRs3zqBBgzJo0KDvHbP00kvn3nvv/cHzbLLJJnnhhReqnREAAACABeNnzZiqrKycr3IJAAAAAL7tJxVTf/vb39KtW7c0adIkTZo0yaqrrprrrruuprMBAAAAUIdV+1a+iy66KKecckr69u2bDTbYIEny5JNP5rDDDsukSZPSr1+/Gg8JAAAAQN1T7WLq0ksvzV/+8pf07t27tG+HHXbIyiuvnNNPP10xBQAAAMB8qfatfOPHj8/6668/z/71118/48ePr5FQAAAAANR91S6mOnfunJtvvnme/cOGDUuXLl1qJBQAAAAAdV+1b+UbMGBAdt999zz++OOlNaaeeuqpDB8+/DsLKwAAAAD4LtWeMdWrV688++yzadu2be64447ccccdadu2bf79739n5513XhAZAQAAAKiDqj1jKknWWmutXH/99TWdBQAAAICFSLVnTAEAAABATZjvGVP16tVLWVnZD44pKyvLrFmzfnYoAAAAAOq++S6mbr/99u89NmLEiFxyySWZM2dOjYQCAAAAoO6b72Jqxx13nGff66+/npNOOil33XVX9t5775xxxhk1Gg4AAACAuusnrTE1bty4HHzwwenWrVtmzZqVUaNGZejQoVl66aVrOh8AAAAAdVS1iqnJkyfnxBNPTOfOnfPKK69k+PDhueuuu7LKKqssqHwAAAAA1FHzfSvf+eefn/POOy8VFRX5+9///p239gEAAADA/JrvYuqkk05KkyZN0rlz5wwdOjRDhw79znG33XZbjYUDAAAAoO6a72Kqd+/eKSsrW5BZAAAAAFiIzHcxNWTIkAUYAwAAAICFzU/6VT4AAAAA+Lk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KLaYef/zxbL/99lliiSVSVlaWO+64o8rxysrKnHrqqVl88cXTpEmTbLHFFnnjjTeqjPn000+z9957p7y8PK1atcqBBx6YqVOnVhnz0ksvZcMNN0zjxo3TsWPHnH/++Qv60gAAAAD4EYUWU19++WVWW221DBo06DuPn3/++bnkkksyePDgPPvss2nWrFl69OiRadOmlcbsvffeeeWVV/Lggw/m7rvvzuOPP55DDjmkdHzKlCnZaqutsvTSS2fkyJG54IILcvrpp+fKK69c4NcHAAAAwPdrUOSbb7PNNtlmm22+81hlZWX+/Oc/5w9/+EN23HHHJMnf/va3tG/fPnfccUf22GOPvPbaa7nvvvvy3HPPZe21106SXHrppdl2223zpz/9KUsssURuuOGGzJgxI3/961/TsGHDrLzyyhk1alQuuuiiKgUWAAAAAL+sWrvG1DvvvJMJEyZkiy22KO1r2bJl1l133YwYMSJJMmLEiLRq1apUSiXJFltskXr16uXZZ58tjdloo43SsGHD0pgePXrk9ddfz2efffad7z19+vRMmTKlygMAAACAmlVri6kJEyYkSdq3b19lf/v27UvHJkyYkHbt2lU53qBBg7Ru3brKmO86xzff49vOPffctGzZsvTo2LHjz78gAAAAAKqotcVUkfr375/JkyeXHu+//37RkQAAAADqnFpbTFVUVCRJJk6cWGX/xIkTS8cqKiry0UcfVTk+a9asfPrpp1XGfNc5vvke39aoUaOUl5dXeQAAAABQs2ptMdWpU6dUVFRk+PDhpX1TpkzJs88+m+7duydJunfvns8//zwjR44sjXn44YczZ86crLvuuqUxjz/+eGbOnFka8+CDD2aFFVbIoosu+gtdDQAAAADfVmgxNXXq1IwaNSqjRo1K8r8Fz0eNGpWxY8emrKwsxxxzTM4666zceeedGT16dHr37p0lllgiO+20U5JkpZVWytZbb52DDz44//73v/PUU0+lb9++2WOPPbLEEkskSfbaa680bNgwBx54YF555ZUMGzYsF198cY499tiCrhoAAACAJGlQ5Jv/5z//yaabblranlsW7bfffhkyZEhOOOGEfPnllznkkEPy+eef59e//nXuu+++NG7cuPSaG264IX379s3mm2+eevXqpVevXrnkkktKx1u2bJkHHnggffr0yVprrZW2bdvm1FNPzSGHHPLLXSgAAAAA8yi0mNpkk01SWVn5vcfLyspyxhln5IwzzvjeMa1bt86NN974g++z6qqr5oknnvjJOQEAAACoebV2jSkAAAAA6jb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WKiKqUGDBmWZZZZJ48aNs+666+bf//530ZEAAAAAFloLTTE1bNiwHHvssTnttNPy/PPPZ7XVVkuPHj3y0UcfFR0NAAAAYKG00BRTF110UQ4++ODsv//+6dq1awYPHpymTZvmr3/9a9HRAAAAABZKDYoO8EuYMWNGRo4cmf79+5f21atXL1tssUVGjBgxz/jp06dn+vTppe3JkycnSaZMmbLgw/4C5kz/qugIUCfUle+Eb/L9ADXHdwTwfXw/AD+kLnxHzL2GysrKHx27UBRTkyZNyuzZs9O+ffsq+9u3b58xY8bMM/7cc8/NgAED5tnfsWPHBZYR+L+n5Z+LTgDUZr4jgO/j+wH4IXXpO+KLL75Iy5Ytf3DMQlFMVVf//v1z7LHHlrbnzJmTTz/9NG3atElZWVmByVgYTJkyJR07dsz777+f8vLyouMAtYzvCOD7+H4AfojvCH5JlZWV+eKLL7LEEkv86NiFophq27Zt6tevn4kTJ1bZP3HixFRUVMwzvlGjRmnUqFGVfa1atVqQEWEe5eXl/g8G8L18RwDfx/cD8EN8R/BL+bGZUnMtFIufN2zYMGuttVaGDx9e2jdnzpwMHz483bt3LzAZAAAAwMJroZgxlSTHHnts9ttvv6y99tr51a9+lT//+c/58ssvs//++xcdDQAAAGChtNAUU7vvvns+/vjjnHrqqZkwYUJWX3313HffffMsiA5Fa9SoUU477bR5bicFSHxHAN/P9wPwQ3xHUFuVVc7Pb/cBAAAAQA1bKNaYAgAAAKD2UUwBAAAAUAjFFAAAAACFUExBLfP+++/H0m8AAAAsDBRTUAucfPLJSZKzzz4755xzTg499NCCEwG13eTJk4uOAAAAP5tiCmqBr7/+Okny3nvv5S9/+UuaNm1acCKgtnrkkUey//77p2/fvkVHAWqp/v37Fx0BqCVmzpyZSy65JH379s1ll12WmTNnFh0J5qGYglpg4sSJueKKK9KpU6ckybRp0wpOBNQ25513XvbZZ5+88sorqayszHXXXVd0JKCWMqMSmOu4445L165dc9ZZZ2X55ZfPcccdV3QkmEeDogMAycCBA/PMM8/kwAMPTJLsu+++BScCapuXX345iy++eLp3755XX3216DhALTJo0KCUlZUlSSorK/PKK68UnAioTbbYYoskyVZbbZW777674DQwL8UU1AK33HJLysrKcuWVV5b2bbDBBgUmAmqb6667LhMmTMjQoUMzcuTInHfeeTnxxBOLjgXUAqusskqV7a5duxaUBKhtZs6cma+++qq0PWvWrALTwHcrq/TzX1C4xx57rPR87r94brTRRkXFAf4PePLJJ/PrX/+66BhALfL222/nmmuuycsvv5x//vOfRccBaoH9998/ZWVlVX71+9prry0wEczLjCmoBaZMmZLtt98+Tz75ZC644IL85je/KToSUMvsuuuuVW7VKSsrU0wBSZKbbrop9957b9q3b5+xY8cqpYCSyy67rMr23P8uAbWJYgpqgQcffDDbb799/vrXv+bWW2/NEUccYZ0poIp//OMfRUcAaqnLL788O+20U/bee+8MGDCg6DhALXLkkUeWns/9h62//vWvBSaCeSmmoBb46quvMnXq1DRv3jwNGjRIo0aNio4E1DJ77rlnlX/l/Pjjj/Pggw8WmAioLR5//PH85z//yVlnnZUnnngiw4YNy+677150LKAWaNeuXQ466KB07ty56CjwvRRTUAtsueWWOeCAA3L22WcnSTp27FhwIqC2+fvf/57kf7/Od95556Vnz54FJwJqk7XXXjtrr712vv7669x6661FxwFqiX322SeXX355xo4dm5122im77rqrfwSn1rH4OdQSzz33XF599dV07do166yzTtFxgFpm/PjxOeecc9KyZcuccMIJKS8vLzoSUEt81xp0N998c8GpgNpk5syZGThwYP70pz/lo48+KjoOVKGYglrgvPPOy4wZM7LOOuvkP//5Txo0aJCTTjqp6FhALVJeXp5tt922NKOyrKws559/fsGpgNrg97//fb744ovssMMO2WKLLYqOA9QiM2bMyC233JLbb789iy++ePbff/+sscYaRceCKtzKB7XAhx9+mEsuuSRJsvXWW+eoo44qOBFQ24wePbrKGlP+XQmY6+yzz87MmTNz0003ZfXVV8/IkSNTv379omMBtcCee+6Z3/zmN7nhhhvSsGHDouPAd1JMQS0wbdq0H9wGmD17dk455ZTMnDkzDRs2zOmnn150JKCW+Pe//51bbrklSXLFFVcopYCSwYMH58wzz8wdd9yR9u3b55RTTsliiy1WdCyowq18UAvcdNNNeeCBB7LKKqvk5ZdfzpZbbpk999yz6FhALXLAAQfkz3/+c8rLyzNlypQcc8wxfu4ZSJI0adIkm222WZo2bZok1pgCSg455JCcfPLJWWaZZfLuu+/mrLPOytVXX110LKjCjCmoBfbYY49stdVWeeutt/Lb3/42Tz75ZNGRgFqmZcuWpQXPy8vL07Jly4ITAbXF119/XWV7+vTpBSUBaptmzZplmWWWSZIss8wyadGiRbGB4DvUKzoA8D+tW7fOOuusk9atW+e+++4rOg5Qy3z11Vd5/fXXkyT//e9/M3Xq1IITAbXF6NGjc+mll+bjjz/OkCFDssceexQdCaglJk+enE8//TRJ8tlnn2Xy5MkFJ4J5mTEFtcBXX31Vel5ZWZlZs2YVmAaojc4777yce+65ee+997LUUkv5RT6g5NRTT82JJ56YHj165Mwzz8ztt99edCSglthkk01y5JFHZtasWVlkkUVy6KGHFh0J5qGYglqgT58+pV/bsuwb8F3GjRuX/fbbr/QdMX78+Cy66KIFpwJqg44dO2a99dbL+uuvn549exYdB6hFnn766dxwww2l7T59+mTDDTcsMBHMSzEFtcA3f12rdevW7v0G5rH++utn2223zYorrljad+qppxaYCKgt3nzzzey2226ZOnVqdt11V4ufAyUNGzassu1XO6mNFFNQCwwePDhlZWWprKzMxx9/nKWXXjqnnHJK0bGAWuTNN9/M9ddfn9deey3rrrtuDjjggKIjAbXEvffem3HjxuW///1vll9++SyxxBJFRwJqkfvvvz/rrLNO/vOf/7g7g1qprNL/ZEKtc/TRR+fiiy8uOgZQy3z44Ye57rrr8uKLL+aGG25IvXp+wwRIhg4dmhEjRmT11VfPqFGj8qtf/Up5DSRJZs6cmauuuiqvvPJKVllllRx00EFZZJFFio4FVZgxBbXMzJkz89lnnxUdA6hldtpppzRv3jz77rtvtt9++4wZMyZdu3YtOhZQCzzzzDMZPHhwafvwww9XTAFJkkUWWSRHHHFE0THgBymmoBaYux5EZWVlGjRokL59+xYdCahl1lhjjSTJs88+m2eeeSZlZWXWmAKSZJ7Zk2ZTAvB/iWIKaoEBAwakS5cuWWSRRTJz5sy8+eabRUcCaplNNtmkVGC3adMmq6yyStGRgFpi+eWXz8knn5y11147zz//fLp06VJ0JACYb/45BWqBiy++uHSv9yKLLJJLL7204ERAbTNmzJi89tprGTNmTG6//fYcffTRRUcCaonPP/88b775Zk455ZS8/vrrmTJlStGRAGC+mTEFtcC3f8a1QQP/qwlUdeihh1bZ7tevX0FJgNpmjz32SJJMmzYtl1xySV588cWCEwHA/PP//UItMGPGjLz++utZYYUV8t///jdff/110ZGAWuarr74qPf/444/z8ccfF5gGqE1WWGGFXHfddbnnnnty5JFHZoMNNig6EgDMt7LKysrKokPAwu7zzz/POeeck/feey/LLLNM+vfvn1atWhUdC6hF9t9//9IaU61bt84hhxySFVZYoehYQC2w9tprZ9VVV02vXr1SVlaWJNl2220LTgUA80cxBbXA+PHj89xzz2XLLbfMM888k4svvjh33HFH0bGAWuT9999Px44d88UXX6RFixb573//m+WXX77oWEAtMHTo0Hn27bfffgUkAYDqU0xBLbDTTjtljz32yKBBg7LnnnvmoIMOmmfdKWDhdsQRR+Tyyy+f5z8BAOD/Mr/KB7VAx44ds8cee6Rr16454ogjlFIAAAAsFMyYglpg3XXXzdJLL52xY8dmqaWWSpLcfPPNBacCapPOnTtnzTXXzPPPP5811lgjL7zwQt58882iYwEAwM+imIJaqLKysrR4KQAAANRVbuWDWuDYY49NkpxxxhlJkj59+hQZB6iF9t9//xxwwAFVHgAA8H9dg6IDAMm0adOSJBMmTEjyvxlTAN80ePDgJMnEiRNzzjnnpGnTpgUnAgCAn08xBbXAyy+/nMsvv7z0n6+++mrRkYBaZs6cORk4cGDefffd9O/fP506dSo6EgAA/GzWmIJa4LHHHis9LysrS2VlZTbeeOMCEwG1TceOHbPFFltk7bXXLq1Bd8QRRxScCgAAfh5rTEEtsNxyy2Xq1KlZaaWVcscdd2TWrFlFRwJqmSOPPDJ33XVXll566ay88spZeeWVi44EAAA/m2IKaoF+/frlyy+/zL777psTTjghQ4YMKToSUMu89tprmTRpUu66665svPHGZlUCAFAnKKagFlh88cWz2267pWvXrqmoqMiiiy5adCSglpk0aVLuvffeTJw4Mffee2/uvffeoiMBAMDPZo0pqAW6dOmSNdZYI6NGjcpqq62WF198Mf/973+LjgXUIkOHDq2yXVZWlt69exeUBgAAaoZiCgAAAIBCNCg6AJDsueeepV/ZqlevXvr27Zv11luv4FQAAACwYJkxBbXM9OnTc+ihh1oAHQAAgDrP4udQyzRq1CgtWrQoOgYAAAAscG7lg1qgV69eWW655VJZWZlJkyZlmWWWKToSAAAALHCKKagFvvrqq/Tt2zeVlZVZdNFFU15eXnQkAAAAWOAUU1ALfPnll7n77rur7DviiCMKSgMAAAC/DMUU1AKLLrpoVllllfgtAgAAABYmiimoBZZYYolstNFGRccAAACAX1RZpSkaULhp06alcePGRccAAACAX5RiCgAAAIBC1Cs6AAAAAAALJ8UUAAAAAIVQTAEAAABQCMUUAAAAAIVQTAEAJBkyZEhatWpVdIyf5d13301ZWVlGjRpVdBQAgPmimAIAFhq//e1vU1ZWlrKysjRs2DCdO3fOGWeckVmzZi2Q9/s5RdHQoUPz61//OkmyySablHI3atQoSy65ZLbffvvcdtttVV7TsWPHjB8/PqusskpNxAcAWOAUUwDAQmXrrbfO+PHj88Ybb+R3v/tdTj/99FxwwQVFx5rHP//5z+ywww6l7YMPPjjjx4/PW2+9lVtvvTVdu3bNHnvskUMOOaQ0pn79+qmoqEiDBg2KiAwAUG2KKQBgodKoUaNUVFRk6aWXzuGHH54tttgid9555zzj3nrrrey4445p3759mjdvnnXWWScPPfRQlTHLLLNMzjnnnBxwwAFp0aJFllpqqVx55ZWl4506dUqSrLHGGikrK8smm2ySJHn00Ufzq1/9Ks2aNUurVq2ywQYb5L333iu9btq0aXnggQeqFFNNmzZNRUVFOnTokPXWWy/nnXderrjiilx11VWlXN+eofXZZ59l7733zmKLLZYmTZqkS5cuufbaa0vnfP/997PbbrulVatWad26dXbccce8++67pePPPfdcttxyy7Rt2zYtW7bMxhtvnOeff750vLKyMqeffnqWWmqpNGrUKEsssUSOOuqo0vHp06fnuOOOy5JLLplmzZpl3XXXzaOPPlo6/t5772X77bfPoosummbNmmXllVfOvffe+2N/QgCgDlFMAQALtSZNmmTGjBnz7J86dWq23XbbDB8+PC+88EK23nrrbL/99hk7dmyVcRdeeGHWXnvtvPDCCzniiCNy+OGH5/XXX0+S/Pvf/06SPPTQQxk/fnxuu+22zJo1KzvttFM23njjvPTSSxkxYkQOOeSQlJWVlc45fPjwLLnkkllxxRV/MPt+++2XRRdddJ5b+uY65ZRT8uqrr+Zf//pXXnvttfzlL39J27ZtkyQzZ85Mjx490qJFizzxxBN56qmn0rx582y99dalz+OLL77IfvvtlyeffDLPPPNMunTpkm233TZffPFFkuTWW2/NwIEDc8UVV+SNN97IHXfckW7dupXev2/fvhkxYkRuuummvPTSS9l1112z9dZb54033kiS9OnTJ9OnT8/jjz+e0aNH57zzzkvz5s1/8JoBgLrFPG8AYKFUWVmZ4cOH5/7778+RRx45z/HVVlstq622Wmn7zDPPzO23354777wzffv2Le3fdtttc8QRRyRJTjzxxAwcODCPPPJIVlhhhSy22GJJkjZt2qSioiJJ8umnn2by5MnZbrvtstxyyyVJVlpppSrv/e3b+L5PvXr1svzyy1eZ5fRNY8eOzRprrJG11147yf9meM01bNiwzJkzJ1dffXWpFLv22mvTqlWrPProo9lqq62y2WabVTnflVdemVatWuWxxx7Ldtttl7Fjx6aioiJbbLFFFllkkSy11FL51a9+VXrva6+9NmPHjs0SSyyRJDnuuONy33335dprr80555yTsWPHplevXqUya9lll/3RawYA6hYzpgCAhcrdd9+d5s2bp3Hjxtlmm22y++675/TTT59n3NSpU3PcccdlpZVWSqtWrdK8efO89tpr88yYWnXVVUvPy8rKUlFRkY8++uh7379169b57W9/mx49emT77bfPxRdfnPHjx5eOV1ZW5q677pqvYmru+G/Otvqmww8/PDfddFNWX331nHDCCXn66adLx1588cW8+eabadGiRZo3b57mzZundevWmTZtWt56660kycSJE3PwwQenS5cuadmyZcrLyzN16tTSZ7Drrrvm66+/zrLLLpuDDz44t99+e2kh+dGjR2f27NlZfvnlS+dv3rx5HnvssdL5jzrqqJx11lnZYIMNctppp+Wll16ar2sGAOoOxRQAsFDZdNNNM2rUqLzxxhv5+uuvM3To0DRr1myecccdd1xuv/32nHPOOXniiScyatSodOvWbZ7b/hZZZJEq22VlZZkzZ84PZrj22mszYsSIrL/++hk2bFiWX375PPPMM0n+d/vfrFmzsv766//otcyePTtvvPFGaS2rb9tmm23y3nvvpV+/fhk3blw233zzHHfccUn+V7yttdZaGTVqVJXHf//73+y1115J/ner4KhRo3LxxRfn6aefzqhRo9KmTZvSZ9CxY8e8/vrrufzyy9OkSZMcccQR2WijjTJz5sxMnTo19evXz8iRI6uc/7XXXsvFF1+cJDnooIPy9ttvZ999983o0aOz9tpr59JLL/3R6wYA6g638gEAC5VmzZqlc+fOPzruqaeeym9/+9vsvPPOSf5X5HzfLXPfp2HDhkn+VyB92xprrJE11lgj/fv3T/fu3XPjjTdmvfXWyz//+c/07Nkz9evX/9HzDx06NJ999ll69er1vWMWW2yx7Lffftlvv/2y4YYb5vjjj8+f/vSnrLnmmhk2bFjatWuX8vLy73ztU089lcsvvzzbbrttkv8tlj5p0qQqY5o0aZLtt98+22+/ffr06ZMVV1wxo0ePzhprrJHZs2fno48+yoYbbvi9+Tp27JjDDjsshx12WPr375+rrrrqO2+tBADqJsUUAMB36NKlS2677bZsv/32KSsryymnnPKjM6G+rV27dmnSpEnuu+++dOjQIY0bN86nn36aK6+8MjvssEOWWGKJvP7663njjTfSu3fvJMmdd96ZM844Y55zffXVV5kwYUJmzZqVDz74ILfffnsGDhyYww8/PJtuuul3vv+pp56atdZaKyuvvHKmT5+eu+++u7Se1d57750LLrggO+64Y84444x06NAh7733Xm677baccMIJ6dChQ7p06ZLrrrsua6+9dqZMmZLjjz8+TZo0KZ1/yJAhmT17dtZdd900bdo0119/fZo0aZKll146bdq0yd57753evXvnwgsvzBprrJGPP/44w4cPz6qrrpqePXvmmGOOyTbbbJPll18+n332WR555JF51tsCAOo2t/IBAHyHiy66KIsuumjWX3/9bL/99unRo0fWXHPNap2jQYMGueSSS3LFFVdkiSWWyI477pimTZtmzJgx6dWrV5Zffvkccsgh6dOnTw499NC89dZbefPNN9OjR495znXVVVdl8cUXz3LLLZdddtklr776aoYNG5bLL7/8e9+/YcOG6d+/f1ZdddVstNFGqV+/fm666aYkSdOmTfP4449nqaWWyi677JKVVlopBx54YKZNm1aaQXXNNdfks88+y5prrpl99903Rx11VNq1a1c6f6tWrXLVVVdlgw02yKqrrpqHHnood911V9q0aZPkf7cs9u7dO7/73e+ywgorZKeddspzzz2XpZZaKsn/ZpL16dMnK620Urbeeussv/zyP3g9AEDdU1ZZWVlZdAgAAP5Xhj300EO59957i44CAPCLMGMKAKCW6NChQ/r37190DACAX4wZUwAAAAAUwowpAAAAAAqhmAIAAACgEIopAAAAAAqhmAIAAACgEIopAAAAAAqhmAIAAACgEIopAAAAAAqhmAIAAACgEIopAAAAAAqhmAIAAACgEP8ftkirZAbjTK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png;base64,iVBORw0KGgoAAAANSUhEUgAABKYAAAJOCAYAAACN2Q8zAAAAOXRFWHRTb2Z0d2FyZQBNYXRwbG90bGliIHZlcnNpb24zLjcuMSwgaHR0cHM6Ly9tYXRwbG90bGliLm9yZy/bCgiHAAAACXBIWXMAAA9hAAAPYQGoP6dpAABXbklEQVR4nO3dd5hV5aE+7GcA6QwICKOCioIFxW4Ujb2gYid2xdgLWDA2TCxYo0aJBYMtQiwRY4stNuyKxqAoFowdlaJYQFT6fH/kY/8csTA6uOYM931d+8pea7177WftOWefnId3vbussrKyMgAAAADwC6tXdAAAAAAAFk6KKQAAAAAKoZgCAAAAoBCKKQAAAAAKoZgCAAAAoBCKKQAAAAAKoZgCAAAAoBCKKQAAAAAKoZgCAAAAoBCKKQAAasy7776bsrKy/OlPf1rg7zFkyJAF9h4AwC9DMQUA1KghQ4akrKws//nPf4qOAgBALaeYAgAAAKAQiikAgP/Dvvrqq6IjAAD8ZIopAGCB++1vf5vmzZtn7Nix2W677dK8efMsueSSGTRoUJJk9OjR2WyzzdKsWbMsvfTSufHGG6u8/tNPP81xxx2Xbt26pXnz5ikvL88222yTF198cZ73eu+997LDDjukWbNmadeuXfr165f7778/ZWVlefTRR6uMffbZZ7P11lunZcuWadq0aTbeeOM89dRTVcZ88cUXOeaYY7LMMsukUaNGadeuXbbccss8//zzP3jNp59+esrKyjJmzJjstttuKS8vT5s2bXL00Udn2rRp84y//vrrs9Zaa6VJkyZp3bp19thjj7z//vtVxmyyySZZZZVVMnLkyGy00UZp2rRpTj755B/MMWbMmPzmN79J69at07hx46y99tq58847q4ypzuc7bdq0nH766Vl++eXTuHHjLL744tlll13y1ltvzTP2yiuvzHLLLZdGjRplnXXWyXPPPfeDWef6/PPP069fv9Jn3qFDh/Tu3TuTJk363te89NJL+e1vf5tll102jRs3TkVFRQ444IB88sknVcbNz9/zjTfeSK9evVJRUZHGjRunQ4cO2WOPPTJ58uT5yg8AzL8GRQcAABYOs2fPzjbbbJONNtoo559/fm644Yb07ds3zZo1y+9///vsvffe2WWXXTJ48OD07t073bt3T6dOnZIkb7/9du64447suuuu6dSpUyZOnJgrrrgiG2+8cV599dUsscQSSZIvv/wym222WcaPH5+jjz46FRUVufHGG/PII4/Mk+fhhx/ONttsk7XWWiunnXZa6tWrl2uvvTabbbZZnnjiifzqV79Kkhx22GG55ZZb0rdv33Tt2jWffPJJnnzyybz22mtZc801f/S6d9tttyyzzDI599xz88wzz+SSSy7JZ599lr/97W+lMWeffXZOOeWU7LbbbjnooIPy8ccf59JLL81GG22UF154Ia1atSqN/eSTT7LNNttkjz32yD777JP27dt/73u/8sor2WCDDbLkkkvmpJNOSrNmzXLzzTdnp512yq233pqdd965Wp/v7Nmzs91222X48OHZY489cvTRR+eLL77Igw8+mJdffjnLLbdc6b1vvPHGfPHFFzn00ENTVlaW888/P7vsskvefvvtLLLIIt+beerUqdlwww3z2muv5YADDsiaa66ZSZMm5c4778wHH3yQtm3bfufrHnzwwbz99tvZf//9U1FRkVdeeSVXXnllXnnllTzzzDMpKyubr7/njBkz0qNHj0yfPj1HHnlkKioq8uGHH+buu+/O559/npYtW/7o3xwAqIZKAIAadO2111YmqXzuuedK+/bbb7/KJJXnnHNOad9nn31W2aRJk8qysrLKm266qbR/zJgxlUkqTzvttNK+adOmVc6ePbvK+7zzzjuVjRo1qjzjjDNK+y688MLKJJV33HFHad/XX39dueKKK1YmqXzkkUcqKysrK+fMmVPZpUuXyh49elTOmTOnNParr76q7NSpU+WWW25Z2teyZcvKPn36VPtzOO200yqTVO6www5V9h9xxBGVSSpffPHFysrKysp33323sn79+pVnn312lXGjR4+ubNCgQZX9G2+8cWWSysGDB89Xhs0337yyW7duldOmTSvtmzNnTuX6669f2aVLl9K++f18//rXv1Ymqbzooovmea+5n+M777xTmaSyTZs2lZ9++mnp+D//+c/KJJV33XXXD2Y+9dRTK5NU3nbbbT/6Htdee23p2FdffTXP+L///e+VSSoff/zx0r4f+3u+8MILlUkq//GPf/xgTgCgZriVDwD4xRx00EGl561atcoKK6yQZs2aZbfddivtX2GFFdKqVau8/fbbpX2NGjVKvXr/+68ts2fPzieffJLmzZtnhRVWqHIL1n333Zcll1wyO+ywQ2lf48aNc/DBB1fJMWrUqLzxxhvZa6+98sknn2TSpEmZNGlSvvzyy2y++eZ5/PHHM2fOnFLOZ599NuPGjftJ19ynT58q20ceeWSS5N57702S3HbbbZkzZ0522223Uo5JkyaloqIiXbp0mWe2V6NGjbL//vv/6Pt++umnefjhh7Pbbrvliy++KJ33k08+SY8ePfLGG2/kww8/LJ1zfj7fW2+9NW3bti1dwzfNnZE01+67755FF120tL3hhhsmSZW/63e59dZbs9pqq5Vmc/3Qe3xTkyZNSs+nTZuWSZMmZb311kuSKtfwY3/PuTOi7r//fut3AcAvQDEFAPwiGjdunMUWW6zKvpYtW6ZDhw7zFA4tW7bMZ599VtqeM2dOBg4cmC5duqRRo0Zp27ZtFltssbz00ktV1v157733stxyy81zvs6dO1fZfuONN5Ik++23XxZbbLEqj6uvvjrTp08vnff888/Pyy+/nI4dO+ZXv/pVTj/99B8tV76pS5cuVbaXW2651KtXL++++24pS2VlZbp06TJPltdeey0fffRRldcvueSSadiw4Y++75tvvpnKysqccsop85z3tNNOS5LSuef3833rrbeywgorpEGDH18NYqmllqqyPbek+ubf9bu89dZbWWWVVX70/N/26aef5uijj0779u3TpEmTLLbYYqVbQb95DT/29+zUqVOOPfbYXH311Wnbtm169OiRQYMGWV8KABYQa0wBAL+I+vXrV2t/ZWVl6fk555yTU045JQcccEDOPPPMtG7dOvXq1csxxxxTmtlUHXNfc8EFF2T11Vf/zjHNmzdP8r81ojbccMPcfvvteeCBB3LBBRfkvPPOy2233ZZtttmm2u/97dJszpw5KSsry7/+9a/v/Czm5pjrmzODfsjcazzuuOPSo0eP7xwzt7Cr6c83mb+/a03abbfd8vTTT+f444/P6quvnubNm2fOnDnZeuutq1zD/Pw9L7zwwvz2t7/NP//5zzzwwAM56qijSmuEdejQYYHkB4CFlWIKAKj1brnllmy66aa55pprquz//PPPqyyGvfTSS+fVV19NZWVllQLozTffrPK6uYt0l5eXZ4sttvjR91988cVzxBFH5IgjjshHH32UNddcM2efffZ8FVNvvPFGaebO3Cxz5szJMsssU8pSWVmZTp06Zfnll//R882vZZddNkmyyCKL/Og1zu/nu9xyy+XZZ5/NzJkzf3AB859jueWWy8svv1yt13z22WcZPnx4BgwYkFNPPbW0f+7MuG+bn79nt27d0q1bt/zhD3/I008/nQ022CCDBw/OWWed9dMuDAD4Tm7lAwBqvfr1688z0+Yf//hHaY2kuXr06JEPP/wwd955Z2nftGnTctVVV1UZt9Zaa2W55ZbLn/70p0ydOnWe9/v444+T/G+9pW/fwtWuXbssscQSmT59+nxlHzRoUJXtSy+9NElKJcguu+yS+vXrZ8CAAfNcY2VlZT755JP5ep9va9euXTbZZJNcccUVGT9+/DzH515jMv+fb69evTJp0qRcdtll85yvpmZC9erVKy+++GJuv/32+X6PubOzvn38z3/+c5Xt+fl7TpkyJbNmzaoyplu3bqlXr958/80BgPlnxhQAUOttt912OeOMM7L//vtn/fXXz+jRo3PDDTeUZgXNdeihh+ayyy7LnnvumaOPPjqLL754brjhhjRu3DjJ/7uNrl69ern66quzzTbbZOWVV87++++fJZdcMh9++GEeeeSRlJeX56677soXX3yRDh065De/+U1WW221NG/ePA899FCee+65XHjhhfOV/Z133skOO+yQrbfeOiNGjMj111+fvfbaK6uttlqS/80QOuuss9K/f/+8++672WmnndKiRYu88847uf3223PIIYfkuOOO+0mf26BBg/LrX/863bp1y8EHH5xll102EydOzIgRI/LBBx/kxRdfrNbn27t37/ztb3/Lsccem3//+9/ZcMMN8+WXX+ahhx7KEUcckR133PEn5fym448/Prfcckt23XXXHHDAAVlrrbXy6aef5s4778zgwYNLn9s3lZeXZ6ONNsr555+fmTNnZskll8wDDzyQd955p8q4+fl7Pvzww+nbt2923XXXLL/88pk1a1auu+661K9fP7169frZ1wcAVKWYAgBqvZNPPjlffvllbrzxxgwbNixrrrlm7rnnnpx00klVxjVv3jwPP/xwjjzyyFx88cVp3rx5evfunfXXXz+9evUqFVRJsskmm2TEiBE588wzc9lll2Xq1KmpqKjIuuuum0MPPTRJ0rRp0xxxxBF54IEHSr+e17lz51x++eU5/PDD5yv7sGHDcuqpp+akk05KgwYN0rdv31xwwQVVxpx00klZfvnlM3DgwAwYMCBJ0rFjx2y11VZVfmGwurp27Zr//Oc/GTBgQIYMGZJPPvkk7dq1yxprrFHllrf5/Xzr16+fe++9N2effXZuvPHG3HrrrWnTpk2p/KoJzZs3zxNPPJHTTjstt99+e4YOHZp27dpl8803/8H1nW688cYceeSRGTRoUCorK7PVVlvlX//6V5ZYYonSmPn5e6622mrp0aNH7rrrrnz44Ydp2rRpVltttfzrX/8q/cofAFBzyioX1AqUAAC1xJ///Of069cvH3zwQZZccslf5D1PP/30DBgwIB9//HGVdZoAAPh/rDEFANQpX3/9dZXtadOm5YorrkiXLl1+sVIKAID541Y+AKBO2WWXXbLUUktl9dVXz+TJk3P99ddnzJgxueGGG4qOBgDAtyimAIA6pUePHrn66qtzww03ZPbs2enatWtuuumm7L777kVHAwDgW6wxBQAAAEAhrDEFAAAAQCEUUwAAAAAUwhpT82HOnDkZN25cWrRokbKysqLjAAAAANRalZWV+eKLL7LEEkukXr0fnhOlmJoP48aNS8eOHYuOAQAAAPB/xvvvv58OHTr84BjF1Hxo0aJFkv99oOXl5QWnAQAAAKi9pkyZko4dO5b6lB+imJoPc2/fKy8vV0wBAAAAzIf5WQ7J4ucAAAAAFEIxBQAAAEAhFFMAAAAAFEIxBQAAAEAhFFMAAAAAFEIxBQAAAEAhFFMAAAAAFEIxBQAAAEAhFFMAAAAAFEIxBQAAAEAhFFMAAAAAFEIxBQAAAEAhFFMAAAAAFEIxBQAAAEAhFFMAAAAAFKLQYur0009PWVlZlceKK65YOj5t2rT06dMnbdq0SfPmzdOrV69MnDixyjnGjh2bnj17pmnTpmnXrl2OP/74zJo1q8qYRx99NGuuuWYaNWqUzp07Z8iQIb/E5QEAAADwAwqfMbXyyitn/PjxpceTTz5ZOtavX7/cdddd+cc//pHHHnss48aNyy677FI6Pnv27PTs2TMzZszI008/naFDh2bIkCE59dRTS2Peeeed9OzZM5tuumlGjRqVY445JgcddFDuv//+X/Q6AQAAAKiqrLKysrKoNz/99NNzxx13ZNSoUfMcmzx5chZbbLHceOON+c1vfpMkGTNmTFZaaaWMGDEi6623Xv71r39lu+22y7hx49K+ffskyeDBg3PiiSfm448/TsOGDXPiiSfmnnvuycsvv1w69x577JHPP/88991333zlnDJlSlq2bJnJkyenvLz85184AAAAQB1VnR6l8BlTb7zxRpZYYoksu+yy2XvvvTN27NgkyciRIzNz5sxsscUWpbErrrhillpqqYwYMSJJMmLEiHTr1q1USiVJjx49MmXKlLzyyiulMd88x9wxc88BAAAAQDEaFPnm6667boYMGZIVVlgh48ePz4ABA7Lhhhvm5ZdfzoQJE9KwYcO0atWqymvat2+fCRMmJEkmTJhQpZSae3zusR8aM2XKlHz99ddp0qTJPLmmT5+e6dOnl7anTJnys68VAAAAgKoKLaa22Wab0vNVV1016667bpZeeuncfPPN31kY/VLOPffcDBgwoLD3X9CWOemeoiNAnfDuH3sWHaHG+X6AmuM7Avg+vh+AH1IXvyN+SOG38n1Tq1atsvzyy+fNN99MRUVFZsyYkc8//7zKmIkTJ6aioiJJUlFRMc+v9M3d/rEx5eXl31t+9e/fP5MnTy493n///Zq4PAAAAAC+oVYVU1OnTs1bb72VxRdfPGuttVYWWWSRDB8+vHT89ddfz9ixY9O9e/ckSffu3TN69Oh89NFHpTEPPvhgysvL07Vr19KYb55j7pi55/gujRo1Snl5eZUHAAAAADWr0GLquOOOy2OPPZZ33303Tz/9dHbeeefUr18/e+65Z1q2bJkDDzwwxx57bB555JGMHDky+++/f7p375711lsvSbLVVlula9eu2XffffPiiy/m/vvvzx/+8If06dMnjRo1SpIcdthhefvtt3PCCSdkzJgxufzyy3PzzTenX79+RV46AAAAwEKv0DWmPvjgg+y555755JNPsthii+XXv/51nnnmmSy22GJJkoEDB6ZevXrp1atXpk+fnh49euTyyy8vvb5+/fq5++67c/jhh6d79+5p1qxZ9ttvv5xxxhmlMZ06dco999yTfv365eKLL06HDh1y9dVXp0ePHr/49QIAAADw/xRaTN10000/eLxx48YZNGhQBg0a9L1jll566dx7770/eJ5NNtkkL7zwwk/KCAAAAMCCUavWmAIAAABg4a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taaY+uMf/5iysrIcc8wxpX3Tpk1Lnz590qZNmzRv3jy9evXKxIkTq7xu7Nix6dmzZ5o2bZp27drl+OOPz6xZs6qMefTRR7PmmmumUaNG6dy5c4YMGfILXBEAAAAAP6RWFFPPPfdcrrjiiqy66qpV9vfr1y933XVX/vGPf+Sxxx7LuHHjsssuu5SOz549Oz179syMGTPy9NNPZ+jQoRkyZEhOPfXU0ph33nknPXv2zKabbppRo0blmGOOyUEHHZT777//F7s+AAAAAOZVeDE1derU7L333rnqqquy6KKLlvZPnjw511xzTS666KJsttlmWWuttXLttdfm6aefzjPPPJMkeeCBB/Lqq6/m+uuvz+qrr55tttkmZ555ZgYNGpQZM2YkSQYPHpxOnTrlwgsvzEorrZS+ffvmN7/5TQYOHFjI9QIAAADwP4UXU3369EnPnj2zxRZbVNk/cuTIzJw5s8r+FVdcMUsttVRGjBiRJBkxYkS6deuW9u3bl8b06NEjU6ZMySuvvFIa8+1z9+jRo3SO7zJ9+vRMmTKlygMAAACAmtWgyDe/6aab8vzzz+e5556b59iECRPSsGHDtGrVqsr+9u3bZ8KECaUx3yyl5h6fe+yHxkyZMiVff/11mjRpMs97n3vuuRkwYMBPvi4AAAAAflxhM6bef//9HH300bnhhhvSuHHjomJ8p/79+2fy5Mmlx/vvv190JAAAAIA6p7BiauTIkfnoo4+y5pprpkGDBmnQoEEee+yxXHLJJWnQoEHat2+fGTNm5PPPP6/yuokTJ6aioiJJUlFRMc+v9M3d/rEx5eXl3zlbKkkaNWqU8vLyKg8AAAAAalZhxdTmm2+e0aNHZ9SoUaXH2muvnb333rv0fJFFFsnw4cNLr3n99dczduzYdO/ePUnSvXv3jB49Oh999FFpzIMPPpjy8vJ07dq1NOab55g7Zu45AAAAAChGYWtMtWjRIqusskqVfc2aNUubNm1K+w888MAce+yxad26dcrLy3PkkUeme/fuWW+99ZIkW221Vbp27Zp99903559/fiZMmJA//OEP6dOnTxo1apQkOeyww3LZZZflhBNOyAEHHJCHH344N998c+65555f9oIBAAAAqKLQxc9/zMCBA1OvXr306tUr06dPT48ePXL55ZeXjtevXz933313Dj/88HTv3j3NmjXLfvvtlzPOOKM0plOnTrnnnnvSr1+/XHzxxenQoUOuvvrq9OjRo4hLAgAAAOD/V6uKqUcffbTKduPGjTNo0KAMGjToe1+z9NJL59577/3B826yySZ54YUXaiIiAAAAADWksDWmAAAAAFi4Ka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/KRiatasWXnooYdyxRVX5IsvvkiSjBs3LlOnTq3RcAAAAADUXQ2q+4L33nsvW2+9dcaOHZvp06dnyy23TIsWLXLeeedl+vTpGTx48ILICQAAAEAdU+0ZU0cffXTWXnvtfPbZZ2nSpElp/84775zhw4fXaDgAAAAA6q5qz5h64okn8vTTT6dhw4ZV9i+zzDL58MMPaywYAAAAAHVbtWdMzZkzJ7Nnz55n/wcffJAWLVrUSCgAAAAA6r5qF1NbbbVV/vznP5e2y8rKMnXq1Jx22mnZdtttazIbAAAAAHVYtW/lu/DCC9OjR4907do106ZNy1577ZU33ngjbdu2zd///vcFkREAAACAOqjaxVSHDh3y4osv5qabbspLL72UqVOn5sADD8zee+9dZTF0AAAAAPgh1S6mkqRBgwbZZ599ajoLAAAAAAuR+Sqm7rzzzvk+4Q477PCTwwAAAACw8JivYmqnnXaar5OVlZV95y/2AQAAAMC3zVcxNWfOnAWdAwAAAICFTL2iAwAAAACwcPpJxdTw4cOz3XbbZbnllstyyy2X7bbbLg899FBNZwMAAACgDqt2MXX55Zdn6623TosWLXL00Ufn6KOPTnl5ebbddtsMGjRoQWQEAAAAoA6arzWmvumcc87JwIED07dv39K+o446KhtssEHOOeec9OnTp0YDAgAAAFA3VXvG1Oeff56tt956nv1bbbVVJk+eXCOhAAAAAKj7ql1M7bDDDrn99tvn2f/Pf/4z2223XY2EAgAAAKDum69b+S655JLS865du+bss8/Oo48+mu7duydJnnnmmTz11FP53e9+t2BSAgAAAFDnzFcxNXDgwCrbiy66aF599dW8+uqrpX2tWrXKX//61/zhD3+o2YQAAAAA1EnzVUy98847CzoHAAAAAAuZaq8xBQAAAAA1Yb5mTH3bBx98kDvvvDNjx47NjBkzqhy76KKLaiQYAAAAAHVbtYup4cOHZ4cddsiyyy6bMWPGZJVVVsm7776bysrKrLnmmgsiIwAAAAB1ULVv5evfv3+OO+64jB49Oo0bN86tt96a999/PxtvvHF23XXXBZERAAAAgDqo2sXUa6+9lt69eydJGjRokK+//jrNmzfPGWeckfPOO6/GAwIAAABQN1W7mGrWrFlpXanFF188b731VunYpEmTai4ZAAAAAHVatdeYWm+99fLkk09mpZVWyrbbbpvf/e53GT16dG677bast956CyIjAAAAAHVQtYupiy66KFOnTk2SDBgwIFOnTs2wYcPSpUsXv8gHAAAAwHyrdjG17LLLlp43a9YsgwcPrtFAAAAAACwcqr3GFAAAAADUhPmaMbXoooumrKxsvk746aef/qxAAAAAACwc5quY+vOf/7yAYwAAAACwsJmvYmq//fZb0DkAAAAAWMjMVzE1ZcqUlJeXl57/kLnjAAAAAOCHzPcaU+PHj0+7du3SqlWr71xvqrKyMmVlZZk9e3aNhwQAAACg7pmvYurhhx9O69atkySPPPLIAg0EAAAAwMJhvoqpjTfe+DufAwAAAMBPNV/F1Hf56quvMnbs2MyYMaPK/lVXXfVnhwIAAACg7qt2MfXxxx9n//33z7/+9a/vPG6NKQAAAADmR73qvuCYY47J559/nmeffTZNmjTJfffdl6FDh6ZLly658847q3Wuv/zlL1l11VVTXl6e8vLydO/evUrhNW3atPTp0ydt2rRJ8+bN06tXr0ycOLHKOcaOHZuePXumadOmadeuXY4//vjMmjWryphHH300a665Zho1apTOnTtnyJAh1b1sAAAAAGpYtYuphx9+OBdddFHWXnvt1KtXL0svvXT22WefnH/++Tn33HOrda4OHTrkj3/8Y0aOHJn//Oc/2WyzzbLjjjvmlVdeSZL069cvd911V/7xj3/ksccey7hx47LLLruUXj979uz07NkzM2bMyNNPP52hQ4dmyJAhOfXUU0tj3nnnnfTs2TObbrppRo0alWOOOSYHHXRQ7r///upeOgAAAAA1qNq38n355Zdp165dkmTRRRfNxx9/nOWXXz7dunXL888/X61zbb/99lW2zz777PzlL3/JM888kw4dOuSaa67JjTfemM022yxJcu2112allVbKM888k/XWWy8PPPBAXn311Tz00ENp3759Vl999Zx55pk58cQTc/rpp6dhw4YZPHhwOnXqlAsvvDBJstJKK+XJJ5/MwIED06NHj+pePgAAAAA1pNozplZYYYW8/vrrSZLVVlstV1xxRT788MMMHjw4iy+++E8OMnv27Nx000358ssv071794wcOTIzZ87MFltsURqz4oorZqmllsqIESOSJCNGjEi3bt3Svn370pgePXpkypQppVlXI0aMqHKOuWPmngMAAACAYlR7xtTRRx+d8ePHJ0lOO+20bL311rnhhhvSsGHDn7R20+jRo9O9e/dMmzYtzZs3z+23356uXbtm1KhRadiwYVq1alVlfPv27TNhwoQkyYQJE6qUUnOPzz32Q2OmTJmSr7/+Ok2aNJkn0/Tp0zN9+vTS9pQpU6p9XQAAAAD8sGoXU/vss0/p+VprrZX33nsvY8aMyVJLLZW2bdtWO8AKK6yQUaNGZfLkybnllluy33775bHHHqv2eWrSueeemwEDBhSaAQAAAKCuq/atfE8++WSV7aZNm2bNNdf8SaVUkjRs2DCdO3fOWmutlXPPPTerrbZaLr744lRUVGTGjBn5/PPPq4yfOHFiKioqkiQVFRXz/Erf3O0fG1NeXv6ds6WSpH///pk8eXLp8f777/+kawMAAADg+1W7mNpss83SqVOnnHzyyXn11VdrPNCcOXMyffr0rLXWWllkkUUyfPjw0rHXX389Y8eOTffu3ZMk3bt3z+jRo/PRRx+Vxjz44IMpLy9P165dS2O+eY65Y+ae47s0atQo5eXlVR4AAAAA1KxqF1Pjxo3L7373uzz22GNZZZVVsvrqq+eCCy7IBx98UO0379+/fx5//PG8++67GT16dPr3759HH300e++9d1q2bJkDDzwwxx57bB555JGMHDky+++/f7p375711lsvSbLVVlula9eu2XffffPiiy/m/vvvzx/+8If06dMnjRo1SpIcdthhefvtt3PCCSdkzJgxufzyy3PzzTenX79+1c4LAAAAQM2pdjHVtm3b9O3bN0899VTeeuut7Lrrrhk6dGiWWWaZbLbZZtU610cffZTevXtnhRVWyOabb57nnnsu999/f7bccsskycCBA7PddtulV69e2WijjVJRUZHbbrut9Pr69evn7rvvTv369dO9e/fss88+6d27d84444zSmE6dOuWee+7Jgw8+mNVWWy0XXnhhrr766vTo0aO6lw4AAABADar24uff1KlTp5x00klZbbXVcsopp1R70fJrrrnmB483btw4gwYNyqBBg753zNJLL5177733B8+zySab5IUXXqhWNgAAAAAWrGrPmJrrqaeeyhFHHJHFF188e+21V1ZZZZXcc889NZkNAAAAgDqs2jOm+vfvn5tuuinjxo3LlltumYsvvjg77rhjmjZtuiDyAQAAAFBHVbuYevzxx3P88cdnt912S9u2bRdEJgAAAAAWAtUupp566qkFkQMAAACAhcxPXvz81VdfzdixYzNjxowq+3fYYYefHQoAAACAuq/axdTbb7+dnXfeOaNHj05ZWVkqKyuTJGVlZUmS2bNn12xCAAAAAOqkav8q39FHH51OnTrlo48+StOmTfPKK6/k8ccfz9prr51HH310AUQEAAAAoC6q9oypESNG5OGHH07btm1Tr1691KtXL7/+9a9z7rnn5qijjsoLL7ywIHICAAAAUMdUe8bU7Nmz06JFiyRJ27ZtM27cuCTJ0ksvnddff71m0wEAAABQZ1V7xtQqq6ySF198MZ06dcq6666b888/Pw0bNsyVV16ZZZdddkFkBAAAAKAOqnYx9Yc//CFffvllkuSMM87Idtttlw033DBt2rTJsGHDajwgAAAAAHVTtYupHj16lJ537tw5Y8aMyaeffppFF1209Mt8AAAAAPBjql1MfZfWrVvXxGkAAAAAWIhUe/FzAAAAAKgJiikAAAAACqGYAgAAAKAQiikAAAAAClHtYmro0KG55557StsnnHBCWrVqlfXXXz/vvfdejYYDAAAAoO6qdjF1zjnnpEmTJkmSESNGZNCgQTn//PPTtm3b9OvXr8YDAgAAAFA3NajuC95///107tw5SXLHHXekV69eOeSQQ7LBBhtkk002qel8AAAAANRR1Z4x1bx583zyySdJkgceeCBbbrllkqRx48b5+uuvazYdAAAAAHVWtWdMbbnlljnooIOyxhpr5L///W+23XbbJMkrr7ySZZZZpqbzAQAAAFBHVXvG1KBBg9K9e/d8/PHHufXWW9OmTZskyciRI7PnnnvWeEAAAAAA6qZqz5hq1apVLrvssnn2DxgwoEYCAQAAALBwqPaMqSR54oknss8++2T99dfPhx9+mCS57rrr8uSTT9ZoOAAAAADqrmoXU7feemt69OiRJk2a5Pnnn8/06dOTJJMnT84555xT4wEBAAAAqJuqXUydddZZGTx4cK666qosssgipf0bbLBBnn/++RoNBwAAAEDdVe1i6vXXX89GG200z/6WLVvm888/r4lMAAAAACwEql1MVVRU5M0335xn/5NPPplll122RkIBAAAAUPdVu5g6+OCDc/TRR+fZZ59NWVlZxo0blxtuuCHHHXdcDj/88AWREQAAAIA6qEF1X3DSSSdlzpw52XzzzfPVV19lo402SqNGjXLcccflyCOPXBAZAQAAAKiDql1MlZWV5fe//32OP/74vPnmm5k6dWq6du2a5s2bL4h8AAAAANRR1S6m5mrYsGG6du1ak1kAAAAAWIhUu5jaeeedU1ZWNs/+srKyNG7cOJ07d85ee+2VFVZYoUYCAgAAAFA3VXvx85YtW+bhhx/O888/n7KyspSVleWFF17Iww8/nFmzZmXYsGFZbbXV8tRTTy2IvAAAAADUEdWeMVVRUZG99torl112WerV+1+vNWfOnBx99NFp0aJFbrrpphx22GE58cQT8+STT9Z4YAAAAADqhmrPmLrmmmtyzDHHlEqpJKlXr16OPPLIXHnllSkrK0vfvn3z8ssv12hQAAAAAOqWahdTs2bNypgxY+bZP2bMmMyePTtJ0rhx4+9chwoAAAAA5qr2rXz77rtvDjzwwJx88slZZ511kiTPPfdczjnnnPTu3TtJ8thjj2XllVeu2aQAAAAA1CnVLqYGDhyY9u3b5/zzz8/EiROTJO3bt0+/fv1y4oknJkm22mqrbL311jWbFAAAAIA6pdrFVP369fP73/8+v//97zNlypQkSXl5eZUxSy21VM2kAwAAAKDOqnYx9U3fLqQAAAAAYH79pGLqlltuyc0335yxY8dmxowZVY49//zzNRIMAAAAgLqt2r/Kd8kll2T//fdP+/bt88ILL+RXv/pV2rRpk7fffjvbbLPNgsgIAAAAQB1U7WLq8ssvz5VXXplLL700DRs2zAknnJAHH3wwRx11VCZPnrwgMgIAAABQB1W7mBo7dmzWX3/9JEmTJk3yxRdfJEn23Xff/P3vf6/ZdAAAAADUWdUupioqKvLpp58m+d+v7z3zzDNJknfeeSeVlZU1mw4AAACAOqvaxdRmm22WO++8M0my//77p1+/ftlyyy2z++67Z+edd67xgAAAAADUTdX+Vb4rr7wyc+bMSZL06dMnbdq0ydNPP50ddtghhx56aI0HBAAAAKBuqnYxVa9evdSr9/8mWu2xxx7ZY489ajQUAAAAAHVftYupJJk2bVpeeumlfPTRR6XZU3PtsMMONRIMAAAAgLqt2sXUfffdl969e2fSpEnzHCsrK8vs2bNrJBgAAAAAdVu1Fz8/8sgjs+uuu2b8+PGZM2dOlYdSCgAAAID5Ve1iauLEiTn22GPTvn37BZEHAAAAgIVEtYup3/zmN3n00UcXQBQAAAAAFibVXmPqsssuy6677ponnngi3bp1yyKLLFLl+FFHHVVj4QAAAACou6pdTP3973/PAw88kMaNG+fRRx9NWVlZ6VhZWZliCgAAAID5Uu1i6ve//30GDBiQk046KfXqVftOQAAAAABI8hPWmJoxY0Z23313pRQAAAAAP0u126X99tsvw4YNWxBZAAAAAFiIVPtWvtmzZ+f888/P/fffn1VXXXWexc8vuuiiGgsHAAAAQN1V7WJq9OjRWWONNZIkL7/8cpVj31wIHQAAAAB+SLWLqUceeWRB5AAAAABgIWMFcwAAAAAKMV8zpnbZZZcMGTIk5eXl2WWXXX5w7G233VYjwQAAAACo2+armGrZsmVp/aiWLVsu0EAAAAAALBzmq5i69tprv/M5AAAAAPxU1pgCAAAAoBCKKQAAAAAKoZgCAAAAoBCKKQAAAAAKMV/FVOvWrTNp0qQkyQEHHJAvvvhigYYCAAAAoO6br2JqxowZmTJlSpJk6NChmTZt2gINBQAAAEDd12B+BnXv3j077bRT1lprrVRWVuaoo45KkyZNvnPsX//61xoNCAAAAEDdNF/F1PXXX5+BAwfmrbfeSllZWSZPnmzWFAAAAAA/y3wVU+3bt88f//jHJEmnTp1y3XXXpU2bNgs0GAAAAAB123wVU9/0zjvvLIgcAAAAACxk5mvx82977LHHsv3226dz587p3LlzdthhhzzxxBM1nQ0AAACAOqzaxdT111+fLbbYIk2bNs1RRx1VWgh98803z4033litc5177rlZZ5110qJFi7Rr1y477bRTXn/99Spjpk2blj59+qRNmzZp3rx5evXqlYkTJ1YZM3bs2PTs2TNNmzZNu3btcvzxx2fWrFlVxjz66KNZc80106hRo3Tu3DlDhgyp7qUDAAAAUIOqXUydffbZOf/88zNs2LBSMTVs2LD88Y9/zJlnnlmtcz322GPp06dPnnnmmTz44IOZOXNmttpqq3z55ZelMf369ctdd92Vf/zjH3nssccybty47LLLLqXjs2fPTs+ePTNjxow8/fTTGTp0aIYMGZJTTz21NOadd95Jz549s+mmm2bUqFE55phjctBBB+X++++v7uUDAAAAUEOqvcbU22+/ne23336e/TvssENOPvnkap3rvvvuq7I9ZMiQtGvXLiNHjsxGG22UyZMn55prrsmNN96YzTbbLEly7bXXZqWVVsozzzyT9dZbLw888EBeffXVPPTQQ2nfvn1WX331nHnmmTnxxBNz+umnp2HDhhk8eHA6deqUCy+8MEmy0kor5cknn8zAgQPTo0eP6n4EAAAAANSAas+Y6tixY4YPHz7P/oceeigdO3b8WWEmT56cJGndunWSZOTIkZk5c2a22GKL0pgVV1wxSy21VEaMGJEkGTFiRLp165b27duXxvTo0SNTpkzJK6+8UhrzzXPMHTP3HAAAAAD88qo9Y+p3v/tdjjrqqIwaNSrrr79+kuSpp57KkCFDcvHFF//kIHPmzMkxxxyTDTbYIKusskqSZMKECWnYsGFatWpVZWz79u0zYcKE0phvllJzj8899kNjpkyZkq+//jpNmjSpcmz69OmZPn16aXvKlCk/+boAAAAA+G7VLqYOP/zwVFRU5MILL8zNN9+c5H+3xg0bNiw77rjjTw7Sp0+fvPzyy3nyySd/8jlqyrnnnpsBAwYUHQMAAACgTqt2MZUkO++8c3beeecaC9G3b9/cfffdefzxx9OhQ4fS/oqKisyYMSOff/55lVlTEydOTEVFRWnMv//97yrnm/urfd8c8+1f8ps4cWLKy8vnmS2VJP3798+xxx5b2p4yZcrPvk0RAAAAgKqqvcZUTaqsrEzfvn1z++235+GHH06nTp2qHF9rrbWyyCKLVFnT6vXXX8/YsWPTvXv3JEn37t0zevTofPTRR6UxDz74YMrLy9O1a9fSmG+vi/Xggw+WzvFtjRo1Snl5eZUHAAAAADXrJ82Yqil9+vTJjTfemH/+859p0aJFaU2oli1bpkmTJmnZsmUOPPDAHHvssWndunXKy8tz5JFHpnv37llvvfWSJFtttVW6du2afffdN+eff34mTJiQP/zhD+nTp08aNWqUJDnssMNy2WWX5YQTTsgBBxyQhx9+ODfffHPuueeewq4dAAAAYGFX6Iypv/zlL5k8eXI22WSTLL744qXHsGHDSmMGDhyY7bbbLr169cpGG22UioqK3HbbbaXj9evXz91335369eune/fu2WeffdK7d++cccYZpTGdOnXKPffckwcffDCrrbZaLrzwwlx99dXp0aPHL3q9AAAAAPw/hc6Yqqys/NExjRs3zqBBgzJo0KDvHbP00kvn3nvv/cHzbLLJJnnhhReqnREAAACABeNnzZiqrKycr3IJAAAAAL7tJxVTf/vb39KtW7c0adIkTZo0yaqrrprrrruuprMBAAAAUIdV+1a+iy66KKecckr69u2bDTbYIEny5JNP5rDDDsukSZPSr1+/Gg8JAAAAQN1T7WLq0ksvzV/+8pf07t27tG+HHXbIyiuvnNNPP10xBQAAAMB8qfatfOPHj8/6668/z/71118/48ePr5FQAAAAANR91S6mOnfunJtvvnme/cOGDUuXLl1qJBQAAAAAdV+1b+UbMGBAdt999zz++OOlNaaeeuqpDB8+/DsLKwAAAAD4LtWeMdWrV688++yzadu2be64447ccccdadu2bf79739n5513XhAZAQAAAKiDqj1jKknWWmutXH/99TWdBQAAAICFSLVnTAEAAABATZjvGVP16tVLWVnZD44pKyvLrFmzfnYoAAAAAOq++S6mbr/99u89NmLEiFxyySWZM2dOjYQCAAAAoO6b72Jqxx13nGff66+/npNOOil33XVX9t5775xxxhk1Gg4AAACAuusnrTE1bty4HHzwwenWrVtmzZqVUaNGZejQoVl66aVrOh8AAAAAdVS1iqnJkyfnxBNPTOfOnfPKK69k+PDhueuuu7LKKqssqHwAAAAA1FHzfSvf+eefn/POOy8VFRX5+9///p239gEAAADA/JrvYuqkk05KkyZN0rlz5wwdOjRDhw79znG33XZbjYUDAAAAoO6a72Kqd+/eKSsrW5BZAAAAAFiIzHcxNWTIkAUYAwAAAICFzU/6VT4AAAAA+Lk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KLaYef/zxbL/99lliiSVSVlaWO+64o8rxysrKnHrqqVl88cXTpEmTbLHFFnnjjTeqjPn000+z9957p7y8PK1atcqBBx6YqVOnVhnz0ksvZcMNN0zjxo3TsWPHnH/++Qv60gAAAAD4EYUWU19++WVWW221DBo06DuPn3/++bnkkksyePDgPPvss2nWrFl69OiRadOmlcbsvffeeeWVV/Lggw/m7rvvzuOPP55DDjmkdHzKlCnZaqutsvTSS2fkyJG54IILcvrpp+fKK69c4NcHAAAAwPdrUOSbb7PNNtlmm22+81hlZWX+/Oc/5w9/+EN23HHHJMnf/va3tG/fPnfccUf22GOPvPbaa7nvvvvy3HPPZe21106SXHrppdl2223zpz/9KUsssURuuOGGzJgxI3/961/TsGHDrLzyyhk1alQuuuiiKgUWAAAAAL+sWrvG1DvvvJMJEyZkiy22KO1r2bJl1l133YwYMSJJMmLEiLRq1apUSiXJFltskXr16uXZZ58tjdloo43SsGHD0pgePXrk9ddfz2efffad7z19+vRMmTKlygMAAACAmlVri6kJEyYkSdq3b19lf/v27UvHJkyYkHbt2lU53qBBg7Ru3brKmO86xzff49vOPffctGzZsvTo2LHjz78gAAAAAKqotcVUkfr375/JkyeXHu+//37RkQAAAADqnFpbTFVUVCRJJk6cWGX/xIkTS8cqKiry0UcfVTk+a9asfPrpp1XGfNc5vvke39aoUaOUl5dXeQAAAABQs2ptMdWpU6dUVFRk+PDhpX1TpkzJs88+m+7duydJunfvns8//zwjR44sjXn44YczZ86crLvuuqUxjz/+eGbOnFka8+CDD2aFFVbIoosu+gtdDQAAAADfVmgxNXXq1IwaNSqjRo1K8r8Fz0eNGpWxY8emrKwsxxxzTM4666zceeedGT16dHr37p0lllgiO+20U5JkpZVWytZbb52DDz44//73v/PUU0+lb9++2WOPPbLEEkskSfbaa680bNgwBx54YF555ZUMGzYsF198cY499tiCrhoAAACAJGlQ5Jv/5z//yaabblranlsW7bfffhkyZEhOOOGEfPnllznkkEPy+eef59e//nXuu+++NG7cuPSaG264IX379s3mm2+eevXqpVevXrnkkktKx1u2bJkHHnggffr0yVprrZW2bdvm1FNPzSGHHPLLXSgAAAAA8yi0mNpkk01SWVn5vcfLyspyxhln5IwzzvjeMa1bt86NN974g++z6qqr5oknnvjJOQEAAACoebV2jSkAAAAA6jb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WKiKqUGDBmWZZZZJ48aNs+666+bf//530ZEAAAAAFloLTTE1bNiwHHvssTnttNPy/PPPZ7XVVkuPHj3y0UcfFR0NAAAAYKG00BRTF110UQ4++ODsv//+6dq1awYPHpymTZvmr3/9a9HRAAAAABZKDYoO8EuYMWNGRo4cmf79+5f21atXL1tssUVGjBgxz/jp06dn+vTppe3JkycnSaZMmbLgw/4C5kz/qugIUCfUle+Eb/L9ADXHdwTwfXw/AD+kLnxHzL2GysrKHx27UBRTkyZNyuzZs9O+ffsq+9u3b58xY8bMM/7cc8/NgAED5tnfsWPHBZYR+L+n5Z+LTgDUZr4jgO/j+wH4IXXpO+KLL75Iy5Ytf3DMQlFMVVf//v1z7LHHlrbnzJmTTz/9NG3atElZWVmByVgYTJkyJR07dsz777+f8vLyouMAtYzvCOD7+H4AfojvCH5JlZWV+eKLL7LEEkv86NiFophq27Zt6tevn4kTJ1bZP3HixFRUVMwzvlGjRmnUqFGVfa1atVqQEWEe5eXl/g8G8L18RwDfx/cD8EN8R/BL+bGZUnMtFIufN2zYMGuttVaGDx9e2jdnzpwMHz483bt3LzAZAAAAwMJroZgxlSTHHnts9ttvv6y99tr51a9+lT//+c/58ssvs//++xcdDQAAAGChtNAUU7vvvns+/vjjnHrqqZkwYUJWX3313HffffMsiA5Fa9SoUU477bR5bicFSHxHAN/P9wPwQ3xHUFuVVc7Pb/cBAAAAQA1bKNaYAgAAAKD2UUwBAAAAUAjFFAAAAACFUExBLfP+++/H0m8AAAAsDBRTUAucfPLJSZKzzz4755xzTg499NCCEwG13eTJk4uOAAAAP5tiCmqBr7/+Okny3nvv5S9/+UuaNm1acCKgtnrkkUey//77p2/fvkVHAWqp/v37Fx0BqCVmzpyZSy65JH379s1ll12WmTNnFh0J5qGYglpg4sSJueKKK9KpU6ckybRp0wpOBNQ25513XvbZZ5+88sorqayszHXXXVd0JKCWMqMSmOu4445L165dc9ZZZ2X55ZfPcccdV3QkmEeDogMAycCBA/PMM8/kwAMPTJLsu+++BScCapuXX345iy++eLp3755XX3216DhALTJo0KCUlZUlSSorK/PKK68UnAioTbbYYoskyVZbbZW777674DQwL8UU1AK33HJLysrKcuWVV5b2bbDBBgUmAmqb6667LhMmTMjQoUMzcuTInHfeeTnxxBOLjgXUAqusskqV7a5duxaUBKhtZs6cma+++qq0PWvWrALTwHcrq/TzX1C4xx57rPR87r94brTRRkXFAf4PePLJJ/PrX/+66BhALfL222/nmmuuycsvv5x//vOfRccBaoH9998/ZWVlVX71+9prry0wEczLjCmoBaZMmZLtt98+Tz75ZC644IL85je/KToSUMvsuuuuVW7VKSsrU0wBSZKbbrop9957b9q3b5+xY8cqpYCSyy67rMr23P8uAbWJYgpqgQcffDDbb799/vrXv+bWW2/NEUccYZ0poIp//OMfRUcAaqnLL788O+20U/bee+8MGDCg6DhALXLkkUeWns/9h62//vWvBSaCeSmmoBb46quvMnXq1DRv3jwNGjRIo0aNio4E1DJ77rlnlX/l/Pjjj/Pggw8WmAioLR5//PH85z//yVlnnZUnnngiw4YNy+677150LKAWaNeuXQ466KB07ty56CjwvRRTUAtsueWWOeCAA3L22WcnSTp27FhwIqC2+fvf/57kf7/Od95556Vnz54FJwJqk7XXXjtrr712vv7669x6661FxwFqiX322SeXX355xo4dm5122im77rqrfwSn1rH4OdQSzz33XF599dV07do166yzTtFxgFpm/PjxOeecc9KyZcuccMIJKS8vLzoSUEt81xp0N998c8GpgNpk5syZGThwYP70pz/lo48+KjoOVKGYglrgvPPOy4wZM7LOOuvkP//5Txo0aJCTTjqp6FhALVJeXp5tt922NKOyrKws559/fsGpgNrg97//fb744ovssMMO2WKLLYqOA9QiM2bMyC233JLbb789iy++ePbff/+sscYaRceCKtzKB7XAhx9+mEsuuSRJsvXWW+eoo44qOBFQ24wePbrKGlP+XQmY6+yzz87MmTNz0003ZfXVV8/IkSNTv379omMBtcCee+6Z3/zmN7nhhhvSsGHDouPAd1JMQS0wbdq0H9wGmD17dk455ZTMnDkzDRs2zOmnn150JKCW+Pe//51bbrklSXLFFVcopYCSwYMH58wzz8wdd9yR9u3b55RTTsliiy1WdCyowq18UAvcdNNNeeCBB7LKKqvk5ZdfzpZbbpk999yz6FhALXLAAQfkz3/+c8rLyzNlypQcc8wxfu4ZSJI0adIkm222WZo2bZok1pgCSg455JCcfPLJWWaZZfLuu+/mrLPOytVXX110LKjCjCmoBfbYY49stdVWeeutt/Lb3/42Tz75ZNGRgFqmZcuWpQXPy8vL07Jly4ITAbXF119/XWV7+vTpBSUBaptmzZplmWWWSZIss8wyadGiRbGB4DvUKzoA8D+tW7fOOuusk9atW+e+++4rOg5Qy3z11Vd5/fXXkyT//e9/M3Xq1IITAbXF6NGjc+mll+bjjz/OkCFDssceexQdCaglJk+enE8//TRJ8tlnn2Xy5MkFJ4J5mTEFtcBXX31Vel5ZWZlZs2YVmAaojc4777yce+65ee+997LUUkv5RT6g5NRTT82JJ56YHj165Mwzz8ztt99edCSglthkk01y5JFHZtasWVlkkUVy6KGHFh0J5qGYglqgT58+pV/bsuwb8F3GjRuX/fbbr/QdMX78+Cy66KIFpwJqg44dO2a99dbL+uuvn549exYdB6hFnn766dxwww2l7T59+mTDDTcsMBHMSzEFtcA3f12rdevW7v0G5rH++utn2223zYorrljad+qppxaYCKgt3nzzzey2226ZOnVqdt11V4ufAyUNGzassu1XO6mNFFNQCwwePDhlZWWprKzMxx9/nKWXXjqnnHJK0bGAWuTNN9/M9ddfn9deey3rrrtuDjjggKIjAbXEvffem3HjxuW///1vll9++SyxxBJFRwJqkfvvvz/rrLNO/vOf/7g7g1qprNL/ZEKtc/TRR+fiiy8uOgZQy3z44Ye57rrr8uKLL+aGG25IvXp+wwRIhg4dmhEjRmT11VfPqFGj8qtf/Up5DSRJZs6cmauuuiqvvPJKVllllRx00EFZZJFFio4FVZgxBbXMzJkz89lnnxUdA6hldtpppzRv3jz77rtvtt9++4wZMyZdu3YtOhZQCzzzzDMZPHhwafvwww9XTAFJkkUWWSRHHHFE0THgBymmoBaYux5EZWVlGjRokL59+xYdCahl1lhjjSTJs88+m2eeeSZlZWXWmAKSZJ7Zk2ZTAvB/iWIKaoEBAwakS5cuWWSRRTJz5sy8+eabRUcCaplNNtmkVGC3adMmq6yyStGRgFpi+eWXz8knn5y11147zz//fLp06VJ0JACYb/45BWqBiy++uHSv9yKLLJJLL7204ERAbTNmzJi89tprGTNmTG6//fYcffTRRUcCaonPP/88b775Zk455ZS8/vrrmTJlStGRAGC+mTEFtcC3f8a1QQP/qwlUdeihh1bZ7tevX0FJgNpmjz32SJJMmzYtl1xySV588cWCEwHA/PP//UItMGPGjLz++utZYYUV8t///jdff/110ZGAWuarr74qPf/444/z8ccfF5gGqE1WWGGFXHfddbnnnnty5JFHZoMNNig6EgDMt7LKysrKokPAwu7zzz/POeeck/feey/LLLNM+vfvn1atWhUdC6hF9t9//9IaU61bt84hhxySFVZYoehYQC2w9tprZ9VVV02vXr1SVlaWJNl2220LTgUA80cxBbXA+PHj89xzz2XLLbfMM888k4svvjh33HFH0bGAWuT9999Px44d88UXX6RFixb573//m+WXX77oWEAtMHTo0Hn27bfffgUkAYDqU0xBLbDTTjtljz32yKBBg7LnnnvmoIMOmmfdKWDhdsQRR+Tyyy+f5z8BAOD/Mr/KB7VAx44ds8cee6Rr16454ogjlFIAAAAsFMyYglpg3XXXzdJLL52xY8dmqaWWSpLcfPPNBacCapPOnTtnzTXXzPPPP5811lgjL7zwQt58882iYwEAwM+imIJaqLKysrR4KQAAANRVbuWDWuDYY49NkpxxxhlJkj59+hQZB6iF9t9//xxwwAFVHgAA8H9dg6IDAMm0adOSJBMmTEjyvxlTAN80ePDgJMnEiRNzzjnnpGnTpgUnAgCAn08xBbXAyy+/nMsvv7z0n6+++mrRkYBaZs6cORk4cGDefffd9O/fP506dSo6EgAA/GzWmIJa4LHHHis9LysrS2VlZTbeeOMCEwG1TceOHbPFFltk7bXXLq1Bd8QRRxScCgAAfh5rTEEtsNxyy2Xq1KlZaaWVcscdd2TWrFlFRwJqmSOPPDJ33XVXll566ay88spZeeWVi44EAAA/m2IKaoF+/frlyy+/zL777psTTjghQ4YMKToSUMu89tprmTRpUu66665svPHGZlUCAFAnKKagFlh88cWz2267pWvXrqmoqMiiiy5adCSglpk0aVLuvffeTJw4Mffee2/uvffeoiMBAMDPZo0pqAW6dOmSNdZYI6NGjcpqq62WF198Mf/973+LjgXUIkOHDq2yXVZWlt69exeUBgAAaoZiCgAAAIBCNCg6AJDsueeepV/ZqlevXvr27Zv11luv4FQAAACwYJkxBbXM9OnTc+ihh1oAHQAAgDrP4udQyzRq1CgtWrQoOgYAAAAscG7lg1qgV69eWW655VJZWZlJkyZlmWWWKToSAAAALHCKKagFvvrqq/Tt2zeVlZVZdNFFU15eXnQkAAAAWOAUU1ALfPnll7n77rur7DviiCMKSgMAAAC/DMUU1AKLLrpoVllllfgtAgAAABYmiimoBZZYYolstNFGRccAAACAX1RZpSkaULhp06alcePGRccAAACAX5RiCgAAAIBC1Cs6AAAAAAALJ8UUAAAAAIVQTAEAAABQCMUUAAAAAIVQTAEAJBkyZEhatWpVdIyf5d13301ZWVlGjRpVdBQAgPmimAIAFhq//e1vU1ZWlrKysjRs2DCdO3fOGWeckVmzZi2Q9/s5RdHQoUPz61//OkmyySablHI3atQoSy65ZLbffvvcdtttVV7TsWPHjB8/PqusskpNxAcAWOAUUwDAQmXrrbfO+PHj88Ybb+R3v/tdTj/99FxwwQVFx5rHP//5z+ywww6l7YMPPjjjx4/PW2+9lVtvvTVdu3bNHnvskUMOOaQ0pn79+qmoqEiDBg2KiAwAUG2KKQBgodKoUaNUVFRk6aWXzuGHH54tttgid9555zzj3nrrrey4445p3759mjdvnnXWWScPPfRQlTHLLLNMzjnnnBxwwAFp0aJFllpqqVx55ZWl4506dUqSrLHGGikrK8smm2ySJHn00Ufzq1/9Ks2aNUurVq2ywQYb5L333iu9btq0aXnggQeqFFNNmzZNRUVFOnTokPXWWy/nnXderrjiilx11VWlXN+eofXZZ59l7733zmKLLZYmTZqkS5cuufbaa0vnfP/997PbbrulVatWad26dXbccce8++67pePPPfdcttxyy7Rt2zYtW7bMxhtvnOeff750vLKyMqeffnqWWmqpNGrUKEsssUSOOuqo0vHp06fnuOOOy5JLLplmzZpl3XXXzaOPPlo6/t5772X77bfPoosummbNmmXllVfOvffe+2N/QgCgDlFMAQALtSZNmmTGjBnz7J86dWq23XbbDB8+PC+88EK23nrrbL/99hk7dmyVcRdeeGHWXnvtvPDCCzniiCNy+OGH5/XXX0+S/Pvf/06SPPTQQxk/fnxuu+22zJo1KzvttFM23njjvPTSSxkxYkQOOeSQlJWVlc45fPjwLLnkkllxxRV/MPt+++2XRRdddJ5b+uY65ZRT8uqrr+Zf//pXXnvttfzlL39J27ZtkyQzZ85Mjx490qJFizzxxBN56qmn0rx582y99dalz+OLL77IfvvtlyeffDLPPPNMunTpkm233TZffPFFkuTWW2/NwIEDc8UVV+SNN97IHXfckW7dupXev2/fvhkxYkRuuummvPTSS9l1112z9dZb54033kiS9OnTJ9OnT8/jjz+e0aNH57zzzkvz5s1/8JoBgLrFPG8AYKFUWVmZ4cOH5/7778+RRx45z/HVVlstq622Wmn7zDPPzO23354777wzffv2Le3fdtttc8QRRyRJTjzxxAwcODCPPPJIVlhhhSy22GJJkjZt2qSioiJJ8umnn2by5MnZbrvtstxyyyVJVlpppSrv/e3b+L5PvXr1svzyy1eZ5fRNY8eOzRprrJG11147yf9meM01bNiwzJkzJ1dffXWpFLv22mvTqlWrPProo9lqq62y2WabVTnflVdemVatWuWxxx7Ldtttl7Fjx6aioiJbbLFFFllkkSy11FL51a9+VXrva6+9NmPHjs0SSyyRJDnuuONy33335dprr80555yTsWPHplevXqUya9lll/3RawYA6hYzpgCAhcrdd9+d5s2bp3Hjxtlmm22y++675/TTT59n3NSpU3PcccdlpZVWSqtWrdK8efO89tpr88yYWnXVVUvPy8rKUlFRkY8++uh7379169b57W9/mx49emT77bfPxRdfnPHjx5eOV1ZW5q677pqvYmru+G/Otvqmww8/PDfddFNWX331nHDCCXn66adLx1588cW8+eabadGiRZo3b57mzZundevWmTZtWt56660kycSJE3PwwQenS5cuadmyZcrLyzN16tTSZ7Drrrvm66+/zrLLLpuDDz44t99+e2kh+dGjR2f27NlZfvnlS+dv3rx5HnvssdL5jzrqqJx11lnZYIMNctppp+Wll16ar2sGAOoOxRQAsFDZdNNNM2rUqLzxxhv5+uuvM3To0DRr1myecccdd1xuv/32nHPOOXniiScyatSodOvWbZ7b/hZZZJEq22VlZZkzZ84PZrj22mszYsSIrL/++hk2bFiWX375PPPMM0n+d/vfrFmzsv766//otcyePTtvvPFGaS2rb9tmm23y3nvvpV+/fhk3blw233zzHHfccUn+V7yttdZaGTVqVJXHf//73+y1115J/ner4KhRo3LxxRfn6aefzqhRo9KmTZvSZ9CxY8e8/vrrufzyy9OkSZMcccQR2WijjTJz5sxMnTo19evXz8iRI6uc/7XXXsvFF1+cJDnooIPy9ttvZ999983o0aOz9tpr59JLL/3R6wYA6g638gEAC5VmzZqlc+fOPzruqaeeym9/+9vsvPPOSf5X5HzfLXPfp2HDhkn+VyB92xprrJE11lgj/fv3T/fu3XPjjTdmvfXWyz//+c/07Nkz9evX/9HzDx06NJ999ll69er1vWMWW2yx7Lffftlvv/2y4YYb5vjjj8+f/vSnrLnmmhk2bFjatWuX8vLy73ztU089lcsvvzzbbrttkv8tlj5p0qQqY5o0aZLtt98+22+/ffr06ZMVV1wxo0ePzhprrJHZs2fno48+yoYbbvi9+Tp27JjDDjsshx12WPr375+rrrrqO2+tBADqJsUUAMB36NKlS2677bZsv/32KSsryymnnPKjM6G+rV27dmnSpEnuu+++dOjQIY0bN86nn36aK6+8MjvssEOWWGKJvP7663njjTfSu3fvJMmdd96ZM844Y55zffXVV5kwYUJmzZqVDz74ILfffnsGDhyYww8/PJtuuul3vv+pp56atdZaKyuvvHKmT5+eu+++u7Se1d57750LLrggO+64Y84444x06NAh7733Xm677baccMIJ6dChQ7p06ZLrrrsua6+9dqZMmZLjjz8+TZo0KZ1/yJAhmT17dtZdd900bdo0119/fZo0aZKll146bdq0yd57753evXvnwgsvzBprrJGPP/44w4cPz6qrrpqePXvmmGOOyTbbbJPll18+n332WR555JF51tsCAOo2t/IBAHyHiy66KIsuumjWX3/9bL/99unRo0fWXHPNap2jQYMGueSSS3LFFVdkiSWWyI477pimTZtmzJgx6dWrV5Zffvkccsgh6dOnTw499NC89dZbefPNN9OjR495znXVVVdl8cUXz3LLLZdddtklr776aoYNG5bLL7/8e9+/YcOG6d+/f1ZdddVstNFGqV+/fm666aYkSdOmTfP4449nqaWWyi677JKVVlopBx54YKZNm1aaQXXNNdfks88+y5prrpl99903Rx11VNq1a1c6f6tWrXLVVVdlgw02yKqrrpqHHnood911V9q0aZPkf7cs9u7dO7/73e+ywgorZKeddspzzz2XpZZaKsn/ZpL16dMnK620Urbeeussv/zyP3g9AEDdU1ZZWVlZdAgAAP5Xhj300EO59957i44CAPCLMGMKAKCW6NChQ/r37190DACAX4wZUwAAAAAUwowpAAAAAAqhmAIAAACgEIopAAAAAAqhmAIAAACgEIopAAAAAAqhmAIAAACgEIopAAAAAAqhmAIAAACgEIopAAAAAAqhmAIAAACgEP8ftkirZAbjTK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png;base64,iVBORw0KGgoAAAANSUhEUgAABKYAAAJOCAYAAACN2Q8zAAAAOXRFWHRTb2Z0d2FyZQBNYXRwbG90bGliIHZlcnNpb24zLjcuMSwgaHR0cHM6Ly9tYXRwbG90bGliLm9yZy/bCgiHAAAACXBIWXMAAA9hAAAPYQGoP6dpAABXbklEQVR4nO3dd5hV5aE+7GcA6QwICKOCioIFxW4Ujb2gYid2xdgLWDA2TCxYo0aJBYMtQiwRY4stNuyKxqAoFowdlaJYQFT6fH/kY/8csTA6uOYM931d+8pea7177WftOWefnId3vbussrKyMgAAAADwC6tXdAAAAAAAFk6KKQAAAAAKoZgCAAAAoBCKKQAAAAAKoZgCAAAAoBCKKQAAAAAKoZgCAAAAoBCKKQAAAAAKoZgCAAAAoBCKKQAAasy7776bsrKy/OlPf1rg7zFkyJAF9h4AwC9DMQUA1KghQ4akrKws//nPf4qOAgBALaeYAgAAAKAQiikAgP/Dvvrqq6IjAAD8ZIopAGCB++1vf5vmzZtn7Nix2W677dK8efMsueSSGTRoUJJk9OjR2WyzzdKsWbMsvfTSufHGG6u8/tNPP81xxx2Xbt26pXnz5ikvL88222yTF198cZ73eu+997LDDjukWbNmadeuXfr165f7778/ZWVlefTRR6uMffbZZ7P11lunZcuWadq0aTbeeOM89dRTVcZ88cUXOeaYY7LMMsukUaNGadeuXbbccss8//zzP3jNp59+esrKyjJmzJjstttuKS8vT5s2bXL00Udn2rRp84y//vrrs9Zaa6VJkyZp3bp19thjj7z//vtVxmyyySZZZZVVMnLkyGy00UZp2rRpTj755B/MMWbMmPzmN79J69at07hx46y99tq58847q4ypzuc7bdq0nH766Vl++eXTuHHjLL744tlll13y1ltvzTP2yiuvzHLLLZdGjRplnXXWyXPPPfeDWef6/PPP069fv9Jn3qFDh/Tu3TuTJk363te89NJL+e1vf5tll102jRs3TkVFRQ444IB88sknVcbNz9/zjTfeSK9evVJRUZHGjRunQ4cO2WOPPTJ58uT5yg8AzL8GRQcAABYOs2fPzjbbbJONNtoo559/fm644Yb07ds3zZo1y+9///vsvffe2WWXXTJ48OD07t073bt3T6dOnZIkb7/9du64447suuuu6dSpUyZOnJgrrrgiG2+8cV599dUsscQSSZIvv/wym222WcaPH5+jjz46FRUVufHGG/PII4/Mk+fhhx/ONttsk7XWWiunnXZa6tWrl2uvvTabbbZZnnjiifzqV79Kkhx22GG55ZZb0rdv33Tt2jWffPJJnnzyybz22mtZc801f/S6d9tttyyzzDI599xz88wzz+SSSy7JZ599lr/97W+lMWeffXZOOeWU7LbbbjnooIPy8ccf59JLL81GG22UF154Ia1atSqN/eSTT7LNNttkjz32yD777JP27dt/73u/8sor2WCDDbLkkkvmpJNOSrNmzXLzzTdnp512yq233pqdd965Wp/v7Nmzs91222X48OHZY489cvTRR+eLL77Igw8+mJdffjnLLbdc6b1vvPHGfPHFFzn00ENTVlaW888/P7vsskvefvvtLLLIIt+beerUqdlwww3z2muv5YADDsiaa66ZSZMm5c4778wHH3yQtm3bfufrHnzwwbz99tvZf//9U1FRkVdeeSVXXnllXnnllTzzzDMpKyubr7/njBkz0qNHj0yfPj1HHnlkKioq8uGHH+buu+/O559/npYtW/7o3xwAqIZKAIAadO2111YmqXzuuedK+/bbb7/KJJXnnHNOad9nn31W2aRJk8qysrLKm266qbR/zJgxlUkqTzvttNK+adOmVc6ePbvK+7zzzjuVjRo1qjzjjDNK+y688MLKJJV33HFHad/XX39dueKKK1YmqXzkkUcqKysrK+fMmVPZpUuXyh49elTOmTOnNParr76q7NSpU+WWW25Z2teyZcvKPn36VPtzOO200yqTVO6www5V9h9xxBGVSSpffPHFysrKysp33323sn79+pVnn312lXGjR4+ubNCgQZX9G2+8cWWSysGDB89Xhs0337yyW7duldOmTSvtmzNnTuX6669f2aVLl9K++f18//rXv1Ymqbzooovmea+5n+M777xTmaSyTZs2lZ9++mnp+D//+c/KJJV33XXXD2Y+9dRTK5NU3nbbbT/6Htdee23p2FdffTXP+L///e+VSSoff/zx0r4f+3u+8MILlUkq//GPf/xgTgCgZriVDwD4xRx00EGl561atcoKK6yQZs2aZbfddivtX2GFFdKqVau8/fbbpX2NGjVKvXr/+68ts2fPzieffJLmzZtnhRVWqHIL1n333Zcll1wyO+ywQ2lf48aNc/DBB1fJMWrUqLzxxhvZa6+98sknn2TSpEmZNGlSvvzyy2y++eZ5/PHHM2fOnFLOZ599NuPGjftJ19ynT58q20ceeWSS5N57702S3HbbbZkzZ0522223Uo5JkyaloqIiXbp0mWe2V6NGjbL//vv/6Pt++umnefjhh7Pbbrvliy++KJ33k08+SY8ePfLGG2/kww8/LJ1zfj7fW2+9NW3bti1dwzfNnZE01+67755FF120tL3hhhsmSZW/63e59dZbs9pqq5Vmc/3Qe3xTkyZNSs+nTZuWSZMmZb311kuSKtfwY3/PuTOi7r//fut3AcAvQDEFAPwiGjdunMUWW6zKvpYtW6ZDhw7zFA4tW7bMZ599VtqeM2dOBg4cmC5duqRRo0Zp27ZtFltssbz00ktV1v157733stxyy81zvs6dO1fZfuONN5Ik++23XxZbbLEqj6uvvjrTp08vnff888/Pyy+/nI4dO+ZXv/pVTj/99B8tV76pS5cuVbaXW2651KtXL++++24pS2VlZbp06TJPltdeey0fffRRldcvueSSadiw4Y++75tvvpnKysqccsop85z3tNNOS5LSuef3833rrbeywgorpEGDH18NYqmllqqyPbek+ubf9bu89dZbWWWVVX70/N/26aef5uijj0779u3TpEmTLLbYYqVbQb95DT/29+zUqVOOPfbYXH311Wnbtm169OiRQYMGWV8KABYQa0wBAL+I+vXrV2t/ZWVl6fk555yTU045JQcccEDOPPPMtG7dOvXq1csxxxxTmtlUHXNfc8EFF2T11Vf/zjHNmzdP8r81ojbccMPcfvvteeCBB3LBBRfkvPPOy2233ZZtttmm2u/97dJszpw5KSsry7/+9a/v/Czm5pjrmzODfsjcazzuuOPSo0eP7xwzt7Cr6c83mb+/a03abbfd8vTTT+f444/P6quvnubNm2fOnDnZeuutq1zD/Pw9L7zwwvz2t7/NP//5zzzwwAM56qijSmuEdejQYYHkB4CFlWIKAKj1brnllmy66aa55pprquz//PPPqyyGvfTSS+fVV19NZWVllQLozTffrPK6uYt0l5eXZ4sttvjR91988cVzxBFH5IgjjshHH32UNddcM2efffZ8FVNvvPFGaebO3Cxz5szJMsssU8pSWVmZTp06Zfnll//R882vZZddNkmyyCKL/Og1zu/nu9xyy+XZZ5/NzJkzf3AB859jueWWy8svv1yt13z22WcZPnx4BgwYkFNPPbW0f+7MuG+bn79nt27d0q1bt/zhD3/I008/nQ022CCDBw/OWWed9dMuDAD4Tm7lAwBqvfr1688z0+Yf//hHaY2kuXr06JEPP/wwd955Z2nftGnTctVVV1UZt9Zaa2W55ZbLn/70p0ydOnWe9/v444+T/G+9pW/fwtWuXbssscQSmT59+nxlHzRoUJXtSy+9NElKJcguu+yS+vXrZ8CAAfNcY2VlZT755JP5ep9va9euXTbZZJNcccUVGT9+/DzH515jMv+fb69evTJp0qRcdtll85yvpmZC9erVKy+++GJuv/32+X6PubOzvn38z3/+c5Xt+fl7TpkyJbNmzaoyplu3bqlXr958/80BgPlnxhQAUOttt912OeOMM7L//vtn/fXXz+jRo3PDDTeUZgXNdeihh+ayyy7LnnvumaOPPjqLL754brjhhjRu3DjJ/7uNrl69ern66quzzTbbZOWVV87++++fJZdcMh9++GEeeeSRlJeX56677soXX3yRDh065De/+U1WW221NG/ePA899FCee+65XHjhhfOV/Z133skOO+yQrbfeOiNGjMj111+fvfbaK6uttlqS/80QOuuss9K/f/+8++672WmnndKiRYu88847uf3223PIIYfkuOOO+0mf26BBg/LrX/863bp1y8EHH5xll102EydOzIgRI/LBBx/kxRdfrNbn27t37/ztb3/Lsccem3//+9/ZcMMN8+WXX+ahhx7KEUcckR133PEn5fym448/Prfcckt23XXXHHDAAVlrrbXy6aef5s4778zgwYNLn9s3lZeXZ6ONNsr555+fmTNnZskll8wDDzyQd955p8q4+fl7Pvzww+nbt2923XXXLL/88pk1a1auu+661K9fP7169frZ1wcAVKWYAgBqvZNPPjlffvllbrzxxgwbNixrrrlm7rnnnpx00klVxjVv3jwPP/xwjjzyyFx88cVp3rx5evfunfXXXz+9evUqFVRJsskmm2TEiBE588wzc9lll2Xq1KmpqKjIuuuum0MPPTRJ0rRp0xxxxBF54IEHSr+e17lz51x++eU5/PDD5yv7sGHDcuqpp+akk05KgwYN0rdv31xwwQVVxpx00klZfvnlM3DgwAwYMCBJ0rFjx2y11VZVfmGwurp27Zr//Oc/GTBgQIYMGZJPPvkk7dq1yxprrFHllrf5/Xzr16+fe++9N2effXZuvPHG3HrrrWnTpk2p/KoJzZs3zxNPPJHTTjstt99+e4YOHZp27dpl8803/8H1nW688cYceeSRGTRoUCorK7PVVlvlX//6V5ZYYonSmPn5e6622mrp0aNH7rrrrnz44Ydp2rRpVltttfzrX/8q/cofAFBzyioX1AqUAAC1xJ///Of069cvH3zwQZZccslf5D1PP/30DBgwIB9//HGVdZoAAPh/rDEFANQpX3/9dZXtadOm5YorrkiXLl1+sVIKAID541Y+AKBO2WWXXbLUUktl9dVXz+TJk3P99ddnzJgxueGGG4qOBgDAtyimAIA6pUePHrn66qtzww03ZPbs2enatWtuuumm7L777kVHAwDgW6wxBQAAAEAhrDEFAAAAQCEUUwAAAAAUwhpT82HOnDkZN25cWrRokbKysqLjAAAAANRalZWV+eKLL7LEEkukXr0fnhOlmJoP48aNS8eOHYuOAQAAAPB/xvvvv58OHTr84BjF1Hxo0aJFkv99oOXl5QWnAQAAAKi9pkyZko4dO5b6lB+imJoPc2/fKy8vV0wBAAAAzIf5WQ7J4ucAAAAAFEIxBQAAAEAhFFMAAAAAFEIxBQAAAEAhFFMAAAAAFEIxBQAAAEAhFFMAAAAAFEIxBQAAAEAhFFMAAAAAFEIxBQAAAEAhFFMAAAAAFEIxBQAAAEAhFFMAAAAAFEIxBQAAAEAhFFMAAAAAFKLQYur0009PWVlZlceKK65YOj5t2rT06dMnbdq0SfPmzdOrV69MnDixyjnGjh2bnj17pmnTpmnXrl2OP/74zJo1q8qYRx99NGuuuWYaNWqUzp07Z8iQIb/E5QEAAADwAwqfMbXyyitn/PjxpceTTz5ZOtavX7/cdddd+cc//pHHHnss48aNyy677FI6Pnv27PTs2TMzZszI008/naFDh2bIkCE59dRTS2Peeeed9OzZM5tuumlGjRqVY445JgcddFDuv//+X/Q6AQAAAKiqrLKysrKoNz/99NNzxx13ZNSoUfMcmzx5chZbbLHceOON+c1vfpMkGTNmTFZaaaWMGDEi6623Xv71r39lu+22y7hx49K+ffskyeDBg3PiiSfm448/TsOGDXPiiSfmnnvuycsvv1w69x577JHPP/88991333zlnDJlSlq2bJnJkyenvLz85184AAAAQB1VnR6l8BlTb7zxRpZYYoksu+yy2XvvvTN27NgkyciRIzNz5sxsscUWpbErrrhillpqqYwYMSJJMmLEiHTr1q1USiVJjx49MmXKlLzyyiulMd88x9wxc88BAAAAQDEaFPnm6667boYMGZIVVlgh48ePz4ABA7Lhhhvm5ZdfzoQJE9KwYcO0atWqymvat2+fCRMmJEkmTJhQpZSae3zusR8aM2XKlHz99ddp0qTJPLmmT5+e6dOnl7anTJnys68VAAAAgKoKLaa22Wab0vNVV1016667bpZeeuncfPPN31kY/VLOPffcDBgwoLD3X9CWOemeoiNAnfDuH3sWHaHG+X6AmuM7Avg+vh+AH1IXvyN+SOG38n1Tq1atsvzyy+fNN99MRUVFZsyYkc8//7zKmIkTJ6aioiJJUlFRMc+v9M3d/rEx5eXl31t+9e/fP5MnTy493n///Zq4PAAAAAC+oVYVU1OnTs1bb72VxRdfPGuttVYWWWSRDB8+vHT89ddfz9ixY9O9e/ckSffu3TN69Oh89NFHpTEPPvhgysvL07Vr19KYb55j7pi55/gujRo1Snl5eZUHAAAAADWr0GLquOOOy2OPPZZ33303Tz/9dHbeeefUr18/e+65Z1q2bJkDDzwwxx57bB555JGMHDky+++/f7p375711lsvSbLVVlula9eu2XffffPiiy/m/vvvzx/+8If06dMnjRo1SpIcdthhefvtt3PCCSdkzJgxufzyy3PzzTenX79+RV46AAAAwEKv0DWmPvjgg+y555755JNPsthii+XXv/51nnnmmSy22GJJkoEDB6ZevXrp1atXpk+fnh49euTyyy8vvb5+/fq5++67c/jhh6d79+5p1qxZ9ttvv5xxxhmlMZ06dco999yTfv365eKLL06HDh1y9dVXp0ePHr/49QIAAADw/xRaTN10000/eLxx48YZNGhQBg0a9L1jll566dx7770/eJ5NNtkkL7zwwk/KCAAAAMCCUavWmAIAAABg4a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iikAAAAACqGYAgAAAKAQtaaY+uMf/5iysrIcc8wxpX3Tpk1Lnz590qZNmzRv3jy9evXKxIkTq7xu7Nix6dmzZ5o2bZp27drl+OOPz6xZs6qMefTRR7PmmmumUaNG6dy5c4YMGfILXBEAAAAAP6RWFFPPPfdcrrjiiqy66qpV9vfr1y933XVX/vGPf+Sxxx7LuHHjsssuu5SOz549Oz179syMGTPy9NNPZ+jQoRkyZEhOPfXU0ph33nknPXv2zKabbppRo0blmGOOyUEHHZT777//F7s+AAAAAOZVeDE1derU7L333rnqqquy6KKLlvZPnjw511xzTS666KJsttlmWWuttXLttdfm6aefzjPPPJMkeeCBB/Lqq6/m+uuvz+qrr55tttkmZ555ZgYNGpQZM2YkSQYPHpxOnTrlwgsvzEorrZS+ffvmN7/5TQYOHFjI9QIAAADwP4UXU3369EnPnj2zxRZbVNk/cuTIzJw5s8r+FVdcMUsttVRGjBiRJBkxYkS6deuW9u3bl8b06NEjU6ZMySuvvFIa8+1z9+jRo3SO7zJ9+vRMmTKlygMAAACAmtWgyDe/6aab8vzzz+e5556b59iECRPSsGHDtGrVqsr+9u3bZ8KECaUx3yyl5h6fe+yHxkyZMiVff/11mjRpMs97n3vuuRkwYMBPvi4AAAAAflxhM6bef//9HH300bnhhhvSuHHjomJ8p/79+2fy5Mmlx/vvv190JAAAAIA6p7BiauTIkfnoo4+y5pprpkGDBmnQoEEee+yxXHLJJWnQoEHat2+fGTNm5PPPP6/yuokTJ6aioiJJUlFRMc+v9M3d/rEx5eXl3zlbKkkaNWqU8vLyKg8AAAAAalZhxdTmm2+e0aNHZ9SoUaXH2muvnb333rv0fJFFFsnw4cNLr3n99dczduzYdO/ePUnSvXv3jB49Oh999FFpzIMPPpjy8vJ07dq1NOab55g7Zu45AAAAAChGYWtMtWjRIqusskqVfc2aNUubNm1K+w888MAce+yxad26dcrLy3PkkUeme/fuWW+99ZIkW221Vbp27Zp99903559/fiZMmJA//OEP6dOnTxo1apQkOeyww3LZZZflhBNOyAEHHJCHH344N998c+65555f9oIBAAAAqKLQxc9/zMCBA1OvXr306tUr06dPT48ePXL55ZeXjtevXz933313Dj/88HTv3j3NmjXLfvvtlzPOOKM0plOnTrnnnnvSr1+/XHzxxenQoUOuvvrq9OjRo4hLAgAAAOD/V6uKqUcffbTKduPGjTNo0KAMGjToe1+z9NJL59577/3B826yySZ54YUXaiIiAAAAADWksDWmAAAAAFi4Ka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KKYAAAAAKIRiCgAAAIBC/KRiatasWXnooYdyxRVX5IsvvkiSjBs3LlOnTq3RcAAAAADUXQ2q+4L33nsvW2+9dcaOHZvp06dnyy23TIsWLXLeeedl+vTpGTx48ILICQAAAEAdU+0ZU0cffXTWXnvtfPbZZ2nSpElp/84775zhw4fXaDgAAAAA6q5qz5h64okn8vTTT6dhw4ZV9i+zzDL58MMPaywYAAAAAHVbtWdMzZkzJ7Nnz55n/wcffJAWLVrUSCgAAAAA6r5qF1NbbbVV/vznP5e2y8rKMnXq1Jx22mnZdtttazIbAAAAAHVYtW/lu/DCC9OjR4907do106ZNy1577ZU33ngjbdu2zd///vcFkREAAACAOqjaxVSHDh3y4osv5qabbspLL72UqVOn5sADD8zee+9dZTF0AAAAAPgh1S6mkqRBgwbZZ599ajoLAAAAAAuR+Sqm7rzzzvk+4Q477PCTwwAAAACw8JivYmqnnXaar5OVlZV95y/2AQAAAMC3zVcxNWfOnAWdAwAAAICFTL2iAwAAAACwcPpJxdTw4cOz3XbbZbnllstyyy2X7bbbLg899FBNZwMAAACgDqt2MXX55Zdn6623TosWLXL00Ufn6KOPTnl5ebbddtsMGjRoQWQEAAAAoA6arzWmvumcc87JwIED07dv39K+o446KhtssEHOOeec9OnTp0YDAgAAAFA3VXvG1Oeff56tt956nv1bbbVVJk+eXCOhAAAAAKj7ql1M7bDDDrn99tvn2f/Pf/4z2223XY2EAgAAAKDum69b+S655JLS865du+bss8/Oo48+mu7duydJnnnmmTz11FP53e9+t2BSAgAAAFDnzFcxNXDgwCrbiy66aF599dW8+uqrpX2tWrXKX//61/zhD3+o2YQAAAAA1EnzVUy98847CzoHAAAAAAuZaq8xBQAAAAA1Yb5mTH3bBx98kDvvvDNjx47NjBkzqhy76KKLaiQYAAAAAHVbtYup4cOHZ4cddsiyyy6bMWPGZJVVVsm7776bysrKrLnmmgsiIwAAAAB1ULVv5evfv3+OO+64jB49Oo0bN86tt96a999/PxtvvHF23XXXBZERAAAAgDqo2sXUa6+9lt69eydJGjRokK+//jrNmzfPGWeckfPOO6/GAwIAAABQN1W7mGrWrFlpXanFF188b731VunYpEmTai4ZAAAAAHVatdeYWm+99fLkk09mpZVWyrbbbpvf/e53GT16dG677bast956CyIjAAAAAHVQtYupiy66KFOnTk2SDBgwIFOnTs2wYcPSpUsXv8gHAAAAwHyrdjG17LLLlp43a9YsgwcPrtFAAAAAACwcqr3GFAAAAADUhPmaMbXoooumrKxsvk746aef/qxAAAAAACwc5quY+vOf/7yAYwAAAACwsJmvYmq//fZb0DkAAAAAWMjMVzE1ZcqUlJeXl57/kLnjAAAAAOCHzPcaU+PHj0+7du3SqlWr71xvqrKyMmVlZZk9e3aNhwQAAACg7pmvYurhhx9O69atkySPPPLIAg0EAAAAwMJhvoqpjTfe+DufAwAAAMBPNV/F1Hf56quvMnbs2MyYMaPK/lVXXfVnhwIAAACg7qt2MfXxxx9n//33z7/+9a/vPG6NKQAAAADmR73qvuCYY47J559/nmeffTZNmjTJfffdl6FDh6ZLly658847q3Wuv/zlL1l11VVTXl6e8vLydO/evUrhNW3atPTp0ydt2rRJ8+bN06tXr0ycOLHKOcaOHZuePXumadOmadeuXY4//vjMmjWryphHH300a665Zho1apTOnTtnyJAh1b1sAAAAAGpYtYuphx9+OBdddFHWXnvt1KtXL0svvXT22WefnH/++Tn33HOrda4OHTrkj3/8Y0aOHJn//Oc/2WyzzbLjjjvmlVdeSZL069cvd911V/7xj3/ksccey7hx47LLLruUXj979uz07NkzM2bMyNNPP52hQ4dmyJAhOfXUU0tj3nnnnfTs2TObbrppRo0alWOOOSYHHXRQ7r///upeOgAAAAA1qNq38n355Zdp165dkmTRRRfNxx9/nOWXXz7dunXL888/X61zbb/99lW2zz777PzlL3/JM888kw4dOuSaa67JjTfemM022yxJcu2112allVbKM888k/XWWy8PPPBAXn311Tz00ENp3759Vl999Zx55pk58cQTc/rpp6dhw4YZPHhwOnXqlAsvvDBJstJKK+XJJ5/MwIED06NHj+pePgAAAAA1pNozplZYYYW8/vrrSZLVVlstV1xxRT788MMMHjw4iy+++E8OMnv27Nx000358ssv071794wcOTIzZ87MFltsURqz4oorZqmllsqIESOSJCNGjEi3bt3Svn370pgePXpkypQppVlXI0aMqHKOuWPmngMAAACAYlR7xtTRRx+d8ePHJ0lOO+20bL311rnhhhvSsGHDn7R20+jRo9O9e/dMmzYtzZs3z+23356uXbtm1KhRadiwYVq1alVlfPv27TNhwoQkyYQJE6qUUnOPzz32Q2OmTJmSr7/+Ok2aNJkn0/Tp0zN9+vTS9pQpU6p9XQAAAAD8sGoXU/vss0/p+VprrZX33nsvY8aMyVJLLZW2bdtWO8AKK6yQUaNGZfLkybnllluy33775bHHHqv2eWrSueeemwEDBhSaAQAAAKCuq/atfE8++WSV7aZNm2bNNdf8SaVUkjRs2DCdO3fOWmutlXPPPTerrbZaLr744lRUVGTGjBn5/PPPq4yfOHFiKioqkiQVFRXz/Erf3O0fG1NeXv6ds6WSpH///pk8eXLp8f777/+kawMAAADg+1W7mNpss83SqVOnnHzyyXn11VdrPNCcOXMyffr0rLXWWllkkUUyfPjw0rHXX389Y8eOTffu3ZMk3bt3z+jRo/PRRx+Vxjz44IMpLy9P165dS2O+eY65Y+ae47s0atQo5eXlVR4AAAAA1KxqF1Pjxo3L7373uzz22GNZZZVVsvrqq+eCCy7IBx98UO0379+/fx5//PG8++67GT16dPr3759HH300e++9d1q2bJkDDzwwxx57bB555JGMHDky+++/f7p375711lsvSbLVVlula9eu2XffffPiiy/m/vvvzx/+8If06dMnjRo1SpIcdthhefvtt3PCCSdkzJgxufzyy3PzzTenX79+1c4LAAAAQM2pdjHVtm3b9O3bN0899VTeeuut7Lrrrhk6dGiWWWaZbLbZZtU610cffZTevXtnhRVWyOabb57nnnsu999/f7bccsskycCBA7PddtulV69e2WijjVJRUZHbbrut9Pr69evn7rvvTv369dO9e/fss88+6d27d84444zSmE6dOuWee+7Jgw8+mNVWWy0XXnhhrr766vTo0aO6lw4AAABADar24uff1KlTp5x00klZbbXVcsopp1R70fJrrrnmB483btw4gwYNyqBBg753zNJLL5177733B8+zySab5IUXXqhWNgAAAAAWrGrPmJrrqaeeyhFHHJHFF188e+21V1ZZZZXcc889NZkNAAAAgDqs2jOm+vfvn5tuuinjxo3LlltumYsvvjg77rhjmjZtuiDyAQAAAFBHVbuYevzxx3P88cdnt912S9u2bRdEJgAAAAAWAtUupp566qkFkQMAAACAhcxPXvz81VdfzdixYzNjxowq+3fYYYefHQoAAACAuq/axdTbb7+dnXfeOaNHj05ZWVkqKyuTJGVlZUmS2bNn12xCAAAAAOqkav8q39FHH51OnTrlo48+StOmTfPKK6/k8ccfz9prr51HH310AUQEAAAAoC6q9oypESNG5OGHH07btm1Tr1691KtXL7/+9a9z7rnn5qijjsoLL7ywIHICAAAAUMdUe8bU7Nmz06JFiyRJ27ZtM27cuCTJ0ksvnddff71m0wEAAABQZ1V7xtQqq6ySF198MZ06dcq6666b888/Pw0bNsyVV16ZZZdddkFkBAAAAKAOqnYx9Yc//CFffvllkuSMM87Idtttlw033DBt2rTJsGHDajwgAAAAAHVTtYupHj16lJ537tw5Y8aMyaeffppFF1209Mt8AAAAAPBjql1MfZfWrVvXxGkAAAAAWIhUe/FzAAAAAKgJiikAAAAACqGYAgAAAKAQiikAAAAAClHtYmro0KG55557StsnnHBCWrVqlfXXXz/vvfdejYYDAAAAoO6qdjF1zjnnpEmTJkmSESNGZNCgQTn//PPTtm3b9OvXr8YDAgAAAFA3NajuC95///107tw5SXLHHXekV69eOeSQQ7LBBhtkk002qel8AAAAANRR1Z4x1bx583zyySdJkgceeCBbbrllkqRx48b5+uuvazYdAAAAAHVWtWdMbbnlljnooIOyxhpr5L///W+23XbbJMkrr7ySZZZZpqbzAQAAAFBHVXvG1KBBg9K9e/d8/PHHufXWW9OmTZskyciRI7PnnnvWeEAAAAAA6qZqz5hq1apVLrvssnn2DxgwoEYCAQAAALBwqPaMqSR54oknss8++2T99dfPhx9+mCS57rrr8uSTT9ZoOAAAAADqrmoXU7feemt69OiRJk2a5Pnnn8/06dOTJJMnT84555xT4wEBAAAAqJuqXUydddZZGTx4cK666qosssgipf0bbLBBnn/++RoNBwAAAEDdVe1i6vXXX89GG200z/6WLVvm888/r4lMAAAAACwEql1MVVRU5M0335xn/5NPPplll122RkIBAAAAUPdVu5g6+OCDc/TRR+fZZ59NWVlZxo0blxtuuCHHHXdcDj/88AWREQAAAIA6qEF1X3DSSSdlzpw52XzzzfPVV19lo402SqNGjXLcccflyCOPXBAZAQAAAKiDql1MlZWV5fe//32OP/74vPnmm5k6dWq6du2a5s2bL4h8AAAAANRR1S6m5mrYsGG6du1ak1kAAAAAWIhUu5jaeeedU1ZWNs/+srKyNG7cOJ07d85ee+2VFVZYoUYCAgAAAFA3VXvx85YtW+bhhx/O888/n7KyspSVleWFF17Iww8/nFmzZmXYsGFZbbXV8tRTTy2IvAAAAADUEdWeMVVRUZG99torl112WerV+1+vNWfOnBx99NFp0aJFbrrpphx22GE58cQT8+STT9Z4YAAAAADqhmrPmLrmmmtyzDHHlEqpJKlXr16OPPLIXHnllSkrK0vfvn3z8ssv12hQAAAAAOqWahdTs2bNypgxY+bZP2bMmMyePTtJ0rhx4+9chwoAAAAA5qr2rXz77rtvDjzwwJx88slZZ511kiTPPfdczjnnnPTu3TtJ8thjj2XllVeu2aQAAAAA1CnVLqYGDhyY9u3b5/zzz8/EiROTJO3bt0+/fv1y4oknJkm22mqrbL311jWbFAAAAIA6pdrFVP369fP73/8+v//97zNlypQkSXl5eZUxSy21VM2kAwAAAKDOqnYx9U3fLqQAAAAAYH79pGLqlltuyc0335yxY8dmxowZVY49//zzNRIMAAAAgLqt2r/Kd8kll2T//fdP+/bt88ILL+RXv/pV2rRpk7fffjvbbLPNgsgIAAAAQB1U7WLq8ssvz5VXXplLL700DRs2zAknnJAHH3wwRx11VCZPnrwgMgIAAABQB1W7mBo7dmzWX3/9JEmTJk3yxRdfJEn23Xff/P3vf6/ZdAAAAADUWdUupioqKvLpp58m+d+v7z3zzDNJknfeeSeVlZU1mw4AAACAOqvaxdRmm22WO++8M0my//77p1+/ftlyyy2z++67Z+edd67xgAAAAADUTdX+Vb4rr7wyc+bMSZL06dMnbdq0ydNPP50ddtghhx56aI0HBAAAAKBuqnYxVa9evdSr9/8mWu2xxx7ZY489ajQUAAAAAHVftYupJJk2bVpeeumlfPTRR6XZU3PtsMMONRIMAAAAgLqt2sXUfffdl969e2fSpEnzHCsrK8vs2bNrJBgAAAAAdVu1Fz8/8sgjs+uuu2b8+PGZM2dOlYdSCgAAAID5Ve1iauLEiTn22GPTvn37BZEHAAAAgIVEtYup3/zmN3n00UcXQBQAAAAAFibVXmPqsssuy6677ponnngi3bp1yyKLLFLl+FFHHVVj4QAAAACou6pdTP3973/PAw88kMaNG+fRRx9NWVlZ6VhZWZliCgAAAID5Uu1i6ve//30GDBiQk046KfXqVftOQAAAAABI8hPWmJoxY0Z23313pRQAAAAAP0u126X99tsvw4YNWxBZAAAAAFiIVPtWvtmzZ+f888/P/fffn1VXXXWexc8vuuiiGgsHAAAAQN1V7WJq9OjRWWONNZIkL7/8cpVj31wIHQAAAAB+SLWLqUceeWRB5AAAAABgIWMFcwAAAAAKMV8zpnbZZZcMGTIk5eXl2WWXXX5w7G233VYjwQAAAACo2+armGrZsmVp/aiWLVsu0EAAAAAALBzmq5i69tprv/M5AAAAAPxU1pgCAAAAoBCKKQAAAAAKoZgCAAAAoBCKKQAAAAAKMV/FVOvWrTNp0qQkyQEHHJAvvvhigYYCAAAAoO6br2JqxowZmTJlSpJk6NChmTZt2gINBQAAAEDd12B+BnXv3j077bRT1lprrVRWVuaoo45KkyZNvnPsX//61xoNCAAAAEDdNF/F1PXXX5+BAwfmrbfeSllZWSZPnmzWFAAAAAA/y3wVU+3bt88f//jHJEmnTp1y3XXXpU2bNgs0GAAAAAB123wVU9/0zjvvLIgcAAAAACxk5mvx82977LHHsv3226dz587p3LlzdthhhzzxxBM1nQ0AAACAOqzaxdT111+fLbbYIk2bNs1RRx1VWgh98803z4033litc5177rlZZ5110qJFi7Rr1y477bRTXn/99Spjpk2blj59+qRNmzZp3rx5evXqlYkTJ1YZM3bs2PTs2TNNmzZNu3btcvzxx2fWrFlVxjz66KNZc80106hRo3Tu3DlDhgyp7qUDAAAAUIOqXUydffbZOf/88zNs2LBSMTVs2LD88Y9/zJlnnlmtcz322GPp06dPnnnmmTz44IOZOXNmttpqq3z55ZelMf369ctdd92Vf/zjH3nssccybty47LLLLqXjs2fPTs+ePTNjxow8/fTTGTp0aIYMGZJTTz21NOadd95Jz549s+mmm2bUqFE55phjctBBB+X++++v7uUDAAAAUEOqvcbU22+/ne23336e/TvssENOPvnkap3rvvvuq7I9ZMiQtGvXLiNHjsxGG22UyZMn55prrsmNN96YzTbbLEly7bXXZqWVVsozzzyT9dZbLw888EBeffXVPPTQQ2nfvn1WX331nHnmmTnxxBNz+umnp2HDhhk8eHA6deqUCy+8MEmy0kor5cknn8zAgQPTo0eP6n4EAAAAANSAas+Y6tixY4YPHz7P/oceeigdO3b8WWEmT56cJGndunWSZOTIkZk5c2a22GKL0pgVV1wxSy21VEaMGJEkGTFiRLp165b27duXxvTo0SNTpkzJK6+8UhrzzXPMHTP3HAAAAAD88qo9Y+p3v/tdjjrqqIwaNSrrr79+kuSpp57KkCFDcvHFF//kIHPmzMkxxxyTDTbYIKusskqSZMKECWnYsGFatWpVZWz79u0zYcKE0phvllJzj8899kNjpkyZkq+//jpNmjSpcmz69OmZPn16aXvKlCk/+boAAAAA+G7VLqYOP/zwVFRU5MILL8zNN9+c5H+3xg0bNiw77rjjTw7Sp0+fvPzyy3nyySd/8jlqyrnnnpsBAwYUHQMAAACgTqt2MZUkO++8c3beeecaC9G3b9/cfffdefzxx9OhQ4fS/oqKisyYMSOff/55lVlTEydOTEVFRWnMv//97yrnm/urfd8c8+1f8ps4cWLKy8vnmS2VJP3798+xxx5b2p4yZcrPvk0RAAAAgKqqvcZUTaqsrEzfvn1z++235+GHH06nTp2qHF9rrbWyyCKLVFnT6vXXX8/YsWPTvXv3JEn37t0zevTofPTRR6UxDz74YMrLy9O1a9fSmG+vi/Xggw+WzvFtjRo1Snl5eZUHAAAAADXrJ82Yqil9+vTJjTfemH/+859p0aJFaU2oli1bpkmTJmnZsmUOPPDAHHvssWndunXKy8tz5JFHpnv37llvvfWSJFtttVW6du2afffdN+eff34mTJiQP/zhD+nTp08aNWqUJDnssMNy2WWX5YQTTsgBBxyQhx9+ODfffHPuueeewq4dAAAAYGFX6Iypv/zlL5k8eXI22WSTLL744qXHsGHDSmMGDhyY7bbbLr169cpGG22UioqK3HbbbaXj9evXz91335369eune/fu2WeffdK7d++cccYZpTGdOnXKPffckwcffDCrrbZaLrzwwlx99dXp0aPHL3q9AAAAAPw/hc6Yqqys/NExjRs3zqBBgzJo0KDvHbP00kvn3nvv/cHzbLLJJnnhhReqnREAAACABeNnzZiqrKycr3IJAAAAAL7tJxVTf/vb39KtW7c0adIkTZo0yaqrrprrrruuprMBAAAAUIdV+1a+iy66KKecckr69u2bDTbYIEny5JNP5rDDDsukSZPSr1+/Gg8JAAAAQN1T7WLq0ksvzV/+8pf07t27tG+HHXbIyiuvnNNPP10xBQAAAMB8qfatfOPHj8/6668/z/71118/48ePr5FQAAAAANR91S6mOnfunJtvvnme/cOGDUuXLl1qJBQAAAAAdV+1b+UbMGBAdt999zz++OOlNaaeeuqpDB8+/DsLKwAAAAD4LtWeMdWrV688++yzadu2be64447ccccdadu2bf79739n5513XhAZAQAAAKiDqj1jKknWWmutXH/99TWdBQAAAICFSLVnTAEAAABATZjvGVP16tVLWVnZD44pKyvLrFmzfnYoAAAAAOq++S6mbr/99u89NmLEiFxyySWZM2dOjYQCAAAAoO6b72Jqxx13nGff66+/npNOOil33XVX9t5775xxxhk1Gg4AAACAuusnrTE1bty4HHzwwenWrVtmzZqVUaNGZejQoVl66aVrOh8AAAAAdVS1iqnJkyfnxBNPTOfOnfPKK69k+PDhueuuu7LKKqssqHwAAAAA1FHzfSvf+eefn/POOy8VFRX5+9///p239gEAAADA/JrvYuqkk05KkyZN0rlz5wwdOjRDhw79znG33XZbjYUDAAAAoO6a72Kqd+/eKSsrW5BZAAAAAFiIzHcxNWTIkAUYAwAAAICFzU/6VT4AAAAA+Lk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UUwAAAAAUQjEFAAAAQCEKLaYef/zxbL/99lliiSVSVlaWO+64o8rxysrKnHrqqVl88cXTpEmTbLHFFnnjjTeqjPn000+z9957p7y8PK1atcqBBx6YqVOnVhnz0ksvZcMNN0zjxo3TsWPHnH/++Qv60gAAAAD4EYUWU19++WVWW221DBo06DuPn3/++bnkkksyePDgPPvss2nWrFl69OiRadOmlcbsvffeeeWVV/Lggw/m7rvvzuOPP55DDjmkdHzKlCnZaqutsvTSS2fkyJG54IILcvrpp+fKK69c4NcHAAAAwPdrUOSbb7PNNtlmm22+81hlZWX+/Oc/5w9/+EN23HHHJMnf/va3tG/fPnfccUf22GOPvPbaa7nvvvvy3HPPZe21106SXHrppdl2223zpz/9KUsssURuuOGGzJgxI3/961/TsGHDrLzyyhk1alQuuuiiKgUWAAAAAL+sWrvG1DvvvJMJEyZkiy22KO1r2bJl1l133YwYMSJJMmLEiLRq1apUSiXJFltskXr16uXZZ58tjdloo43SsGHD0pgePXrk9ddfz2efffad7z19+vRMmTKlygMAAACAmlVri6kJEyYkSdq3b19lf/v27UvHJkyYkHbt2lU53qBBg7Ru3brKmO86xzff49vOPffctGzZsvTo2LHjz78gAAAAAKqotcVUkfr375/JkyeXHu+//37RkQAAAADqnFpbTFVUVCRJJk6cWGX/xIkTS8cqKiry0UcfVTk+a9asfPrpp1XGfNc5vvke39aoUaOUl5dXeQAAAABQs2ptMdWpU6dUVFRk+PDhpX1TpkzJs88+m+7duydJunfvns8//zwjR44sjXn44YczZ86crLvuuqUxjz/+eGbOnFka8+CDD2aFFVbIoosu+gtdDQAAAADfVmgxNXXq1IwaNSqjRo1K8r8Fz0eNGpWxY8emrKwsxxxzTM4666zceeedGT16dHr37p0lllgiO+20U5JkpZVWytZbb52DDz44//73v/PUU0+lb9++2WOPPbLEEkskSfbaa680bNgwBx54YF555ZUMGzYsF198cY499tiCrhoAAACAJGlQ5Jv/5z//yaabblranlsW7bfffhkyZEhOOOGEfPnllznkkEPy+eef59e//nXuu+++NG7cuPSaG264IX379s3mm2+eevXqpVevXrnkkktKx1u2bJkHHnggffr0yVprrZW2bdvm1FNPzSGHHPLLXSgAAAAA8yi0mNpkk01SWVn5vcfLyspyxhln5IwzzvjeMa1bt86NN974g++z6qqr5oknnvjJOQEAAACoebV2jSkAAAAA6jb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UEwBAAAAUAjFFAAAAACFWKiKqUGDBmWZZZZJ48aNs+666+bf//530ZEAAAAAFloLTTE1bNiwHHvssTnttNPy/PPPZ7XVVkuPHj3y0UcfFR0NAAAAYKG00BRTF110UQ4++ODsv//+6dq1awYPHpymTZvmr3/9a9HRAAAAABZKDYoO8EuYMWNGRo4cmf79+5f21atXL1tssUVGjBgxz/jp06dn+vTppe3JkycnSaZMmbLgw/4C5kz/qugIUCfUle+Eb/L9ADXHdwTwfXw/AD+kLnxHzL2GysrKHx27UBRTkyZNyuzZs9O+ffsq+9u3b58xY8bMM/7cc8/NgAED5tnfsWPHBZYR+L+n5Z+LTgDUZr4jgO/j+wH4IXXpO+KLL75Iy5Ytf3DMQlFMVVf//v1z7LHHlrbnzJmTTz/9NG3atElZWVmByVgYTJkyJR07dsz777+f8vLyouMAtYzvCOD7+H4AfojvCH5JlZWV+eKLL7LEEkv86NiFophq27Zt6tevn4kTJ1bZP3HixFRUVMwzvlGjRmnUqFGVfa1atVqQEWEe5eXl/g8G8L18RwDfx/cD8EN8R/BL+bGZUnMtFIufN2zYMGuttVaGDx9e2jdnzpwMHz483bt3LzAZAAAAwMJroZgxlSTHHnts9ttvv6y99tr51a9+lT//+c/58ssvs//++xcdDQAAAGChtNAUU7vvvns+/vjjnHrqqZkwYUJWX3313HffffMsiA5Fa9SoUU477bR5bicFSHxHAN/P9wPwQ3xHUFuVVc7Pb/cBAAAAQA1bKNaYAgAAAKD2UUwBAAAAUAjFFAAAAACFUExBLfP+++/H0m8AAAAsDBRTUAucfPLJSZKzzz4755xzTg499NCCEwG13eTJk4uOAAAAP5tiCmqBr7/+Okny3nvv5S9/+UuaNm1acCKgtnrkkUey//77p2/fvkVHAWqp/v37Fx0BqCVmzpyZSy65JH379s1ll12WmTNnFh0J5qGYglpg4sSJueKKK9KpU6ckybRp0wpOBNQ25513XvbZZ5+88sorqayszHXXXVd0JKCWMqMSmOu4445L165dc9ZZZ2X55ZfPcccdV3QkmEeDogMAycCBA/PMM8/kwAMPTJLsu+++BScCapuXX345iy++eLp3755XX3216DhALTJo0KCUlZUlSSorK/PKK68UnAioTbbYYoskyVZbbZW777674DQwL8UU1AK33HJLysrKcuWVV5b2bbDBBgUmAmqb6667LhMmTMjQoUMzcuTInHfeeTnxxBOLjgXUAqusskqV7a5duxaUBKhtZs6cma+++qq0PWvWrALTwHcrq/TzX1C4xx57rPR87r94brTRRkXFAf4PePLJJ/PrX/+66BhALfL222/nmmuuycsvv5x//vOfRccBaoH9998/ZWVlVX71+9prry0wEczLjCmoBaZMmZLtt98+Tz75ZC644IL85je/KToSUMvsuuuuVW7VKSsrU0wBSZKbbrop9957b9q3b5+xY8cqpYCSyy67rMr23P8uAbWJYgpqgQcffDDbb799/vrXv+bWW2/NEUccYZ0poIp//OMfRUcAaqnLL788O+20U/bee+8MGDCg6DhALXLkkUeWns/9h62//vWvBSaCeSmmoBb46quvMnXq1DRv3jwNGjRIo0aNio4E1DJ77rlnlX/l/Pjjj/Pggw8WmAioLR5//PH85z//yVlnnZUnnngiw4YNy+677150LKAWaNeuXQ466KB07ty56CjwvRRTUAtsueWWOeCAA3L22WcnSTp27FhwIqC2+fvf/57kf7/Od95556Vnz54FJwJqk7XXXjtrr712vv7669x6661FxwFqiX322SeXX355xo4dm5122im77rqrfwSn1rH4OdQSzz33XF599dV07do166yzTtFxgFpm/PjxOeecc9KyZcuccMIJKS8vLzoSUEt81xp0N998c8GpgNpk5syZGThwYP70pz/lo48+KjoOVKGYglrgvPPOy4wZM7LOOuvkP//5Txo0aJCTTjqp6FhALVJeXp5tt922NKOyrKws559/fsGpgNrg97//fb744ovssMMO2WKLLYqOA9QiM2bMyC233JLbb789iy++ePbff/+sscYaRceCKtzKB7XAhx9+mEsuuSRJsvXWW+eoo44qOBFQ24wePbrKGlP+XQmY6+yzz87MmTNz0003ZfXVV8/IkSNTv379omMBtcCee+6Z3/zmN7nhhhvSsGHDouPAd1JMQS0wbdq0H9wGmD17dk455ZTMnDkzDRs2zOmnn150JKCW+Pe//51bbrklSXLFFVcopYCSwYMH58wzz8wdd9yR9u3b55RTTsliiy1WdCyowq18UAvcdNNNeeCBB7LKKqvk5ZdfzpZbbpk999yz6FhALXLAAQfkz3/+c8rLyzNlypQcc8wxfu4ZSJI0adIkm222WZo2bZok1pgCSg455JCcfPLJWWaZZfLuu+/mrLPOytVXX110LKjCjCmoBfbYY49stdVWeeutt/Lb3/42Tz75ZNGRgFqmZcuWpQXPy8vL07Jly4ITAbXF119/XWV7+vTpBSUBaptmzZplmWWWSZIss8wyadGiRbGB4DvUKzoA8D+tW7fOOuusk9atW+e+++4rOg5Qy3z11Vd5/fXXkyT//e9/M3Xq1IITAbXF6NGjc+mll+bjjz/OkCFDssceexQdCaglJk+enE8//TRJ8tlnn2Xy5MkFJ4J5mTEFtcBXX31Vel5ZWZlZs2YVmAaojc4777yce+65ee+997LUUkv5RT6g5NRTT82JJ56YHj165Mwzz8ztt99edCSglthkk01y5JFHZtasWVlkkUVy6KGHFh0J5qGYglqgT58+pV/bsuwb8F3GjRuX/fbbr/QdMX78+Cy66KIFpwJqg44dO2a99dbL+uuvn549exYdB6hFnn766dxwww2l7T59+mTDDTcsMBHMSzEFtcA3f12rdevW7v0G5rH++utn2223zYorrljad+qppxaYCKgt3nzzzey2226ZOnVqdt11V4ufAyUNGzassu1XO6mNFFNQCwwePDhlZWWprKzMxx9/nKWXXjqnnHJK0bGAWuTNN9/M9ddfn9deey3rrrtuDjjggKIjAbXEvffem3HjxuW///1vll9++SyxxBJFRwJqkfvvvz/rrLNO/vOf/7g7g1qprNL/ZEKtc/TRR+fiiy8uOgZQy3z44Ye57rrr8uKLL+aGG25IvXp+wwRIhg4dmhEjRmT11VfPqFGj8qtf/Up5DSRJZs6cmauuuiqvvPJKVllllRx00EFZZJFFio4FVZgxBbXMzJkz89lnnxUdA6hldtpppzRv3jz77rtvtt9++4wZMyZdu3YtOhZQCzzzzDMZPHhwafvwww9XTAFJkkUWWSRHHHFE0THgBymmoBaYux5EZWVlGjRokL59+xYdCahl1lhjjSTJs88+m2eeeSZlZWXWmAKSZJ7Zk2ZTAvB/iWIKaoEBAwakS5cuWWSRRTJz5sy8+eabRUcCaplNNtmkVGC3adMmq6yyStGRgFpi+eWXz8knn5y11147zz//fLp06VJ0JACYb/45BWqBiy++uHSv9yKLLJJLL7204ERAbTNmzJi89tprGTNmTG6//fYcffTRRUcCaonPP/88b775Zk455ZS8/vrrmTJlStGRAGC+mTEFtcC3f8a1QQP/qwlUdeihh1bZ7tevX0FJgNpmjz32SJJMmzYtl1xySV588cWCEwHA/PP//UItMGPGjLz++utZYYUV8t///jdff/110ZGAWuarr74qPf/444/z8ccfF5gGqE1WWGGFXHfddbnnnnty5JFHZoMNNig6EgDMt7LKysrKokPAwu7zzz/POeeck/feey/LLLNM+vfvn1atWhUdC6hF9t9//9IaU61bt84hhxySFVZYoehYQC2w9tprZ9VVV02vXr1SVlaWJNl2220LTgUA80cxBbXA+PHj89xzz2XLLbfMM888k4svvjh33HFH0bGAWuT9999Px44d88UXX6RFixb573//m+WXX77oWEAtMHTo0Hn27bfffgUkAYDqU0xBLbDTTjtljz32yKBBg7LnnnvmoIMOmmfdKWDhdsQRR+Tyyy+f5z8BAOD/Mr/KB7VAx44ds8cee6Rr16454ogjlFIAAAAsFMyYglpg3XXXzdJLL52xY8dmqaWWSpLcfPPNBacCapPOnTtnzTXXzPPPP5811lgjL7zwQt58882iYwEAwM+imIJaqLKysrR4KQAAANRVbuWDWuDYY49NkpxxxhlJkj59+hQZB6iF9t9//xxwwAFVHgAA8H9dg6IDAMm0adOSJBMmTEjyvxlTAN80ePDgJMnEiRNzzjnnpGnTpgUnAgCAn08xBbXAyy+/nMsvv7z0n6+++mrRkYBaZs6cORk4cGDefffd9O/fP506dSo6EgAA/GzWmIJa4LHHHis9LysrS2VlZTbeeOMCEwG1TceOHbPFFltk7bXXLq1Bd8QRRxScCgAAfh5rTEEtsNxyy2Xq1KlZaaWVcscdd2TWrFlFRwJqmSOPPDJ33XVXll566ay88spZeeWVi44EAAA/m2IKaoF+/frlyy+/zL777psTTjghQ4YMKToSUMu89tprmTRpUu66665svPHGZlUCAFAnKKagFlh88cWz2267pWvXrqmoqMiiiy5adCSglpk0aVLuvffeTJw4Mffee2/uvffeoiMBAMDPZo0pqAW6dOmSNdZYI6NGjcpqq62WF198Mf/973+LjgXUIkOHDq2yXVZWlt69exeUBgAAaoZiCgAAAIBCNCg6AJDsueeepV/ZqlevXvr27Zv11luv4FQAAACwYJkxBbXM9OnTc+ihh1oAHQAAgDrP4udQyzRq1CgtWrQoOgYAAAAscG7lg1qgV69eWW655VJZWZlJkyZlmWWWKToSAAAALHCKKagFvvrqq/Tt2zeVlZVZdNFFU15eXnQkAAAAWOAUU1ALfPnll7n77rur7DviiCMKSgMAAAC/DMUU1AKLLrpoVllllfgtAgAAABYmiimoBZZYYolstNFGRccAAACAX1RZpSkaULhp06alcePGRccAAACAX5RiCgAAAIBC1Cs6AAAAAAALJ8UUAAAAAIVQTAEAAABQCMUUAAAAAIVQTAEAJBkyZEhatWpVdIyf5d13301ZWVlGjRpVdBQAgPmimAIAFhq//e1vU1ZWlrKysjRs2DCdO3fOGWeckVmzZi2Q9/s5RdHQoUPz61//OkmyySablHI3atQoSy65ZLbffvvcdtttVV7TsWPHjB8/PqusskpNxAcAWOAUUwDAQmXrrbfO+PHj88Ybb+R3v/tdTj/99FxwwQVFx5rHP//5z+ywww6l7YMPPjjjx4/PW2+9lVtvvTVdu3bNHnvskUMOOaQ0pn79+qmoqEiDBg2KiAwAUG2KKQBgodKoUaNUVFRk6aWXzuGHH54tttgid9555zzj3nrrrey4445p3759mjdvnnXWWScPPfRQlTHLLLNMzjnnnBxwwAFp0aJFllpqqVx55ZWl4506dUqSrLHGGikrK8smm2ySJHn00Ufzq1/9Ks2aNUurVq2ywQYb5L333iu9btq0aXnggQeqFFNNmzZNRUVFOnTokPXWWy/nnXderrjiilx11VWlXN+eofXZZ59l7733zmKLLZYmTZqkS5cuufbaa0vnfP/997PbbrulVatWad26dXbccce8++67pePPPfdcttxyy7Rt2zYtW7bMxhtvnOeff750vLKyMqeffnqWWmqpNGrUKEsssUSOOuqo0vHp06fnuOOOy5JLLplmzZpl3XXXzaOPPlo6/t5772X77bfPoosummbNmmXllVfOvffe+2N/QgCgDlFMAQALtSZNmmTGjBnz7J86dWq23XbbDB8+PC+88EK23nrrbL/99hk7dmyVcRdeeGHWXnvtvPDCCzniiCNy+OGH5/XXX0+S/Pvf/06SPPTQQxk/fnxuu+22zJo1KzvttFM23njjvPTSSxkxYkQOOeSQlJWVlc45fPjwLLnkkllxxRV/MPt+++2XRRdddJ5b+uY65ZRT8uqrr+Zf//pXXnvttfzlL39J27ZtkyQzZ85Mjx490qJFizzxxBN56qmn0rx582y99dalz+OLL77IfvvtlyeffDLPPPNMunTpkm233TZffPFFkuTWW2/NwIEDc8UVV+SNN97IHXfckW7dupXev2/fvhkxYkRuuummvPTSS9l1112z9dZb54033kiS9OnTJ9OnT8/jjz+e0aNH57zzzkvz5s1/8JoBgLrFPG8AYKFUWVmZ4cOH5/7778+RRx45z/HVVlstq622Wmn7zDPPzO23354777wzffv2Le3fdtttc8QRRyRJTjzxxAwcODCPPPJIVlhhhSy22GJJkjZt2qSioiJJ8umnn2by5MnZbrvtstxyyyVJVlpppSrv/e3b+L5PvXr1svzyy1eZ5fRNY8eOzRprrJG11147yf9meM01bNiwzJkzJ1dffXWpFLv22mvTqlWrPProo9lqq62y2WabVTnflVdemVatWuWxxx7Ldtttl7Fjx6aioiJbbLFFFllkkSy11FL51a9+VXrva6+9NmPHjs0SSyyRJDnuuONy33335dprr80555yTsWPHplevXqUya9lll/3RawYA6hYzpgCAhcrdd9+d5s2bp3Hjxtlmm22y++675/TTT59n3NSpU3PcccdlpZVWSqtWrdK8efO89tpr88yYWnXVVUvPy8rKUlFRkY8++uh7379169b57W9/mx49emT77bfPxRdfnPHjx5eOV1ZW5q677pqvYmru+G/Otvqmww8/PDfddFNWX331nHDCCXn66adLx1588cW8+eabadGiRZo3b57mzZundevWmTZtWt56660kycSJE3PwwQenS5cuadmyZcrLyzN16tTSZ7Drrrvm66+/zrLLLpuDDz44t99+e2kh+dGjR2f27NlZfvnlS+dv3rx5HnvssdL5jzrqqJx11lnZYIMNctppp+Wll16ar2sGAOoOxRQAsFDZdNNNM2rUqLzxxhv5+uuvM3To0DRr1myecccdd1xuv/32nHPOOXniiScyatSodOvWbZ7b/hZZZJEq22VlZZkzZ84PZrj22mszYsSIrL/++hk2bFiWX375PPPMM0n+d/vfrFmzsv766//otcyePTtvvPFGaS2rb9tmm23y3nvvpV+/fhk3blw233zzHHfccUn+V7yttdZaGTVqVJXHf//73+y1115J/ner4KhRo3LxxRfn6aefzqhRo9KmTZvSZ9CxY8e8/vrrufzyy9OkSZMcccQR2WijjTJz5sxMnTo19evXz8iRI6uc/7XXXsvFF1+cJDnooIPy9ttvZ999983o0aOz9tpr59JLL/3R6wYA6g638gEAC5VmzZqlc+fOPzruqaeeym9/+9vsvPPOSf5X5HzfLXPfp2HDhkn+VyB92xprrJE11lgj/fv3T/fu3XPjjTdmvfXWyz//+c/07Nkz9evX/9HzDx06NJ999ll69er1vWMWW2yx7Lffftlvv/2y4YYb5vjjj8+f/vSnrLnmmhk2bFjatWuX8vLy73ztU089lcsvvzzbbrttkv8tlj5p0qQqY5o0aZLtt98+22+/ffr06ZMVV1wxo0ePzhprrJHZs2fno48+yoYbbvi9+Tp27JjDDjsshx12WPr375+rrrrqO2+tBADqJsUUAMB36NKlS2677bZsv/32KSsryymnnPKjM6G+rV27dmnSpEnuu+++dOjQIY0bN86nn36aK6+8MjvssEOWWGKJvP7663njjTfSu3fvJMmdd96ZM844Y55zffXVV5kwYUJmzZqVDz74ILfffnsGDhyYww8/PJtuuul3vv+pp56atdZaKyuvvHKmT5+eu+++u7Se1d57750LLrggO+64Y84444x06NAh7733Xm677baccMIJ6dChQ7p06ZLrrrsua6+9dqZMmZLjjz8+TZo0KZ1/yJAhmT17dtZdd900bdo0119/fZo0aZKll146bdq0yd57753evXvnwgsvzBprrJGPP/44w4cPz6qrrpqePXvmmGOOyTbbbJPll18+n332WR555JF51tsCAOo2t/IBAHyHiy66KIsuumjWX3/9bL/99unRo0fWXHPNap2jQYMGueSSS3LFFVdkiSWWyI477pimTZtmzJgx6dWrV5Zffvkccsgh6dOnTw499NC89dZbefPNN9OjR495znXVVVdl8cUXz3LLLZdddtklr776aoYNG5bLL7/8e9+/YcOG6d+/f1ZdddVstNFGqV+/fm666aYkSdOmTfP4449nqaWWyi677JKVVlopBx54YKZNm1aaQXXNNdfks88+y5prrpl99903Rx11VNq1a1c6f6tWrXLVVVdlgw02yKqrrpqHHnood911V9q0aZPkf7cs9u7dO7/73e+ywgorZKeddspzzz2XpZZaKsn/ZpL16dMnK620Urbeeussv/zyP3g9AEDdU1ZZWVlZdAgAAP5Xhj300EO59957i44CAPCLMGMKAKCW6NChQ/r37190DACAX4wZUwAAAAAUwowpAAAAAAqhmAIAAACgEIopAAAAAAqhmAIAAACgEIopAAAAAAqhmAIAAACgEIopAAAAAAqhmAIAAACgEIopAAAAAAqhmAIAAACgEP8ftkirZAbjTK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 descr="Untitled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91249" y="4391025"/>
            <a:ext cx="567690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75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6E1C4-90FF-4F62-3FB9-563C3F969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Segmentation</a:t>
            </a:r>
          </a:p>
        </p:txBody>
      </p:sp>
      <p:pic>
        <p:nvPicPr>
          <p:cNvPr id="4" name="Google Shape;2272;p62"/>
          <p:cNvPicPr preferRelativeResize="0"/>
          <p:nvPr/>
        </p:nvPicPr>
        <p:blipFill rotWithShape="1">
          <a:blip r:embed="rId2" cstate="print">
            <a:alphaModFix/>
          </a:blip>
          <a:srcRect l="25537" t="7152" r="23467" b="5838"/>
          <a:stretch/>
        </p:blipFill>
        <p:spPr>
          <a:xfrm>
            <a:off x="121975" y="4289064"/>
            <a:ext cx="2553008" cy="2456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797263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912</TotalTime>
  <Words>1317</Words>
  <Application>Microsoft Office PowerPoint</Application>
  <PresentationFormat>Custom</PresentationFormat>
  <Paragraphs>248</Paragraphs>
  <Slides>48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Damask</vt:lpstr>
      <vt:lpstr>Optimizing Chest X-Ray diagnostics :</vt:lpstr>
      <vt:lpstr>OUR TEAM</vt:lpstr>
      <vt:lpstr>INTRODUCTION</vt:lpstr>
      <vt:lpstr>Related works</vt:lpstr>
      <vt:lpstr>Dataset Acknowledgement</vt:lpstr>
      <vt:lpstr>Dataset</vt:lpstr>
      <vt:lpstr>AUGMENTATION</vt:lpstr>
      <vt:lpstr>DATASET AUGMENTATION</vt:lpstr>
      <vt:lpstr>Segmentation</vt:lpstr>
      <vt:lpstr>THRESHOLD BASED SEGMENATION</vt:lpstr>
      <vt:lpstr>Segmented images generated from contour based segmentation</vt:lpstr>
      <vt:lpstr>Segmentation techniques using u-net </vt:lpstr>
      <vt:lpstr>Segmented images generated from Semi-supervised segmentation</vt:lpstr>
      <vt:lpstr>ACCURACY &amp; LOSS SCORES OF ALL SEGMENTATION TECHNIQUES</vt:lpstr>
      <vt:lpstr>Side by side comparison of all segmentation techniques</vt:lpstr>
      <vt:lpstr>Segmentation Scores</vt:lpstr>
      <vt:lpstr>CNN Models</vt:lpstr>
      <vt:lpstr>Evaluation Metrics</vt:lpstr>
      <vt:lpstr> Attention Mechanism</vt:lpstr>
      <vt:lpstr> Attention Mechanism</vt:lpstr>
      <vt:lpstr>Evaluation Graphs</vt:lpstr>
      <vt:lpstr>Evaluation Graphs</vt:lpstr>
      <vt:lpstr>Slide 23</vt:lpstr>
      <vt:lpstr>Ensemble Models </vt:lpstr>
      <vt:lpstr>EfficientNet-B2 + ResNet-50</vt:lpstr>
      <vt:lpstr>EfficientNet-B2 &amp; DenseNet-121</vt:lpstr>
      <vt:lpstr>VGG-16 &amp; DenseNet-121</vt:lpstr>
      <vt:lpstr>VGG-16 &amp; EfficientNet-B2</vt:lpstr>
      <vt:lpstr>Evaluation Metrics</vt:lpstr>
      <vt:lpstr>Vision transformer</vt:lpstr>
      <vt:lpstr>Grad cam and Inference</vt:lpstr>
      <vt:lpstr>SYSTEM DESIGN</vt:lpstr>
      <vt:lpstr>Mathematics Behind iterations</vt:lpstr>
      <vt:lpstr>Optimizing Neural Networks via Knowledge Transfer: Applying Knowledge Distillation</vt:lpstr>
      <vt:lpstr>Introduction to Knowledge Distillation</vt:lpstr>
      <vt:lpstr>Diagram of applying knowledge distillation technique</vt:lpstr>
      <vt:lpstr>Slide 37</vt:lpstr>
      <vt:lpstr>Slide 38</vt:lpstr>
      <vt:lpstr>Slide 39</vt:lpstr>
      <vt:lpstr>Result Analysis on both teacher and student  </vt:lpstr>
      <vt:lpstr>Slide 41</vt:lpstr>
      <vt:lpstr>Discussion on Knowledge Distillation for both datasets</vt:lpstr>
      <vt:lpstr>Real-time Web Application</vt:lpstr>
      <vt:lpstr>Slide 44</vt:lpstr>
      <vt:lpstr>Pioneering the Future</vt:lpstr>
      <vt:lpstr>Distinctive Evaluation of Our Project</vt:lpstr>
      <vt:lpstr>Thank you.</vt:lpstr>
      <vt:lpstr>REFERENCES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101</cp:revision>
  <dcterms:created xsi:type="dcterms:W3CDTF">2024-10-06T04:09:34Z</dcterms:created>
  <dcterms:modified xsi:type="dcterms:W3CDTF">2024-11-26T03:51:30Z</dcterms:modified>
</cp:coreProperties>
</file>