
<file path=[Content_Types].xml><?xml version="1.0" encoding="utf-8"?>
<Types xmlns="http://schemas.openxmlformats.org/package/2006/content-types">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14"/>
  </p:notesMasterIdLst>
  <p:sldIdLst>
    <p:sldId id="256" r:id="rId3"/>
    <p:sldId id="257" r:id="rId4"/>
    <p:sldId id="258" r:id="rId5"/>
    <p:sldId id="259" r:id="rId6"/>
    <p:sldId id="260" r:id="rId7"/>
    <p:sldId id="261" r:id="rId8"/>
    <p:sldId id="262" r:id="rId9"/>
    <p:sldId id="266" r:id="rId10"/>
    <p:sldId id="267" r:id="rId11"/>
    <p:sldId id="264" r:id="rId12"/>
    <p:sldId id="265"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856"/>
  </p:normalViewPr>
  <p:slideViewPr>
    <p:cSldViewPr snapToGrid="0">
      <p:cViewPr varScale="1">
        <p:scale>
          <a:sx n="160" d="100"/>
          <a:sy n="160" d="100"/>
        </p:scale>
        <p:origin x="2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042a56997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20" name="Google Shape;120;g1042a569973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 this is Neil, Adi , and Shahad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our final project, we decided on classifying Hand Movements using surface EMG data</a:t>
            </a:r>
            <a:endParaRPr dirty="0"/>
          </a:p>
        </p:txBody>
      </p:sp>
      <p:sp>
        <p:nvSpPr>
          <p:cNvPr id="121" name="Google Shape;121;g1042a569973_0_84: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042a569973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2" name="Google Shape;252;g1042a569973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Heart disease is one of the most pervasive causes of human death. The diagnosis of heart disease is a challenging task. In a clinical mannar, doctors usually diagnose it based on the morphological waveform of an ECG. The waveforms in an ECG can be divided into time segments</a:t>
            </a:r>
            <a:r>
              <a:rPr lang="en" sz="1000">
                <a:solidFill>
                  <a:schemeClr val="dk1"/>
                </a:solidFill>
                <a:latin typeface="Calibri"/>
                <a:ea typeface="Calibri"/>
                <a:cs typeface="Calibri"/>
                <a:sym typeface="Calibri"/>
              </a:rPr>
              <a:t>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However, the diagnosis of heart disease is difficult because of its paroxysmal and complex nature. And it is usually difficult to make a clinical judgement, especially when the signals are mixed with noise.</a:t>
            </a:r>
            <a:endParaRPr sz="1000"/>
          </a:p>
          <a:p>
            <a:pPr marL="0" lvl="0" indent="0" algn="l" rtl="0">
              <a:spcBef>
                <a:spcPts val="0"/>
              </a:spcBef>
              <a:spcAft>
                <a:spcPts val="0"/>
              </a:spcAft>
              <a:buNone/>
            </a:pPr>
            <a:r>
              <a:rPr lang="en" sz="1000"/>
              <a:t>This leads to the development of machine learning approaches to accurately identify heart disease.</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ECG: a time series of data, and a recurrent neural network (RNN) can be used to solve the time-series problem.</a:t>
            </a:r>
            <a:endParaRPr sz="1000"/>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Electrocardiogram (ECG): a technique for graphical representation of heart activity over time. An ECG reflects the regularity of the heart’s activity and physiological state of each body part.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ECG is a significant reference for the diagnosis  of  heart disease.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 waveforms depicted in an EKG can be divided into time segments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
        <p:nvSpPr>
          <p:cNvPr id="253" name="Google Shape;253;g1042a569973_0_27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042a569973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62" name="Google Shape;262;g1042a569973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1042a569973_0_36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11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42a569973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30" name="Google Shape;130;g1042a569973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With an expected market cap of 2.8 Billion by 2025, it is clear that prosthetics will be a major part of the next few years of biomedical innovation</a:t>
            </a:r>
          </a:p>
          <a:p>
            <a:pPr marL="457200" lvl="0" indent="-3175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Traditional prosthetic limbs, and ones generally available to the public, are almost exclusively mechanically powered and actuated. This traditional approach has been known to be very uncomfortable, not intuitive, does not provide natural use of the limb, among many other issues.</a:t>
            </a:r>
            <a:endParaRPr sz="1400"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To address this issue, many researchers and companies have developed solutions to use computerized control to create more complex and dynamic systems that can better resemble human anatomy and make the transition to using the prosthetic limb easier. </a:t>
            </a:r>
            <a:endParaRPr sz="1400" dirty="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dirty="0">
                <a:solidFill>
                  <a:schemeClr val="dk1"/>
                </a:solidFill>
                <a:latin typeface="Calibri"/>
                <a:ea typeface="Calibri"/>
                <a:cs typeface="Calibri"/>
                <a:sym typeface="Calibri"/>
              </a:rPr>
              <a:t>However the biggest issue in this area is the ability of electrical and computer controlled systems to interface with the human body. In this paper we aim to experiment with various deep learning architectures to see which is best suited to </a:t>
            </a:r>
            <a:r>
              <a:rPr lang="en" sz="1400" dirty="0" err="1">
                <a:solidFill>
                  <a:schemeClr val="dk1"/>
                </a:solidFill>
                <a:latin typeface="Calibri"/>
                <a:ea typeface="Calibri"/>
                <a:cs typeface="Calibri"/>
                <a:sym typeface="Calibri"/>
              </a:rPr>
              <a:t>analyse</a:t>
            </a:r>
            <a:r>
              <a:rPr lang="en" sz="1400" dirty="0">
                <a:solidFill>
                  <a:schemeClr val="dk1"/>
                </a:solidFill>
                <a:latin typeface="Calibri"/>
                <a:ea typeface="Calibri"/>
                <a:cs typeface="Calibri"/>
                <a:sym typeface="Calibri"/>
              </a:rPr>
              <a:t> EMG gesture data from the </a:t>
            </a:r>
            <a:r>
              <a:rPr lang="en" sz="1400" dirty="0" err="1">
                <a:solidFill>
                  <a:schemeClr val="dk1"/>
                </a:solidFill>
                <a:latin typeface="Calibri"/>
                <a:ea typeface="Calibri"/>
                <a:cs typeface="Calibri"/>
                <a:sym typeface="Calibri"/>
              </a:rPr>
              <a:t>putEMG</a:t>
            </a:r>
            <a:r>
              <a:rPr lang="en" sz="1400" dirty="0">
                <a:solidFill>
                  <a:schemeClr val="dk1"/>
                </a:solidFill>
                <a:latin typeface="Calibri"/>
                <a:ea typeface="Calibri"/>
                <a:cs typeface="Calibri"/>
                <a:sym typeface="Calibri"/>
              </a:rPr>
              <a:t> data set.</a:t>
            </a:r>
            <a:endParaRPr sz="14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p>
        </p:txBody>
      </p:sp>
      <p:sp>
        <p:nvSpPr>
          <p:cNvPr id="131" name="Google Shape;131;g1042a569973_0_162: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42a569973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3" name="Google Shape;143;g1042a569973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As a result of the impact that advancements in EMG data processing can have, many researchers have employed various techniques such as traditional feature extraction based on the fundamentals of the EMG signal and human biology, usage of traditional machine learning and statistical techniques, as well as deep learning techniques.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(Image on the left)</a:t>
            </a:r>
            <a:endParaRPr sz="1200"/>
          </a:p>
          <a:p>
            <a:pPr marL="0" lvl="0" indent="0" algn="l" rtl="0">
              <a:spcBef>
                <a:spcPts val="0"/>
              </a:spcBef>
              <a:spcAft>
                <a:spcPts val="0"/>
              </a:spcAft>
              <a:buNone/>
            </a:pPr>
            <a:r>
              <a:rPr lang="en" sz="1200"/>
              <a:t>One group was able to achieve a 90\% accuracy using the support vector machine (SVM) traditional machine learning model after some feature extraction techniques were used on the raw data to better prime it for the SVM \cite{b1}.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(Image on the right)</a:t>
            </a:r>
            <a:endParaRPr sz="1200"/>
          </a:p>
          <a:p>
            <a:pPr marL="0" lvl="0" indent="0" algn="l" rtl="0">
              <a:spcBef>
                <a:spcPts val="0"/>
              </a:spcBef>
              <a:spcAft>
                <a:spcPts val="0"/>
              </a:spcAft>
              <a:buNone/>
            </a:pPr>
            <a:r>
              <a:rPr lang="en" sz="1200"/>
              <a:t>Another team was able process EMG data to classify gestures by using spiking neural networks (SNNs) that more closely model biological neurons as compared to artificial neural networks \cite{b4}. With this method of analysing EMG signals, the team was able to accomplish the same accuracy of gesture classification, but with 30 times the efficiency of traditional deep learning models.</a:t>
            </a:r>
            <a:endParaRPr sz="1200"/>
          </a:p>
        </p:txBody>
      </p:sp>
      <p:sp>
        <p:nvSpPr>
          <p:cNvPr id="144" name="Google Shape;144;g1042a569973_0_250: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042a569973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5" name="Google Shape;155;g1042a569973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dirty="0"/>
              <a:t>The </a:t>
            </a:r>
            <a:r>
              <a:rPr lang="en" sz="1200" dirty="0" err="1"/>
              <a:t>putEMG</a:t>
            </a:r>
            <a:r>
              <a:rPr lang="en" sz="1200" dirty="0"/>
              <a:t> data set consists of 24 channels of </a:t>
            </a:r>
            <a:r>
              <a:rPr lang="en" sz="1200" dirty="0" err="1"/>
              <a:t>sEMG</a:t>
            </a:r>
            <a:r>
              <a:rPr lang="en" sz="1200" dirty="0"/>
              <a:t> data and a possibility of 9 hand gestures, one being relaxed which is not shown in the image. There were multiple experimental procedures that the team had their subjects complete, however we decided to use the sequential gesture data set for our experiments.</a:t>
            </a:r>
          </a:p>
          <a:p>
            <a:pPr marL="0" lvl="0" indent="0" algn="l" rtl="0">
              <a:spcBef>
                <a:spcPts val="0"/>
              </a:spcBef>
              <a:spcAft>
                <a:spcPts val="0"/>
              </a:spcAft>
              <a:buSzPts val="1100"/>
              <a:buNone/>
            </a:pPr>
            <a:endParaRPr sz="1200" dirty="0"/>
          </a:p>
          <a:p>
            <a:pPr marL="0" lvl="0" indent="0" algn="l" rtl="0">
              <a:spcBef>
                <a:spcPts val="0"/>
              </a:spcBef>
              <a:spcAft>
                <a:spcPts val="0"/>
              </a:spcAft>
              <a:buSzPts val="1100"/>
              <a:buNone/>
            </a:pPr>
            <a:r>
              <a:rPr lang="en" sz="1200" dirty="0"/>
              <a:t>This sequential gesture data set consists of a sequence of 9 gestures which were sequentially held by the subject for 1 or 3 seconds. This sequence of gestures was then repeated a total of seven times with data being collected </a:t>
            </a:r>
            <a:r>
              <a:rPr lang="en" sz="1200" dirty="0" err="1"/>
              <a:t>continously</a:t>
            </a:r>
            <a:r>
              <a:rPr lang="en" sz="1200" dirty="0"/>
              <a:t>.</a:t>
            </a:r>
            <a:endParaRPr sz="1200" dirty="0"/>
          </a:p>
          <a:p>
            <a:pPr marL="0" lvl="0" indent="0" algn="l" rtl="0">
              <a:spcBef>
                <a:spcPts val="0"/>
              </a:spcBef>
              <a:spcAft>
                <a:spcPts val="0"/>
              </a:spcAft>
              <a:buSzPts val="1100"/>
              <a:buNone/>
            </a:pPr>
            <a:endParaRPr sz="1200" dirty="0"/>
          </a:p>
          <a:p>
            <a:pPr marL="0" lvl="0" indent="0" algn="l" rtl="0">
              <a:spcBef>
                <a:spcPts val="0"/>
              </a:spcBef>
              <a:spcAft>
                <a:spcPts val="0"/>
              </a:spcAft>
              <a:buClr>
                <a:schemeClr val="dk1"/>
              </a:buClr>
              <a:buSzPts val="1100"/>
              <a:buFont typeface="Arial"/>
              <a:buNone/>
            </a:pPr>
            <a:endParaRPr lang="en" sz="1200" dirty="0"/>
          </a:p>
          <a:p>
            <a:pPr marL="0" lvl="0" indent="0" algn="l" rtl="0">
              <a:spcBef>
                <a:spcPts val="0"/>
              </a:spcBef>
              <a:spcAft>
                <a:spcPts val="0"/>
              </a:spcAft>
              <a:buClr>
                <a:schemeClr val="dk1"/>
              </a:buClr>
              <a:buSzPts val="1100"/>
              <a:buFont typeface="Arial"/>
              <a:buNone/>
            </a:pPr>
            <a:r>
              <a:rPr lang="en" sz="1200" dirty="0"/>
              <a:t>Overall, the data set consisted of over 300 million data points for us to </a:t>
            </a:r>
            <a:r>
              <a:rPr lang="en" sz="1200" dirty="0" err="1"/>
              <a:t>analyse</a:t>
            </a:r>
            <a:r>
              <a:rPr lang="en" sz="1200" dirty="0"/>
              <a:t>. However, given the compute power we had access to on google </a:t>
            </a:r>
            <a:r>
              <a:rPr lang="en" sz="1200" dirty="0" err="1"/>
              <a:t>colab</a:t>
            </a:r>
            <a:r>
              <a:rPr lang="en" sz="1200" dirty="0"/>
              <a:t> and </a:t>
            </a:r>
            <a:r>
              <a:rPr lang="en" sz="1200" dirty="0" err="1"/>
              <a:t>kaggle</a:t>
            </a:r>
            <a:r>
              <a:rPr lang="en" sz="1200" dirty="0"/>
              <a:t>, processing the entire data set was not possible.</a:t>
            </a:r>
            <a:endParaRPr sz="1200" dirty="0"/>
          </a:p>
          <a:p>
            <a:pPr marL="0" lvl="0" indent="0" algn="l" rtl="0">
              <a:spcBef>
                <a:spcPts val="0"/>
              </a:spcBef>
              <a:spcAft>
                <a:spcPts val="0"/>
              </a:spcAft>
              <a:buNone/>
            </a:pPr>
            <a:endParaRPr sz="1200" dirty="0"/>
          </a:p>
        </p:txBody>
      </p:sp>
      <p:sp>
        <p:nvSpPr>
          <p:cNvPr id="156" name="Google Shape;156;g1042a569973_0_259: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8aa882474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68" name="Google Shape;168;g108aa882474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endParaRPr sz="1200" dirty="0"/>
          </a:p>
          <a:p>
            <a:pPr marL="0" lvl="0" indent="0" algn="l" rtl="0">
              <a:spcBef>
                <a:spcPts val="0"/>
              </a:spcBef>
              <a:spcAft>
                <a:spcPts val="0"/>
              </a:spcAft>
              <a:buSzPts val="1100"/>
              <a:buNone/>
            </a:pPr>
            <a:r>
              <a:rPr lang="en" sz="1200" dirty="0"/>
              <a:t>In order to pare down the data set as well as build in a temporal dimension into it, the following steps were taken. </a:t>
            </a:r>
            <a:endParaRPr sz="1200" dirty="0"/>
          </a:p>
          <a:p>
            <a:pPr marL="0" lvl="0" indent="0" algn="l" rtl="0">
              <a:spcBef>
                <a:spcPts val="0"/>
              </a:spcBef>
              <a:spcAft>
                <a:spcPts val="0"/>
              </a:spcAft>
              <a:buSzPts val="1100"/>
              <a:buNone/>
            </a:pPr>
            <a:endParaRPr sz="1200" dirty="0"/>
          </a:p>
          <a:p>
            <a:pPr marL="0" lvl="0" indent="0" algn="l" rtl="0">
              <a:spcBef>
                <a:spcPts val="0"/>
              </a:spcBef>
              <a:spcAft>
                <a:spcPts val="0"/>
              </a:spcAft>
              <a:buSzPts val="1100"/>
              <a:buNone/>
            </a:pPr>
            <a:r>
              <a:rPr lang="en" sz="1200" dirty="0"/>
              <a:t>The data set was imported and a sliding window of 1000 entries (about 0.195s) in the temporal dimension was separated and stored as a single data point to be used in the deep learning models. Since labels were given at each time step, the most common label in the sliding window was added as the overall label for the data point.</a:t>
            </a:r>
            <a:endParaRPr sz="1200" dirty="0"/>
          </a:p>
          <a:p>
            <a:pPr marL="0" lvl="0" indent="0" algn="l" rtl="0">
              <a:spcBef>
                <a:spcPts val="0"/>
              </a:spcBef>
              <a:spcAft>
                <a:spcPts val="0"/>
              </a:spcAft>
              <a:buSzPts val="1100"/>
              <a:buNone/>
            </a:pPr>
            <a:endParaRPr sz="1200" dirty="0"/>
          </a:p>
          <a:p>
            <a:pPr marL="0" lvl="0" indent="0" algn="l" rtl="0">
              <a:spcBef>
                <a:spcPts val="0"/>
              </a:spcBef>
              <a:spcAft>
                <a:spcPts val="0"/>
              </a:spcAft>
              <a:buClr>
                <a:schemeClr val="dk1"/>
              </a:buClr>
              <a:buSzPts val="1100"/>
              <a:buFont typeface="Arial"/>
              <a:buNone/>
            </a:pPr>
            <a:r>
              <a:rPr lang="en" sz="1200" dirty="0"/>
              <a:t>To account for the immense amount of data available in the </a:t>
            </a:r>
            <a:r>
              <a:rPr lang="en" sz="1200" dirty="0" err="1"/>
              <a:t>putEMG</a:t>
            </a:r>
            <a:r>
              <a:rPr lang="en" sz="1200" dirty="0"/>
              <a:t> data set, a sample of 4000 temporal data points were randomly chosen while keeping in mind the overall balance between the number of data points per label to allow for equal training on all hand gestures.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None/>
            </a:pPr>
            <a:endParaRPr sz="1200" dirty="0"/>
          </a:p>
        </p:txBody>
      </p:sp>
      <p:sp>
        <p:nvSpPr>
          <p:cNvPr id="169" name="Google Shape;169;g108aa882474_0_3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08aa88247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9" name="Google Shape;179;g108aa882474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Heart disease is one of the most pervasive causes of human death. The diagnosis of heart disease is a challenging task. In a clinical mannar, doctors usually diagnose it based on the morphological waveform of an ECG. The waveforms in an ECG can be divided into time segments</a:t>
            </a:r>
            <a:r>
              <a:rPr lang="en" sz="1000">
                <a:solidFill>
                  <a:schemeClr val="dk1"/>
                </a:solidFill>
                <a:latin typeface="Calibri"/>
                <a:ea typeface="Calibri"/>
                <a:cs typeface="Calibri"/>
                <a:sym typeface="Calibri"/>
              </a:rPr>
              <a:t>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However, the diagnosis of heart disease is difficult because of its paroxysmal and complex nature. And it is usually difficult to make a clinical judgement, especially when the signals are mixed with noise.</a:t>
            </a:r>
            <a:endParaRPr sz="1000"/>
          </a:p>
          <a:p>
            <a:pPr marL="0" lvl="0" indent="0" algn="l" rtl="0">
              <a:spcBef>
                <a:spcPts val="0"/>
              </a:spcBef>
              <a:spcAft>
                <a:spcPts val="0"/>
              </a:spcAft>
              <a:buNone/>
            </a:pPr>
            <a:r>
              <a:rPr lang="en" sz="1000"/>
              <a:t>This leads to the development of machine learning approaches to accurately identify heart disease.</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ECG: a time series of data, and a recurrent neural network (RNN) can be used to solve the time-series problem.</a:t>
            </a:r>
            <a:endParaRPr sz="1000"/>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Electrocardiogram (ECG): a technique for graphical representation of heart activity over time. An ECG reflects the regularity of the heart’s activity and physiological state of each body part.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ECG is a significant reference for the diagnosis  of  heart disease.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 waveforms depicted in an EKG can be divided into time segments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
        <p:nvSpPr>
          <p:cNvPr id="180" name="Google Shape;180;g108aa882474_0_1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42a569973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0" name="Google Shape;230;g1042a569973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Heart disease is one of the most pervasive causes of human death. The diagnosis of heart disease is a challenging task. In a clinical mannar, doctors usually diagnose it based on the morphological waveform of an ECG. The waveforms in an ECG can be divided into time segments</a:t>
            </a:r>
            <a:r>
              <a:rPr lang="en" sz="1000">
                <a:solidFill>
                  <a:schemeClr val="dk1"/>
                </a:solidFill>
                <a:latin typeface="Calibri"/>
                <a:ea typeface="Calibri"/>
                <a:cs typeface="Calibri"/>
                <a:sym typeface="Calibri"/>
              </a:rPr>
              <a:t>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However, the diagnosis of heart disease is difficult because of its paroxysmal and complex nature. And it is usually difficult to make a clinical judgement, especially when the signals are mixed with noise.</a:t>
            </a:r>
            <a:endParaRPr sz="1000"/>
          </a:p>
          <a:p>
            <a:pPr marL="0" lvl="0" indent="0" algn="l" rtl="0">
              <a:spcBef>
                <a:spcPts val="0"/>
              </a:spcBef>
              <a:spcAft>
                <a:spcPts val="0"/>
              </a:spcAft>
              <a:buNone/>
            </a:pPr>
            <a:r>
              <a:rPr lang="en" sz="1000"/>
              <a:t>This leads to the development of machine learning approaches to accurately identify heart disease.</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ECG: a time series of data, and a recurrent neural network (RNN) can be used to solve the time-series problem.</a:t>
            </a:r>
            <a:endParaRPr sz="1000"/>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Electrocardiogram (ECG): a technique for graphical representation of heart activity over time. An ECG reflects the regularity of the heart’s activity and physiological state of each body part.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ECG is a significant reference for the diagnosis  of  heart disease.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 waveforms depicted in an EKG can be divided into time segments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
        <p:nvSpPr>
          <p:cNvPr id="231" name="Google Shape;231;g1042a569973_0_517: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042a569973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42" name="Google Shape;242;g1042a569973_0_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Heart disease is one of the most pervasive causes of human death. The diagnosis of heart disease is a challenging task. In a clinical mannar, doctors usually diagnose it based on the morphological waveform of an ECG. The waveforms in an ECG can be divided into time segments</a:t>
            </a:r>
            <a:r>
              <a:rPr lang="en" sz="1000">
                <a:solidFill>
                  <a:schemeClr val="dk1"/>
                </a:solidFill>
                <a:latin typeface="Calibri"/>
                <a:ea typeface="Calibri"/>
                <a:cs typeface="Calibri"/>
                <a:sym typeface="Calibri"/>
              </a:rPr>
              <a:t>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However, the diagnosis of heart disease is difficult because of its paroxysmal and complex nature. And it is usually difficult to make a clinical judgement, especially when the signals are mixed with noise.</a:t>
            </a:r>
            <a:endParaRPr sz="1000"/>
          </a:p>
          <a:p>
            <a:pPr marL="0" lvl="0" indent="0" algn="l" rtl="0">
              <a:spcBef>
                <a:spcPts val="0"/>
              </a:spcBef>
              <a:spcAft>
                <a:spcPts val="0"/>
              </a:spcAft>
              <a:buNone/>
            </a:pPr>
            <a:r>
              <a:rPr lang="en" sz="1000"/>
              <a:t>This leads to the development of machine learning approaches to accurately identify heart disease.</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ECG: a time series of data, and a recurrent neural network (RNN) can be used to solve the time-series problem.</a:t>
            </a:r>
            <a:endParaRPr sz="1000"/>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Electrocardiogram (ECG): a technique for graphical representation of heart activity over time. An ECG reflects the regularity of the heart’s activity and physiological state of each body part.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ECG is a significant reference for the diagnosis  of  heart disease.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 waveforms depicted in an EKG can be divided into time segments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
        <p:nvSpPr>
          <p:cNvPr id="243" name="Google Shape;243;g1042a569973_0_268: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97a2760d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3" name="Google Shape;253;g1097a2760d4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Heart disease is one of the most pervasive causes of human death. The diagnosis of heart disease is a challenging task. In a clinical mannar, doctors usually diagnose it based on the morphological waveform of an ECG. The waveforms in an ECG can be divided into time segments</a:t>
            </a:r>
            <a:r>
              <a:rPr lang="en" sz="1000">
                <a:solidFill>
                  <a:schemeClr val="dk1"/>
                </a:solidFill>
                <a:latin typeface="Calibri"/>
                <a:ea typeface="Calibri"/>
                <a:cs typeface="Calibri"/>
                <a:sym typeface="Calibri"/>
              </a:rPr>
              <a:t>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p>
          <a:p>
            <a:pPr marL="0" lvl="0" indent="0" algn="l" rtl="0">
              <a:spcBef>
                <a:spcPts val="0"/>
              </a:spcBef>
              <a:spcAft>
                <a:spcPts val="0"/>
              </a:spcAft>
              <a:buNone/>
            </a:pPr>
            <a:r>
              <a:rPr lang="en" sz="1000"/>
              <a:t>However, the diagnosis of heart disease is difficult because of its paroxysmal and complex nature. And it is usually difficult to make a clinical judgement, especially when the signals are mixed with noise.</a:t>
            </a:r>
            <a:endParaRPr sz="1000"/>
          </a:p>
          <a:p>
            <a:pPr marL="0" lvl="0" indent="0" algn="l" rtl="0">
              <a:spcBef>
                <a:spcPts val="0"/>
              </a:spcBef>
              <a:spcAft>
                <a:spcPts val="0"/>
              </a:spcAft>
              <a:buNone/>
            </a:pPr>
            <a:r>
              <a:rPr lang="en" sz="1000"/>
              <a:t>This leads to the development of machine learning approaches to accurately identify heart disease.</a:t>
            </a: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endParaRPr sz="1000"/>
          </a:p>
          <a:p>
            <a:pPr marL="0" lvl="0" indent="0" algn="l" rtl="0">
              <a:spcBef>
                <a:spcPts val="0"/>
              </a:spcBef>
              <a:spcAft>
                <a:spcPts val="0"/>
              </a:spcAft>
              <a:buNone/>
            </a:pPr>
            <a:r>
              <a:rPr lang="en" sz="1000"/>
              <a:t>ECG: a time series of data, and a recurrent neural network (RNN) can be used to solve the time-series problem.</a:t>
            </a:r>
            <a:endParaRPr sz="1000"/>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Electrocardiogram (ECG): a technique for graphical representation of heart activity over time. An ECG reflects the regularity of the heart’s activity and physiological state of each body part.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ECG is a significant reference for the diagnosis  of  heart disease.</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The waveforms depicted in an EKG can be divided into time segments measuring particular phases of the cardiac cycle or contraction. The continuous repetitive unit of the cardiac cycle is the “P-QRS-T” waveforms.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
        <p:nvSpPr>
          <p:cNvPr id="254" name="Google Shape;254;g1097a2760d4_0_1:notes"/>
          <p:cNvSpPr txBox="1"/>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a:solidFill>
                  <a:srgbClr val="000000"/>
                </a:solidFill>
                <a:latin typeface="Calibri"/>
                <a:ea typeface="Calibri"/>
                <a:cs typeface="Calibri"/>
                <a:sym typeface="Calibri"/>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 name="Google Shape;58;p14"/>
          <p:cNvSpPr txBox="1">
            <a:spLocks noGrp="1"/>
          </p:cNvSpPr>
          <p:nvPr>
            <p:ph type="body" idx="1"/>
          </p:nvPr>
        </p:nvSpPr>
        <p:spPr>
          <a:xfrm>
            <a:off x="457200" y="1200150"/>
            <a:ext cx="8229600" cy="3394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59" name="Google Shape;59;p14"/>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4" name="Google Shape;64;p15"/>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2874900" y="-1217550"/>
            <a:ext cx="33942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6" name="Google Shape;76;p17"/>
          <p:cNvSpPr>
            <a:spLocks noGrp="1"/>
          </p:cNvSpPr>
          <p:nvPr>
            <p:ph type="pic" idx="2"/>
          </p:nvPr>
        </p:nvSpPr>
        <p:spPr>
          <a:xfrm>
            <a:off x="1792288" y="459581"/>
            <a:ext cx="5486400" cy="3086100"/>
          </a:xfrm>
          <a:prstGeom prst="rect">
            <a:avLst/>
          </a:prstGeom>
          <a:noFill/>
          <a:ln>
            <a:noFill/>
          </a:ln>
        </p:spPr>
      </p:sp>
      <p:sp>
        <p:nvSpPr>
          <p:cNvPr id="77" name="Google Shape;77;p17"/>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78" name="Google Shape;78;p17"/>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18"/>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7" name="Google Shape;87;p19"/>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19"/>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2" name="Google Shape;92;p20"/>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93" name="Google Shape;93;p20"/>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94" name="Google Shape;94;p20"/>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95" name="Google Shape;95;p20"/>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96" name="Google Shape;96;p20"/>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2" name="Google Shape;102;p21"/>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3" name="Google Shape;103;p21"/>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09" name="Google Shape;109;p22"/>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0" name="Google Shape;110;p22"/>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2"/>
        <p:cNvGrpSpPr/>
        <p:nvPr/>
      </p:nvGrpSpPr>
      <p:grpSpPr>
        <a:xfrm>
          <a:off x="0" y="0"/>
          <a:ext cx="0" cy="0"/>
          <a:chOff x="0" y="0"/>
          <a:chExt cx="0" cy="0"/>
        </a:xfrm>
      </p:grpSpPr>
      <p:sp>
        <p:nvSpPr>
          <p:cNvPr id="113" name="Google Shape;113;p23"/>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4" name="Google Shape;114;p23"/>
          <p:cNvSpPr txBox="1">
            <a:spLocks noGrp="1"/>
          </p:cNvSpPr>
          <p:nvPr>
            <p:ph type="subTitle" idx="1"/>
          </p:nvPr>
        </p:nvSpPr>
        <p:spPr>
          <a:xfrm>
            <a:off x="1371600" y="2914650"/>
            <a:ext cx="6400800" cy="13143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Clr>
                <a:srgbClr val="888888"/>
              </a:buClr>
              <a:buSzPts val="3200"/>
              <a:buNone/>
              <a:defRPr>
                <a:solidFill>
                  <a:srgbClr val="888888"/>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15" name="Google Shape;115;p23"/>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1200">
                <a:solidFill>
                  <a:srgbClr val="89898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p23"/>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6375"/>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1"/>
          </p:nvPr>
        </p:nvSpPr>
        <p:spPr>
          <a:xfrm>
            <a:off x="457200" y="1200150"/>
            <a:ext cx="8229600" cy="33942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2"/>
            <a:ext cx="2133600" cy="2745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2"/>
            <a:ext cx="2895600" cy="2745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2"/>
            <a:ext cx="2133600" cy="27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audio" Target="../media/media2.m4a"/><Relationship Id="rId7" Type="http://schemas.openxmlformats.org/officeDocument/2006/relationships/image" Target="../media/image4.gi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3.png"/><Relationship Id="rId5" Type="http://schemas.openxmlformats.org/officeDocument/2006/relationships/notesSlide" Target="../notesSlides/notesSlide2.xml"/><Relationship Id="rId10"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image" Target="../media/image6.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3.m4a"/><Relationship Id="rId7" Type="http://schemas.openxmlformats.org/officeDocument/2006/relationships/image" Target="../media/image8.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4.m4a"/><Relationship Id="rId7" Type="http://schemas.openxmlformats.org/officeDocument/2006/relationships/image" Target="../media/image10.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4" descr="16x9_BG-02.jpg"/>
          <p:cNvPicPr preferRelativeResize="0"/>
          <p:nvPr/>
        </p:nvPicPr>
        <p:blipFill rotWithShape="1">
          <a:blip r:embed="rId5">
            <a:alphaModFix/>
          </a:blip>
          <a:srcRect/>
          <a:stretch/>
        </p:blipFill>
        <p:spPr>
          <a:xfrm>
            <a:off x="0" y="9525"/>
            <a:ext cx="9144000" cy="4686299"/>
          </a:xfrm>
          <a:prstGeom prst="rect">
            <a:avLst/>
          </a:prstGeom>
          <a:noFill/>
          <a:ln>
            <a:noFill/>
          </a:ln>
        </p:spPr>
      </p:pic>
      <p:sp>
        <p:nvSpPr>
          <p:cNvPr id="124" name="Google Shape;124;p24"/>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25" name="Google Shape;125;p24"/>
          <p:cNvPicPr preferRelativeResize="0"/>
          <p:nvPr/>
        </p:nvPicPr>
        <p:blipFill rotWithShape="1">
          <a:blip r:embed="rId6">
            <a:alphaModFix/>
          </a:blip>
          <a:srcRect/>
          <a:stretch/>
        </p:blipFill>
        <p:spPr>
          <a:xfrm>
            <a:off x="7162800" y="4803775"/>
            <a:ext cx="1827214" cy="222250"/>
          </a:xfrm>
          <a:prstGeom prst="rect">
            <a:avLst/>
          </a:prstGeom>
          <a:noFill/>
          <a:ln>
            <a:noFill/>
          </a:ln>
        </p:spPr>
      </p:pic>
      <p:sp>
        <p:nvSpPr>
          <p:cNvPr id="126" name="Google Shape;126;p24"/>
          <p:cNvSpPr txBox="1"/>
          <p:nvPr/>
        </p:nvSpPr>
        <p:spPr>
          <a:xfrm>
            <a:off x="445450" y="2075625"/>
            <a:ext cx="84153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200"/>
              <a:buFont typeface="Calibri"/>
              <a:buNone/>
            </a:pPr>
            <a:r>
              <a:rPr lang="en" sz="3000" i="1" dirty="0">
                <a:solidFill>
                  <a:schemeClr val="lt1"/>
                </a:solidFill>
                <a:latin typeface="Calibri"/>
                <a:ea typeface="Calibri"/>
                <a:cs typeface="Calibri"/>
                <a:sym typeface="Calibri"/>
              </a:rPr>
              <a:t>Classification of Hand Movements from </a:t>
            </a:r>
            <a:r>
              <a:rPr lang="en" sz="3000" i="1" dirty="0" err="1">
                <a:solidFill>
                  <a:schemeClr val="lt1"/>
                </a:solidFill>
                <a:latin typeface="Calibri"/>
                <a:ea typeface="Calibri"/>
                <a:cs typeface="Calibri"/>
                <a:sym typeface="Calibri"/>
              </a:rPr>
              <a:t>sEMG</a:t>
            </a:r>
            <a:r>
              <a:rPr lang="en" sz="3000" i="1" dirty="0">
                <a:solidFill>
                  <a:schemeClr val="lt1"/>
                </a:solidFill>
                <a:latin typeface="Calibri"/>
                <a:ea typeface="Calibri"/>
                <a:cs typeface="Calibri"/>
                <a:sym typeface="Calibri"/>
              </a:rPr>
              <a:t> signals</a:t>
            </a:r>
            <a:endParaRPr sz="3000" i="1" dirty="0">
              <a:solidFill>
                <a:schemeClr val="lt1"/>
              </a:solidFill>
              <a:latin typeface="Calibri"/>
              <a:ea typeface="Calibri"/>
              <a:cs typeface="Calibri"/>
              <a:sym typeface="Calibri"/>
            </a:endParaRPr>
          </a:p>
        </p:txBody>
      </p:sp>
      <p:sp>
        <p:nvSpPr>
          <p:cNvPr id="127" name="Google Shape;127;p24"/>
          <p:cNvSpPr txBox="1"/>
          <p:nvPr/>
        </p:nvSpPr>
        <p:spPr>
          <a:xfrm>
            <a:off x="2457850" y="3030438"/>
            <a:ext cx="43905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lt1"/>
                </a:solidFill>
                <a:latin typeface="Calibri"/>
                <a:ea typeface="Calibri"/>
                <a:cs typeface="Calibri"/>
                <a:sym typeface="Calibri"/>
              </a:rPr>
              <a:t>Presenter:</a:t>
            </a:r>
            <a:endParaRPr sz="1700">
              <a:solidFill>
                <a:schemeClr val="lt1"/>
              </a:solidFill>
              <a:latin typeface="Calibri"/>
              <a:ea typeface="Calibri"/>
              <a:cs typeface="Calibri"/>
              <a:sym typeface="Calibri"/>
            </a:endParaRPr>
          </a:p>
          <a:p>
            <a:pPr marL="0" lvl="0" indent="0" algn="ctr" rtl="0">
              <a:spcBef>
                <a:spcPts val="0"/>
              </a:spcBef>
              <a:spcAft>
                <a:spcPts val="0"/>
              </a:spcAft>
              <a:buNone/>
            </a:pPr>
            <a:r>
              <a:rPr lang="en" sz="1700">
                <a:solidFill>
                  <a:schemeClr val="lt1"/>
                </a:solidFill>
                <a:latin typeface="Calibri"/>
                <a:ea typeface="Calibri"/>
                <a:cs typeface="Calibri"/>
                <a:sym typeface="Calibri"/>
              </a:rPr>
              <a:t> Neil Kennedy, Adi Shastry, Shahad Albrahim</a:t>
            </a:r>
            <a:endParaRPr sz="1700">
              <a:solidFill>
                <a:schemeClr val="lt1"/>
              </a:solidFill>
              <a:latin typeface="Calibri"/>
              <a:ea typeface="Calibri"/>
              <a:cs typeface="Calibri"/>
              <a:sym typeface="Calibri"/>
            </a:endParaRPr>
          </a:p>
          <a:p>
            <a:pPr marL="0" lvl="0" indent="0" algn="ctr" rtl="0">
              <a:spcBef>
                <a:spcPts val="0"/>
              </a:spcBef>
              <a:spcAft>
                <a:spcPts val="0"/>
              </a:spcAft>
              <a:buNone/>
            </a:pPr>
            <a:endParaRPr sz="1700">
              <a:solidFill>
                <a:schemeClr val="lt1"/>
              </a:solidFill>
              <a:latin typeface="Calibri"/>
              <a:ea typeface="Calibri"/>
              <a:cs typeface="Calibri"/>
              <a:sym typeface="Calibri"/>
            </a:endParaRPr>
          </a:p>
          <a:p>
            <a:pPr marL="0" lvl="0" indent="0" algn="ctr" rtl="0">
              <a:spcBef>
                <a:spcPts val="0"/>
              </a:spcBef>
              <a:spcAft>
                <a:spcPts val="0"/>
              </a:spcAft>
              <a:buNone/>
            </a:pPr>
            <a:r>
              <a:rPr lang="en" sz="1700">
                <a:solidFill>
                  <a:schemeClr val="lt1"/>
                </a:solidFill>
                <a:latin typeface="Calibri"/>
                <a:ea typeface="Calibri"/>
                <a:cs typeface="Calibri"/>
                <a:sym typeface="Calibri"/>
              </a:rPr>
              <a:t>    12/20/2021</a:t>
            </a:r>
            <a:endParaRPr sz="1700">
              <a:solidFill>
                <a:schemeClr val="lt1"/>
              </a:solidFill>
              <a:latin typeface="Calibri"/>
              <a:ea typeface="Calibri"/>
              <a:cs typeface="Calibri"/>
              <a:sym typeface="Calibri"/>
            </a:endParaRPr>
          </a:p>
        </p:txBody>
      </p:sp>
      <p:pic>
        <p:nvPicPr>
          <p:cNvPr id="10" name="Audio 9">
            <a:hlinkClick r:id="" action="ppaction://media"/>
            <a:extLst>
              <a:ext uri="{FF2B5EF4-FFF2-40B4-BE49-F238E27FC236}">
                <a16:creationId xmlns:a16="http://schemas.microsoft.com/office/drawing/2014/main" id="{4CC54062-6FF5-E642-B56F-572A4D97B5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204"/>
    </mc:Choice>
    <mc:Fallback xmlns="">
      <p:transition spd="slow" advTm="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2"/>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6" name="Google Shape;256;p32"/>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57" name="Google Shape;257;p32"/>
          <p:cNvPicPr preferRelativeResize="0"/>
          <p:nvPr/>
        </p:nvPicPr>
        <p:blipFill rotWithShape="1">
          <a:blip r:embed="rId3">
            <a:alphaModFix/>
          </a:blip>
          <a:srcRect/>
          <a:stretch/>
        </p:blipFill>
        <p:spPr>
          <a:xfrm>
            <a:off x="7162800" y="4803775"/>
            <a:ext cx="1827214" cy="222250"/>
          </a:xfrm>
          <a:prstGeom prst="rect">
            <a:avLst/>
          </a:prstGeom>
          <a:noFill/>
          <a:ln>
            <a:noFill/>
          </a:ln>
        </p:spPr>
      </p:pic>
      <p:sp>
        <p:nvSpPr>
          <p:cNvPr id="258" name="Google Shape;258;p32"/>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10</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259" name="Google Shape;259;p32"/>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Conclusion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3" descr="16x9_BG-03.jpg"/>
          <p:cNvPicPr preferRelativeResize="0"/>
          <p:nvPr/>
        </p:nvPicPr>
        <p:blipFill rotWithShape="1">
          <a:blip r:embed="rId3">
            <a:alphaModFix/>
          </a:blip>
          <a:srcRect/>
          <a:stretch/>
        </p:blipFill>
        <p:spPr>
          <a:xfrm>
            <a:off x="0" y="0"/>
            <a:ext cx="9144000" cy="5143501"/>
          </a:xfrm>
          <a:prstGeom prst="rect">
            <a:avLst/>
          </a:prstGeom>
          <a:noFill/>
          <a:ln>
            <a:noFill/>
          </a:ln>
        </p:spPr>
      </p:pic>
      <p:sp>
        <p:nvSpPr>
          <p:cNvPr id="266" name="Google Shape;266;p33"/>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67" name="Google Shape;267;p33"/>
          <p:cNvPicPr preferRelativeResize="0"/>
          <p:nvPr/>
        </p:nvPicPr>
        <p:blipFill rotWithShape="1">
          <a:blip r:embed="rId4">
            <a:alphaModFix/>
          </a:blip>
          <a:srcRect/>
          <a:stretch/>
        </p:blipFill>
        <p:spPr>
          <a:xfrm>
            <a:off x="7162800" y="4803775"/>
            <a:ext cx="1827214" cy="222250"/>
          </a:xfrm>
          <a:prstGeom prst="rect">
            <a:avLst/>
          </a:prstGeom>
          <a:noFill/>
          <a:ln>
            <a:noFill/>
          </a:ln>
        </p:spPr>
      </p:pic>
      <p:sp>
        <p:nvSpPr>
          <p:cNvPr id="268" name="Google Shape;268;p33"/>
          <p:cNvSpPr txBox="1"/>
          <p:nvPr/>
        </p:nvSpPr>
        <p:spPr>
          <a:xfrm>
            <a:off x="0" y="1733550"/>
            <a:ext cx="9144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3200"/>
              <a:buFont typeface="Calibri"/>
              <a:buNone/>
            </a:pPr>
            <a:r>
              <a:rPr lang="en" sz="3200" b="0" i="1" u="none">
                <a:solidFill>
                  <a:schemeClr val="lt1"/>
                </a:solidFill>
                <a:latin typeface="Calibri"/>
                <a:ea typeface="Calibri"/>
                <a:cs typeface="Calibri"/>
                <a:sym typeface="Calibri"/>
              </a:rPr>
              <a:t>Thank you!</a:t>
            </a:r>
            <a:endParaRPr/>
          </a:p>
        </p:txBody>
      </p:sp>
      <p:sp>
        <p:nvSpPr>
          <p:cNvPr id="269" name="Google Shape;269;p33"/>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11</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0" i="1"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4" name="Google Shape;134;p25"/>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35" name="Google Shape;135;p25"/>
          <p:cNvPicPr preferRelativeResize="0"/>
          <p:nvPr/>
        </p:nvPicPr>
        <p:blipFill rotWithShape="1">
          <a:blip r:embed="rId6">
            <a:alphaModFix/>
          </a:blip>
          <a:srcRect/>
          <a:stretch/>
        </p:blipFill>
        <p:spPr>
          <a:xfrm>
            <a:off x="7162800" y="4803775"/>
            <a:ext cx="1827214" cy="222250"/>
          </a:xfrm>
          <a:prstGeom prst="rect">
            <a:avLst/>
          </a:prstGeom>
          <a:noFill/>
          <a:ln>
            <a:noFill/>
          </a:ln>
        </p:spPr>
      </p:pic>
      <p:sp>
        <p:nvSpPr>
          <p:cNvPr id="136" name="Google Shape;136;p25"/>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2</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137" name="Google Shape;137;p25"/>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Introduction</a:t>
            </a:r>
            <a:endParaRPr/>
          </a:p>
        </p:txBody>
      </p:sp>
      <p:pic>
        <p:nvPicPr>
          <p:cNvPr id="138" name="Google Shape;138;p25"/>
          <p:cNvPicPr preferRelativeResize="0"/>
          <p:nvPr/>
        </p:nvPicPr>
        <p:blipFill>
          <a:blip r:embed="rId7">
            <a:alphaModFix/>
          </a:blip>
          <a:stretch>
            <a:fillRect/>
          </a:stretch>
        </p:blipFill>
        <p:spPr>
          <a:xfrm>
            <a:off x="4858963" y="538013"/>
            <a:ext cx="3619500" cy="2028825"/>
          </a:xfrm>
          <a:prstGeom prst="rect">
            <a:avLst/>
          </a:prstGeom>
          <a:noFill/>
          <a:ln>
            <a:noFill/>
          </a:ln>
        </p:spPr>
      </p:pic>
      <p:pic>
        <p:nvPicPr>
          <p:cNvPr id="139" name="Google Shape;139;p25"/>
          <p:cNvPicPr preferRelativeResize="0"/>
          <p:nvPr/>
        </p:nvPicPr>
        <p:blipFill>
          <a:blip r:embed="rId8">
            <a:alphaModFix/>
          </a:blip>
          <a:stretch>
            <a:fillRect/>
          </a:stretch>
        </p:blipFill>
        <p:spPr>
          <a:xfrm>
            <a:off x="755838" y="611850"/>
            <a:ext cx="2777667" cy="3919800"/>
          </a:xfrm>
          <a:prstGeom prst="rect">
            <a:avLst/>
          </a:prstGeom>
          <a:noFill/>
          <a:ln>
            <a:noFill/>
          </a:ln>
        </p:spPr>
      </p:pic>
      <p:pic>
        <p:nvPicPr>
          <p:cNvPr id="140" name="Google Shape;140;p25"/>
          <p:cNvPicPr preferRelativeResize="0"/>
          <p:nvPr/>
        </p:nvPicPr>
        <p:blipFill>
          <a:blip r:embed="rId9">
            <a:alphaModFix/>
          </a:blip>
          <a:stretch>
            <a:fillRect/>
          </a:stretch>
        </p:blipFill>
        <p:spPr>
          <a:xfrm>
            <a:off x="4858978" y="2591238"/>
            <a:ext cx="3619500" cy="2080186"/>
          </a:xfrm>
          <a:prstGeom prst="rect">
            <a:avLst/>
          </a:prstGeom>
          <a:noFill/>
          <a:ln>
            <a:noFill/>
          </a:ln>
        </p:spPr>
      </p:pic>
      <p:pic>
        <p:nvPicPr>
          <p:cNvPr id="8" name="Picture 7">
            <a:extLst>
              <a:ext uri="{FF2B5EF4-FFF2-40B4-BE49-F238E27FC236}">
                <a16:creationId xmlns:a16="http://schemas.microsoft.com/office/drawing/2014/main" id="{6C9D9C9E-4B46-8B48-8CEB-578F069395C1}"/>
              </a:ext>
            </a:extLst>
          </p:cNvPr>
          <p:cNvPicPr>
            <a:picLocks noChangeAspect="1"/>
          </p:cNvPicPr>
          <p:nvPr/>
        </p:nvPicPr>
        <p:blipFill>
          <a:blip r:embed="rId10"/>
          <a:stretch>
            <a:fillRect/>
          </a:stretch>
        </p:blipFill>
        <p:spPr>
          <a:xfrm>
            <a:off x="0" y="2037522"/>
            <a:ext cx="9144000" cy="1063956"/>
          </a:xfrm>
          <a:prstGeom prst="rect">
            <a:avLst/>
          </a:prstGeom>
        </p:spPr>
      </p:pic>
      <p:pic>
        <p:nvPicPr>
          <p:cNvPr id="10" name="Audio 9">
            <a:hlinkClick r:id="" action="ppaction://media"/>
            <a:extLst>
              <a:ext uri="{FF2B5EF4-FFF2-40B4-BE49-F238E27FC236}">
                <a16:creationId xmlns:a16="http://schemas.microsoft.com/office/drawing/2014/main" id="{EF726E5B-4CEF-D24A-B4EE-1E322E02066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390"/>
    </mc:Choice>
    <mc:Fallback xmlns="">
      <p:transition spd="slow" advTm="6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3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7" name="Google Shape;147;p26"/>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48" name="Google Shape;148;p26"/>
          <p:cNvPicPr preferRelativeResize="0"/>
          <p:nvPr/>
        </p:nvPicPr>
        <p:blipFill rotWithShape="1">
          <a:blip r:embed="rId6">
            <a:alphaModFix/>
          </a:blip>
          <a:srcRect/>
          <a:stretch/>
        </p:blipFill>
        <p:spPr>
          <a:xfrm>
            <a:off x="7162800" y="4803775"/>
            <a:ext cx="1827214" cy="222250"/>
          </a:xfrm>
          <a:prstGeom prst="rect">
            <a:avLst/>
          </a:prstGeom>
          <a:noFill/>
          <a:ln>
            <a:noFill/>
          </a:ln>
        </p:spPr>
      </p:pic>
      <p:sp>
        <p:nvSpPr>
          <p:cNvPr id="149" name="Google Shape;149;p26"/>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3</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b="1">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sz="1200" i="1">
              <a:solidFill>
                <a:schemeClr val="lt1"/>
              </a:solidFill>
              <a:latin typeface="Calibri"/>
              <a:ea typeface="Calibri"/>
              <a:cs typeface="Calibri"/>
              <a:sym typeface="Calibri"/>
            </a:endParaRPr>
          </a:p>
        </p:txBody>
      </p:sp>
      <p:sp>
        <p:nvSpPr>
          <p:cNvPr id="150" name="Google Shape;150;p26"/>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Prior Works</a:t>
            </a:r>
            <a:endParaRPr/>
          </a:p>
        </p:txBody>
      </p:sp>
      <p:pic>
        <p:nvPicPr>
          <p:cNvPr id="151" name="Google Shape;151;p26"/>
          <p:cNvPicPr preferRelativeResize="0"/>
          <p:nvPr/>
        </p:nvPicPr>
        <p:blipFill>
          <a:blip r:embed="rId7">
            <a:alphaModFix/>
          </a:blip>
          <a:stretch>
            <a:fillRect/>
          </a:stretch>
        </p:blipFill>
        <p:spPr>
          <a:xfrm>
            <a:off x="208650" y="1458113"/>
            <a:ext cx="4273949" cy="2227275"/>
          </a:xfrm>
          <a:prstGeom prst="rect">
            <a:avLst/>
          </a:prstGeom>
          <a:noFill/>
          <a:ln>
            <a:noFill/>
          </a:ln>
        </p:spPr>
      </p:pic>
      <p:pic>
        <p:nvPicPr>
          <p:cNvPr id="152" name="Google Shape;152;p26"/>
          <p:cNvPicPr preferRelativeResize="0"/>
          <p:nvPr/>
        </p:nvPicPr>
        <p:blipFill>
          <a:blip r:embed="rId8">
            <a:alphaModFix/>
          </a:blip>
          <a:stretch>
            <a:fillRect/>
          </a:stretch>
        </p:blipFill>
        <p:spPr>
          <a:xfrm>
            <a:off x="4668149" y="874938"/>
            <a:ext cx="4267201" cy="3393637"/>
          </a:xfrm>
          <a:prstGeom prst="rect">
            <a:avLst/>
          </a:prstGeom>
          <a:noFill/>
          <a:ln>
            <a:noFill/>
          </a:ln>
        </p:spPr>
      </p:pic>
      <p:pic>
        <p:nvPicPr>
          <p:cNvPr id="5" name="Audio 4">
            <a:hlinkClick r:id="" action="ppaction://media"/>
            <a:extLst>
              <a:ext uri="{FF2B5EF4-FFF2-40B4-BE49-F238E27FC236}">
                <a16:creationId xmlns:a16="http://schemas.microsoft.com/office/drawing/2014/main" id="{999D498F-54C3-A241-993C-FA75F25F45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2148"/>
    </mc:Choice>
    <mc:Fallback xmlns="">
      <p:transition spd="slow" advTm="72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59" name="Google Shape;159;p27"/>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60" name="Google Shape;160;p27"/>
          <p:cNvPicPr preferRelativeResize="0"/>
          <p:nvPr/>
        </p:nvPicPr>
        <p:blipFill rotWithShape="1">
          <a:blip r:embed="rId6">
            <a:alphaModFix/>
          </a:blip>
          <a:srcRect/>
          <a:stretch/>
        </p:blipFill>
        <p:spPr>
          <a:xfrm>
            <a:off x="7162800" y="4803775"/>
            <a:ext cx="1827214" cy="222250"/>
          </a:xfrm>
          <a:prstGeom prst="rect">
            <a:avLst/>
          </a:prstGeom>
          <a:noFill/>
          <a:ln>
            <a:noFill/>
          </a:ln>
        </p:spPr>
      </p:pic>
      <p:sp>
        <p:nvSpPr>
          <p:cNvPr id="161" name="Google Shape;161;p27"/>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4</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162" name="Google Shape;162;p27"/>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The putEMG Data set</a:t>
            </a:r>
            <a:endParaRPr/>
          </a:p>
        </p:txBody>
      </p:sp>
      <p:pic>
        <p:nvPicPr>
          <p:cNvPr id="163" name="Google Shape;163;p27"/>
          <p:cNvPicPr preferRelativeResize="0"/>
          <p:nvPr/>
        </p:nvPicPr>
        <p:blipFill rotWithShape="1">
          <a:blip r:embed="rId7">
            <a:alphaModFix/>
          </a:blip>
          <a:srcRect r="48011"/>
          <a:stretch/>
        </p:blipFill>
        <p:spPr>
          <a:xfrm>
            <a:off x="585700" y="461700"/>
            <a:ext cx="2596527" cy="2252050"/>
          </a:xfrm>
          <a:prstGeom prst="rect">
            <a:avLst/>
          </a:prstGeom>
          <a:noFill/>
          <a:ln>
            <a:noFill/>
          </a:ln>
        </p:spPr>
      </p:pic>
      <p:pic>
        <p:nvPicPr>
          <p:cNvPr id="164" name="Google Shape;164;p27"/>
          <p:cNvPicPr preferRelativeResize="0"/>
          <p:nvPr/>
        </p:nvPicPr>
        <p:blipFill>
          <a:blip r:embed="rId8">
            <a:alphaModFix/>
          </a:blip>
          <a:stretch>
            <a:fillRect/>
          </a:stretch>
        </p:blipFill>
        <p:spPr>
          <a:xfrm>
            <a:off x="189275" y="2713738"/>
            <a:ext cx="3389368" cy="1928850"/>
          </a:xfrm>
          <a:prstGeom prst="rect">
            <a:avLst/>
          </a:prstGeom>
          <a:noFill/>
          <a:ln>
            <a:noFill/>
          </a:ln>
        </p:spPr>
      </p:pic>
      <p:pic>
        <p:nvPicPr>
          <p:cNvPr id="165" name="Google Shape;165;p27"/>
          <p:cNvPicPr preferRelativeResize="0"/>
          <p:nvPr/>
        </p:nvPicPr>
        <p:blipFill>
          <a:blip r:embed="rId9">
            <a:alphaModFix/>
          </a:blip>
          <a:stretch>
            <a:fillRect/>
          </a:stretch>
        </p:blipFill>
        <p:spPr>
          <a:xfrm>
            <a:off x="3751275" y="972775"/>
            <a:ext cx="5238750" cy="3124200"/>
          </a:xfrm>
          <a:prstGeom prst="rect">
            <a:avLst/>
          </a:prstGeom>
          <a:noFill/>
          <a:ln>
            <a:noFill/>
          </a:ln>
        </p:spPr>
      </p:pic>
      <p:pic>
        <p:nvPicPr>
          <p:cNvPr id="8" name="Audio 7">
            <a:hlinkClick r:id="" action="ppaction://media"/>
            <a:extLst>
              <a:ext uri="{FF2B5EF4-FFF2-40B4-BE49-F238E27FC236}">
                <a16:creationId xmlns:a16="http://schemas.microsoft.com/office/drawing/2014/main" id="{BFF86391-5060-0B49-9B9F-C59E24088D6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8418"/>
    </mc:Choice>
    <mc:Fallback xmlns="">
      <p:transition spd="slow" advTm="5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8"/>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2" name="Google Shape;172;p28"/>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73" name="Google Shape;173;p28"/>
          <p:cNvPicPr preferRelativeResize="0"/>
          <p:nvPr/>
        </p:nvPicPr>
        <p:blipFill rotWithShape="1">
          <a:blip r:embed="rId5">
            <a:alphaModFix/>
          </a:blip>
          <a:srcRect/>
          <a:stretch/>
        </p:blipFill>
        <p:spPr>
          <a:xfrm>
            <a:off x="7162800" y="4803775"/>
            <a:ext cx="1827214" cy="222250"/>
          </a:xfrm>
          <a:prstGeom prst="rect">
            <a:avLst/>
          </a:prstGeom>
          <a:noFill/>
          <a:ln>
            <a:noFill/>
          </a:ln>
        </p:spPr>
      </p:pic>
      <p:sp>
        <p:nvSpPr>
          <p:cNvPr id="174" name="Google Shape;174;p28"/>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5</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175" name="Google Shape;175;p28"/>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Data Pre-Processing</a:t>
            </a:r>
            <a:endParaRPr/>
          </a:p>
        </p:txBody>
      </p:sp>
      <p:pic>
        <p:nvPicPr>
          <p:cNvPr id="176" name="Google Shape;176;p28"/>
          <p:cNvPicPr preferRelativeResize="0"/>
          <p:nvPr/>
        </p:nvPicPr>
        <p:blipFill rotWithShape="1">
          <a:blip r:embed="rId6">
            <a:alphaModFix/>
          </a:blip>
          <a:srcRect l="4168" t="24384" b="24409"/>
          <a:stretch/>
        </p:blipFill>
        <p:spPr>
          <a:xfrm>
            <a:off x="336525" y="1726012"/>
            <a:ext cx="8470949" cy="1705525"/>
          </a:xfrm>
          <a:prstGeom prst="rect">
            <a:avLst/>
          </a:prstGeom>
          <a:noFill/>
          <a:ln>
            <a:noFill/>
          </a:ln>
        </p:spPr>
      </p:pic>
      <p:pic>
        <p:nvPicPr>
          <p:cNvPr id="4" name="Audio 3">
            <a:hlinkClick r:id="" action="ppaction://media"/>
            <a:extLst>
              <a:ext uri="{FF2B5EF4-FFF2-40B4-BE49-F238E27FC236}">
                <a16:creationId xmlns:a16="http://schemas.microsoft.com/office/drawing/2014/main" id="{ECDD4ADB-B87E-8F4F-BE1E-92256D9951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311"/>
    </mc:Choice>
    <mc:Fallback xmlns="">
      <p:transition spd="slow" advTm="4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3" name="Google Shape;183;p29"/>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184" name="Google Shape;184;p29"/>
          <p:cNvPicPr preferRelativeResize="0"/>
          <p:nvPr/>
        </p:nvPicPr>
        <p:blipFill rotWithShape="1">
          <a:blip r:embed="rId3">
            <a:alphaModFix/>
          </a:blip>
          <a:srcRect/>
          <a:stretch/>
        </p:blipFill>
        <p:spPr>
          <a:xfrm>
            <a:off x="7162800" y="4803775"/>
            <a:ext cx="1827214" cy="222250"/>
          </a:xfrm>
          <a:prstGeom prst="rect">
            <a:avLst/>
          </a:prstGeom>
          <a:noFill/>
          <a:ln>
            <a:noFill/>
          </a:ln>
        </p:spPr>
      </p:pic>
      <p:sp>
        <p:nvSpPr>
          <p:cNvPr id="185" name="Google Shape;185;p29"/>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6</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186" name="Google Shape;186;p29"/>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ResNet/TCN</a:t>
            </a:r>
            <a:endParaRPr/>
          </a:p>
        </p:txBody>
      </p:sp>
      <p:sp>
        <p:nvSpPr>
          <p:cNvPr id="187" name="Google Shape;187;p29"/>
          <p:cNvSpPr/>
          <p:nvPr/>
        </p:nvSpPr>
        <p:spPr>
          <a:xfrm>
            <a:off x="261398" y="1086338"/>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Conv1d 128x1</a:t>
            </a:r>
            <a:endParaRPr/>
          </a:p>
        </p:txBody>
      </p:sp>
      <p:sp>
        <p:nvSpPr>
          <p:cNvPr id="188" name="Google Shape;188;p29"/>
          <p:cNvSpPr txBox="1"/>
          <p:nvPr/>
        </p:nvSpPr>
        <p:spPr>
          <a:xfrm>
            <a:off x="228600" y="574000"/>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Input </a:t>
            </a:r>
            <a:endParaRPr>
              <a:latin typeface="Calibri"/>
              <a:ea typeface="Calibri"/>
              <a:cs typeface="Calibri"/>
              <a:sym typeface="Calibri"/>
            </a:endParaRPr>
          </a:p>
        </p:txBody>
      </p:sp>
      <p:cxnSp>
        <p:nvCxnSpPr>
          <p:cNvPr id="189" name="Google Shape;189;p29"/>
          <p:cNvCxnSpPr/>
          <p:nvPr/>
        </p:nvCxnSpPr>
        <p:spPr>
          <a:xfrm>
            <a:off x="933949" y="860095"/>
            <a:ext cx="0" cy="213000"/>
          </a:xfrm>
          <a:prstGeom prst="straightConnector1">
            <a:avLst/>
          </a:prstGeom>
          <a:noFill/>
          <a:ln w="19050" cap="flat" cmpd="sng">
            <a:solidFill>
              <a:schemeClr val="dk2"/>
            </a:solidFill>
            <a:prstDash val="solid"/>
            <a:round/>
            <a:headEnd type="none" w="med" len="med"/>
            <a:tailEnd type="triangle" w="med" len="med"/>
          </a:ln>
        </p:spPr>
      </p:cxnSp>
      <p:sp>
        <p:nvSpPr>
          <p:cNvPr id="190" name="Google Shape;190;p29"/>
          <p:cNvSpPr txBox="1"/>
          <p:nvPr/>
        </p:nvSpPr>
        <p:spPr>
          <a:xfrm>
            <a:off x="1606501" y="601964"/>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10,000</a:t>
            </a:r>
            <a:endParaRPr>
              <a:latin typeface="Calibri"/>
              <a:ea typeface="Calibri"/>
              <a:cs typeface="Calibri"/>
              <a:sym typeface="Calibri"/>
            </a:endParaRPr>
          </a:p>
        </p:txBody>
      </p:sp>
      <p:sp>
        <p:nvSpPr>
          <p:cNvPr id="191" name="Google Shape;191;p29"/>
          <p:cNvSpPr txBox="1"/>
          <p:nvPr/>
        </p:nvSpPr>
        <p:spPr>
          <a:xfrm>
            <a:off x="1711376" y="1081860"/>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192" name="Google Shape;192;p29"/>
          <p:cNvSpPr txBox="1"/>
          <p:nvPr/>
        </p:nvSpPr>
        <p:spPr>
          <a:xfrm>
            <a:off x="1711376" y="1712471"/>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193" name="Google Shape;193;p29"/>
          <p:cNvSpPr/>
          <p:nvPr/>
        </p:nvSpPr>
        <p:spPr>
          <a:xfrm>
            <a:off x="261398" y="1716979"/>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Conv1d 128x1</a:t>
            </a:r>
            <a:endParaRPr/>
          </a:p>
        </p:txBody>
      </p:sp>
      <p:cxnSp>
        <p:nvCxnSpPr>
          <p:cNvPr id="194" name="Google Shape;194;p29"/>
          <p:cNvCxnSpPr/>
          <p:nvPr/>
        </p:nvCxnSpPr>
        <p:spPr>
          <a:xfrm>
            <a:off x="933949" y="1490714"/>
            <a:ext cx="0" cy="213000"/>
          </a:xfrm>
          <a:prstGeom prst="straightConnector1">
            <a:avLst/>
          </a:prstGeom>
          <a:noFill/>
          <a:ln w="19050" cap="flat" cmpd="sng">
            <a:solidFill>
              <a:schemeClr val="dk2"/>
            </a:solidFill>
            <a:prstDash val="solid"/>
            <a:round/>
            <a:headEnd type="none" w="med" len="med"/>
            <a:tailEnd type="triangle" w="med" len="med"/>
          </a:ln>
        </p:spPr>
      </p:cxnSp>
      <p:sp>
        <p:nvSpPr>
          <p:cNvPr id="195" name="Google Shape;195;p29"/>
          <p:cNvSpPr/>
          <p:nvPr/>
        </p:nvSpPr>
        <p:spPr>
          <a:xfrm>
            <a:off x="261398" y="2342326"/>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Conv1d 128x1</a:t>
            </a:r>
            <a:endParaRPr/>
          </a:p>
        </p:txBody>
      </p:sp>
      <p:cxnSp>
        <p:nvCxnSpPr>
          <p:cNvPr id="196" name="Google Shape;196;p29"/>
          <p:cNvCxnSpPr/>
          <p:nvPr/>
        </p:nvCxnSpPr>
        <p:spPr>
          <a:xfrm>
            <a:off x="933949" y="2118714"/>
            <a:ext cx="0" cy="213000"/>
          </a:xfrm>
          <a:prstGeom prst="straightConnector1">
            <a:avLst/>
          </a:prstGeom>
          <a:noFill/>
          <a:ln w="19050" cap="flat" cmpd="sng">
            <a:solidFill>
              <a:schemeClr val="dk2"/>
            </a:solidFill>
            <a:prstDash val="solid"/>
            <a:round/>
            <a:headEnd type="none" w="med" len="med"/>
            <a:tailEnd type="triangle" w="med" len="med"/>
          </a:ln>
        </p:spPr>
      </p:cxnSp>
      <p:sp>
        <p:nvSpPr>
          <p:cNvPr id="197" name="Google Shape;197;p29"/>
          <p:cNvSpPr/>
          <p:nvPr/>
        </p:nvSpPr>
        <p:spPr>
          <a:xfrm>
            <a:off x="261398" y="2932150"/>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a:t>
            </a:r>
            <a:endParaRPr/>
          </a:p>
        </p:txBody>
      </p:sp>
      <p:sp>
        <p:nvSpPr>
          <p:cNvPr id="198" name="Google Shape;198;p29"/>
          <p:cNvSpPr/>
          <p:nvPr/>
        </p:nvSpPr>
        <p:spPr>
          <a:xfrm>
            <a:off x="3899400" y="781550"/>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Conv1d 128x1</a:t>
            </a:r>
            <a:endParaRPr/>
          </a:p>
        </p:txBody>
      </p:sp>
      <p:cxnSp>
        <p:nvCxnSpPr>
          <p:cNvPr id="199" name="Google Shape;199;p29"/>
          <p:cNvCxnSpPr/>
          <p:nvPr/>
        </p:nvCxnSpPr>
        <p:spPr>
          <a:xfrm>
            <a:off x="933949" y="2726289"/>
            <a:ext cx="0" cy="213000"/>
          </a:xfrm>
          <a:prstGeom prst="straightConnector1">
            <a:avLst/>
          </a:prstGeom>
          <a:noFill/>
          <a:ln w="19050" cap="flat" cmpd="sng">
            <a:solidFill>
              <a:schemeClr val="dk2"/>
            </a:solidFill>
            <a:prstDash val="solid"/>
            <a:round/>
            <a:headEnd type="none" w="med" len="med"/>
            <a:tailEnd type="triangle" w="med" len="med"/>
          </a:ln>
        </p:spPr>
      </p:cxnSp>
      <p:cxnSp>
        <p:nvCxnSpPr>
          <p:cNvPr id="200" name="Google Shape;200;p29"/>
          <p:cNvCxnSpPr>
            <a:endCxn id="197" idx="3"/>
          </p:cNvCxnSpPr>
          <p:nvPr/>
        </p:nvCxnSpPr>
        <p:spPr>
          <a:xfrm flipH="1">
            <a:off x="1606598" y="3123550"/>
            <a:ext cx="202500" cy="4200"/>
          </a:xfrm>
          <a:prstGeom prst="straightConnector1">
            <a:avLst/>
          </a:prstGeom>
          <a:noFill/>
          <a:ln w="19050" cap="flat" cmpd="sng">
            <a:solidFill>
              <a:schemeClr val="dk2"/>
            </a:solidFill>
            <a:prstDash val="solid"/>
            <a:round/>
            <a:headEnd type="none" w="med" len="med"/>
            <a:tailEnd type="triangle" w="med" len="med"/>
          </a:ln>
        </p:spPr>
      </p:cxnSp>
      <p:cxnSp>
        <p:nvCxnSpPr>
          <p:cNvPr id="201" name="Google Shape;201;p29"/>
          <p:cNvCxnSpPr>
            <a:stCxn id="197" idx="2"/>
          </p:cNvCxnSpPr>
          <p:nvPr/>
        </p:nvCxnSpPr>
        <p:spPr>
          <a:xfrm rot="-5400000">
            <a:off x="1376198" y="113050"/>
            <a:ext cx="2768100" cy="3652500"/>
          </a:xfrm>
          <a:prstGeom prst="bentConnector4">
            <a:avLst>
              <a:gd name="adj1" fmla="val -8602"/>
              <a:gd name="adj2" fmla="val 59207"/>
            </a:avLst>
          </a:prstGeom>
          <a:noFill/>
          <a:ln w="19050" cap="flat" cmpd="sng">
            <a:solidFill>
              <a:schemeClr val="dk2"/>
            </a:solidFill>
            <a:prstDash val="solid"/>
            <a:round/>
            <a:headEnd type="none" w="med" len="med"/>
            <a:tailEnd type="none" w="med" len="med"/>
          </a:ln>
        </p:spPr>
      </p:cxnSp>
      <p:cxnSp>
        <p:nvCxnSpPr>
          <p:cNvPr id="202" name="Google Shape;202;p29"/>
          <p:cNvCxnSpPr>
            <a:stCxn id="187" idx="3"/>
            <a:endCxn id="197" idx="3"/>
          </p:cNvCxnSpPr>
          <p:nvPr/>
        </p:nvCxnSpPr>
        <p:spPr>
          <a:xfrm>
            <a:off x="1606598" y="1281938"/>
            <a:ext cx="600" cy="1845900"/>
          </a:xfrm>
          <a:prstGeom prst="bentConnector3">
            <a:avLst>
              <a:gd name="adj1" fmla="val 39687500"/>
            </a:avLst>
          </a:prstGeom>
          <a:noFill/>
          <a:ln w="19050" cap="flat" cmpd="sng">
            <a:solidFill>
              <a:schemeClr val="dk2"/>
            </a:solidFill>
            <a:prstDash val="solid"/>
            <a:round/>
            <a:headEnd type="none" w="med" len="med"/>
            <a:tailEnd type="none" w="med" len="med"/>
          </a:ln>
        </p:spPr>
      </p:cxnSp>
      <p:sp>
        <p:nvSpPr>
          <p:cNvPr id="203" name="Google Shape;203;p29"/>
          <p:cNvSpPr/>
          <p:nvPr/>
        </p:nvSpPr>
        <p:spPr>
          <a:xfrm>
            <a:off x="3899398" y="1441079"/>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Conv1d 128x1</a:t>
            </a:r>
            <a:endParaRPr/>
          </a:p>
        </p:txBody>
      </p:sp>
      <p:cxnSp>
        <p:nvCxnSpPr>
          <p:cNvPr id="204" name="Google Shape;204;p29"/>
          <p:cNvCxnSpPr/>
          <p:nvPr/>
        </p:nvCxnSpPr>
        <p:spPr>
          <a:xfrm>
            <a:off x="4571999" y="1185914"/>
            <a:ext cx="0" cy="213000"/>
          </a:xfrm>
          <a:prstGeom prst="straightConnector1">
            <a:avLst/>
          </a:prstGeom>
          <a:noFill/>
          <a:ln w="19050" cap="flat" cmpd="sng">
            <a:solidFill>
              <a:schemeClr val="dk2"/>
            </a:solidFill>
            <a:prstDash val="solid"/>
            <a:round/>
            <a:headEnd type="none" w="med" len="med"/>
            <a:tailEnd type="triangle" w="med" len="med"/>
          </a:ln>
        </p:spPr>
      </p:cxnSp>
      <p:cxnSp>
        <p:nvCxnSpPr>
          <p:cNvPr id="205" name="Google Shape;205;p29"/>
          <p:cNvCxnSpPr/>
          <p:nvPr/>
        </p:nvCxnSpPr>
        <p:spPr>
          <a:xfrm>
            <a:off x="4573024" y="555289"/>
            <a:ext cx="0" cy="213000"/>
          </a:xfrm>
          <a:prstGeom prst="straightConnector1">
            <a:avLst/>
          </a:prstGeom>
          <a:noFill/>
          <a:ln w="19050" cap="flat" cmpd="sng">
            <a:solidFill>
              <a:schemeClr val="dk2"/>
            </a:solidFill>
            <a:prstDash val="solid"/>
            <a:round/>
            <a:headEnd type="none" w="med" len="med"/>
            <a:tailEnd type="triangle" w="med" len="med"/>
          </a:ln>
        </p:spPr>
      </p:cxnSp>
      <p:sp>
        <p:nvSpPr>
          <p:cNvPr id="206" name="Google Shape;206;p29"/>
          <p:cNvSpPr/>
          <p:nvPr/>
        </p:nvSpPr>
        <p:spPr>
          <a:xfrm>
            <a:off x="3899348" y="3420829"/>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Flatten</a:t>
            </a:r>
            <a:endParaRPr/>
          </a:p>
        </p:txBody>
      </p:sp>
      <p:cxnSp>
        <p:nvCxnSpPr>
          <p:cNvPr id="207" name="Google Shape;207;p29"/>
          <p:cNvCxnSpPr/>
          <p:nvPr/>
        </p:nvCxnSpPr>
        <p:spPr>
          <a:xfrm>
            <a:off x="4571949" y="3206277"/>
            <a:ext cx="0" cy="213000"/>
          </a:xfrm>
          <a:prstGeom prst="straightConnector1">
            <a:avLst/>
          </a:prstGeom>
          <a:noFill/>
          <a:ln w="19050" cap="flat" cmpd="sng">
            <a:solidFill>
              <a:schemeClr val="dk2"/>
            </a:solidFill>
            <a:prstDash val="solid"/>
            <a:round/>
            <a:headEnd type="none" w="med" len="med"/>
            <a:tailEnd type="triangle" w="med" len="med"/>
          </a:ln>
        </p:spPr>
      </p:cxnSp>
      <p:sp>
        <p:nvSpPr>
          <p:cNvPr id="208" name="Google Shape;208;p29"/>
          <p:cNvSpPr/>
          <p:nvPr/>
        </p:nvSpPr>
        <p:spPr>
          <a:xfrm>
            <a:off x="3899298" y="4101891"/>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Dense</a:t>
            </a:r>
            <a:endParaRPr/>
          </a:p>
        </p:txBody>
      </p:sp>
      <p:cxnSp>
        <p:nvCxnSpPr>
          <p:cNvPr id="209" name="Google Shape;209;p29"/>
          <p:cNvCxnSpPr/>
          <p:nvPr/>
        </p:nvCxnSpPr>
        <p:spPr>
          <a:xfrm>
            <a:off x="4571899" y="3846727"/>
            <a:ext cx="0" cy="213000"/>
          </a:xfrm>
          <a:prstGeom prst="straightConnector1">
            <a:avLst/>
          </a:prstGeom>
          <a:noFill/>
          <a:ln w="19050" cap="flat" cmpd="sng">
            <a:solidFill>
              <a:schemeClr val="dk2"/>
            </a:solidFill>
            <a:prstDash val="solid"/>
            <a:round/>
            <a:headEnd type="none" w="med" len="med"/>
            <a:tailEnd type="triangle" w="med" len="med"/>
          </a:ln>
        </p:spPr>
      </p:cxnSp>
      <p:sp>
        <p:nvSpPr>
          <p:cNvPr id="210" name="Google Shape;210;p29"/>
          <p:cNvSpPr txBox="1"/>
          <p:nvPr/>
        </p:nvSpPr>
        <p:spPr>
          <a:xfrm>
            <a:off x="1711376" y="2337821"/>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211" name="Google Shape;211;p29"/>
          <p:cNvSpPr txBox="1"/>
          <p:nvPr/>
        </p:nvSpPr>
        <p:spPr>
          <a:xfrm>
            <a:off x="1695001" y="2963171"/>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212" name="Google Shape;212;p29"/>
          <p:cNvSpPr txBox="1"/>
          <p:nvPr/>
        </p:nvSpPr>
        <p:spPr>
          <a:xfrm>
            <a:off x="5540651" y="777046"/>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213" name="Google Shape;213;p29"/>
          <p:cNvSpPr txBox="1"/>
          <p:nvPr/>
        </p:nvSpPr>
        <p:spPr>
          <a:xfrm>
            <a:off x="5540651" y="1436571"/>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214" name="Google Shape;214;p29"/>
          <p:cNvSpPr txBox="1"/>
          <p:nvPr/>
        </p:nvSpPr>
        <p:spPr>
          <a:xfrm>
            <a:off x="5540601" y="3383946"/>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1 x 896</a:t>
            </a:r>
            <a:endParaRPr>
              <a:latin typeface="Calibri"/>
              <a:ea typeface="Calibri"/>
              <a:cs typeface="Calibri"/>
              <a:sym typeface="Calibri"/>
            </a:endParaRPr>
          </a:p>
        </p:txBody>
      </p:sp>
      <p:sp>
        <p:nvSpPr>
          <p:cNvPr id="215" name="Google Shape;215;p29"/>
          <p:cNvSpPr txBox="1"/>
          <p:nvPr/>
        </p:nvSpPr>
        <p:spPr>
          <a:xfrm>
            <a:off x="5540601" y="4069746"/>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1 x 10</a:t>
            </a:r>
            <a:endParaRPr>
              <a:latin typeface="Calibri"/>
              <a:ea typeface="Calibri"/>
              <a:cs typeface="Calibri"/>
              <a:sym typeface="Calibri"/>
            </a:endParaRPr>
          </a:p>
        </p:txBody>
      </p:sp>
      <p:sp>
        <p:nvSpPr>
          <p:cNvPr id="216" name="Google Shape;216;p29"/>
          <p:cNvSpPr/>
          <p:nvPr/>
        </p:nvSpPr>
        <p:spPr>
          <a:xfrm>
            <a:off x="3899348" y="2125429"/>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Add</a:t>
            </a:r>
            <a:endParaRPr/>
          </a:p>
        </p:txBody>
      </p:sp>
      <p:cxnSp>
        <p:nvCxnSpPr>
          <p:cNvPr id="217" name="Google Shape;217;p29"/>
          <p:cNvCxnSpPr/>
          <p:nvPr/>
        </p:nvCxnSpPr>
        <p:spPr>
          <a:xfrm>
            <a:off x="4571949" y="1910877"/>
            <a:ext cx="0" cy="213000"/>
          </a:xfrm>
          <a:prstGeom prst="straightConnector1">
            <a:avLst/>
          </a:prstGeom>
          <a:noFill/>
          <a:ln w="19050" cap="flat" cmpd="sng">
            <a:solidFill>
              <a:schemeClr val="dk2"/>
            </a:solidFill>
            <a:prstDash val="solid"/>
            <a:round/>
            <a:headEnd type="none" w="med" len="med"/>
            <a:tailEnd type="triangle" w="med" len="med"/>
          </a:ln>
        </p:spPr>
      </p:cxnSp>
      <p:sp>
        <p:nvSpPr>
          <p:cNvPr id="218" name="Google Shape;218;p29"/>
          <p:cNvSpPr/>
          <p:nvPr/>
        </p:nvSpPr>
        <p:spPr>
          <a:xfrm>
            <a:off x="3899298" y="2806491"/>
            <a:ext cx="1345200" cy="39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Max-Pool</a:t>
            </a:r>
            <a:endParaRPr/>
          </a:p>
        </p:txBody>
      </p:sp>
      <p:cxnSp>
        <p:nvCxnSpPr>
          <p:cNvPr id="219" name="Google Shape;219;p29"/>
          <p:cNvCxnSpPr/>
          <p:nvPr/>
        </p:nvCxnSpPr>
        <p:spPr>
          <a:xfrm>
            <a:off x="4571899" y="2551327"/>
            <a:ext cx="0" cy="213000"/>
          </a:xfrm>
          <a:prstGeom prst="straightConnector1">
            <a:avLst/>
          </a:prstGeom>
          <a:noFill/>
          <a:ln w="19050" cap="flat" cmpd="sng">
            <a:solidFill>
              <a:schemeClr val="dk2"/>
            </a:solidFill>
            <a:prstDash val="solid"/>
            <a:round/>
            <a:headEnd type="none" w="med" len="med"/>
            <a:tailEnd type="triangle" w="med" len="med"/>
          </a:ln>
        </p:spPr>
      </p:cxnSp>
      <p:sp>
        <p:nvSpPr>
          <p:cNvPr id="220" name="Google Shape;220;p29"/>
          <p:cNvSpPr txBox="1"/>
          <p:nvPr/>
        </p:nvSpPr>
        <p:spPr>
          <a:xfrm>
            <a:off x="5540651" y="2106696"/>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23 x 128</a:t>
            </a:r>
            <a:endParaRPr>
              <a:latin typeface="Calibri"/>
              <a:ea typeface="Calibri"/>
              <a:cs typeface="Calibri"/>
              <a:sym typeface="Calibri"/>
            </a:endParaRPr>
          </a:p>
        </p:txBody>
      </p:sp>
      <p:sp>
        <p:nvSpPr>
          <p:cNvPr id="221" name="Google Shape;221;p29"/>
          <p:cNvSpPr txBox="1"/>
          <p:nvPr/>
        </p:nvSpPr>
        <p:spPr>
          <a:xfrm>
            <a:off x="5540601" y="2774346"/>
            <a:ext cx="1410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7 x 128</a:t>
            </a:r>
            <a:endParaRPr>
              <a:latin typeface="Calibri"/>
              <a:ea typeface="Calibri"/>
              <a:cs typeface="Calibri"/>
              <a:sym typeface="Calibri"/>
            </a:endParaRPr>
          </a:p>
        </p:txBody>
      </p:sp>
      <p:cxnSp>
        <p:nvCxnSpPr>
          <p:cNvPr id="222" name="Google Shape;222;p29"/>
          <p:cNvCxnSpPr>
            <a:stCxn id="198" idx="3"/>
            <a:endCxn id="216" idx="3"/>
          </p:cNvCxnSpPr>
          <p:nvPr/>
        </p:nvCxnSpPr>
        <p:spPr>
          <a:xfrm>
            <a:off x="5244600" y="977150"/>
            <a:ext cx="600" cy="1344000"/>
          </a:xfrm>
          <a:prstGeom prst="bentConnector3">
            <a:avLst>
              <a:gd name="adj1" fmla="val 39687500"/>
            </a:avLst>
          </a:prstGeom>
          <a:noFill/>
          <a:ln w="19050" cap="flat" cmpd="sng">
            <a:solidFill>
              <a:schemeClr val="dk2"/>
            </a:solidFill>
            <a:prstDash val="solid"/>
            <a:round/>
            <a:headEnd type="none" w="med" len="med"/>
            <a:tailEnd type="none" w="med" len="med"/>
          </a:ln>
        </p:spPr>
      </p:cxnSp>
      <p:cxnSp>
        <p:nvCxnSpPr>
          <p:cNvPr id="223" name="Google Shape;223;p29"/>
          <p:cNvCxnSpPr>
            <a:endCxn id="216" idx="3"/>
          </p:cNvCxnSpPr>
          <p:nvPr/>
        </p:nvCxnSpPr>
        <p:spPr>
          <a:xfrm flipH="1">
            <a:off x="5244548" y="2313829"/>
            <a:ext cx="238500" cy="7200"/>
          </a:xfrm>
          <a:prstGeom prst="straightConnector1">
            <a:avLst/>
          </a:prstGeom>
          <a:noFill/>
          <a:ln w="19050" cap="flat" cmpd="sng">
            <a:solidFill>
              <a:schemeClr val="dk2"/>
            </a:solidFill>
            <a:prstDash val="solid"/>
            <a:round/>
            <a:headEnd type="none" w="med" len="med"/>
            <a:tailEnd type="triangle" w="med" len="med"/>
          </a:ln>
        </p:spPr>
      </p:cxnSp>
      <p:sp>
        <p:nvSpPr>
          <p:cNvPr id="224" name="Google Shape;224;p29"/>
          <p:cNvSpPr txBox="1"/>
          <p:nvPr/>
        </p:nvSpPr>
        <p:spPr>
          <a:xfrm>
            <a:off x="879175" y="1360350"/>
            <a:ext cx="1577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Batch Norm, Relu</a:t>
            </a:r>
            <a:endParaRPr>
              <a:latin typeface="Calibri"/>
              <a:ea typeface="Calibri"/>
              <a:cs typeface="Calibri"/>
              <a:sym typeface="Calibri"/>
            </a:endParaRPr>
          </a:p>
        </p:txBody>
      </p:sp>
      <p:sp>
        <p:nvSpPr>
          <p:cNvPr id="225" name="Google Shape;225;p29"/>
          <p:cNvSpPr txBox="1"/>
          <p:nvPr/>
        </p:nvSpPr>
        <p:spPr>
          <a:xfrm>
            <a:off x="879175" y="2014925"/>
            <a:ext cx="170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Batch Norm, Relu </a:t>
            </a:r>
            <a:endParaRPr>
              <a:latin typeface="Calibri"/>
              <a:ea typeface="Calibri"/>
              <a:cs typeface="Calibri"/>
              <a:sym typeface="Calibri"/>
            </a:endParaRPr>
          </a:p>
        </p:txBody>
      </p:sp>
      <p:sp>
        <p:nvSpPr>
          <p:cNvPr id="226" name="Google Shape;226;p29"/>
          <p:cNvSpPr txBox="1"/>
          <p:nvPr/>
        </p:nvSpPr>
        <p:spPr>
          <a:xfrm>
            <a:off x="4536775" y="1131750"/>
            <a:ext cx="170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Batch Norm, Relu </a:t>
            </a:r>
            <a:endParaRPr>
              <a:latin typeface="Calibri"/>
              <a:ea typeface="Calibri"/>
              <a:cs typeface="Calibri"/>
              <a:sym typeface="Calibri"/>
            </a:endParaRPr>
          </a:p>
        </p:txBody>
      </p:sp>
      <p:sp>
        <p:nvSpPr>
          <p:cNvPr id="227" name="Google Shape;227;p29"/>
          <p:cNvSpPr txBox="1"/>
          <p:nvPr/>
        </p:nvSpPr>
        <p:spPr>
          <a:xfrm>
            <a:off x="802975" y="3234125"/>
            <a:ext cx="1702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Batch Norm, Relu </a:t>
            </a:r>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34" name="Google Shape;234;p30"/>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35" name="Google Shape;235;p30"/>
          <p:cNvPicPr preferRelativeResize="0"/>
          <p:nvPr/>
        </p:nvPicPr>
        <p:blipFill rotWithShape="1">
          <a:blip r:embed="rId3">
            <a:alphaModFix/>
          </a:blip>
          <a:srcRect/>
          <a:stretch/>
        </p:blipFill>
        <p:spPr>
          <a:xfrm>
            <a:off x="7162800" y="4803775"/>
            <a:ext cx="1827214" cy="222250"/>
          </a:xfrm>
          <a:prstGeom prst="rect">
            <a:avLst/>
          </a:prstGeom>
          <a:noFill/>
          <a:ln>
            <a:noFill/>
          </a:ln>
        </p:spPr>
      </p:pic>
      <p:sp>
        <p:nvSpPr>
          <p:cNvPr id="236" name="Google Shape;236;p30"/>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7</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237" name="Google Shape;237;p30"/>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ResNet/TCN</a:t>
            </a:r>
            <a:endParaRPr/>
          </a:p>
        </p:txBody>
      </p:sp>
      <p:pic>
        <p:nvPicPr>
          <p:cNvPr id="238" name="Google Shape;238;p30"/>
          <p:cNvPicPr preferRelativeResize="0"/>
          <p:nvPr/>
        </p:nvPicPr>
        <p:blipFill>
          <a:blip r:embed="rId4">
            <a:alphaModFix/>
          </a:blip>
          <a:stretch>
            <a:fillRect/>
          </a:stretch>
        </p:blipFill>
        <p:spPr>
          <a:xfrm>
            <a:off x="4724400" y="609600"/>
            <a:ext cx="3778597" cy="3924301"/>
          </a:xfrm>
          <a:prstGeom prst="rect">
            <a:avLst/>
          </a:prstGeom>
          <a:noFill/>
          <a:ln>
            <a:noFill/>
          </a:ln>
        </p:spPr>
      </p:pic>
      <p:pic>
        <p:nvPicPr>
          <p:cNvPr id="239" name="Google Shape;239;p30"/>
          <p:cNvPicPr preferRelativeResize="0"/>
          <p:nvPr/>
        </p:nvPicPr>
        <p:blipFill>
          <a:blip r:embed="rId5">
            <a:alphaModFix/>
          </a:blip>
          <a:stretch>
            <a:fillRect/>
          </a:stretch>
        </p:blipFill>
        <p:spPr>
          <a:xfrm>
            <a:off x="152400" y="614100"/>
            <a:ext cx="4419602" cy="20409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1"/>
          <p:cNvPicPr preferRelativeResize="0"/>
          <p:nvPr/>
        </p:nvPicPr>
        <p:blipFill>
          <a:blip r:embed="rId5">
            <a:alphaModFix/>
          </a:blip>
          <a:stretch>
            <a:fillRect/>
          </a:stretch>
        </p:blipFill>
        <p:spPr>
          <a:xfrm>
            <a:off x="286425" y="426875"/>
            <a:ext cx="8571151" cy="4289751"/>
          </a:xfrm>
          <a:prstGeom prst="rect">
            <a:avLst/>
          </a:prstGeom>
          <a:noFill/>
          <a:ln>
            <a:noFill/>
          </a:ln>
        </p:spPr>
      </p:pic>
      <p:sp>
        <p:nvSpPr>
          <p:cNvPr id="246" name="Google Shape;246;p31"/>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47" name="Google Shape;247;p31"/>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48" name="Google Shape;248;p31"/>
          <p:cNvPicPr preferRelativeResize="0"/>
          <p:nvPr/>
        </p:nvPicPr>
        <p:blipFill rotWithShape="1">
          <a:blip r:embed="rId6">
            <a:alphaModFix/>
          </a:blip>
          <a:srcRect/>
          <a:stretch/>
        </p:blipFill>
        <p:spPr>
          <a:xfrm>
            <a:off x="7162800" y="4803775"/>
            <a:ext cx="1827214" cy="222250"/>
          </a:xfrm>
          <a:prstGeom prst="rect">
            <a:avLst/>
          </a:prstGeom>
          <a:noFill/>
          <a:ln>
            <a:noFill/>
          </a:ln>
        </p:spPr>
      </p:pic>
      <p:sp>
        <p:nvSpPr>
          <p:cNvPr id="249" name="Google Shape;249;p31"/>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8</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250" name="Google Shape;250;p31"/>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CNN / Design</a:t>
            </a:r>
            <a:endParaRPr/>
          </a:p>
        </p:txBody>
      </p:sp>
      <p:pic>
        <p:nvPicPr>
          <p:cNvPr id="4" name="Audio 3">
            <a:hlinkClick r:id="" action="ppaction://media"/>
            <a:extLst>
              <a:ext uri="{FF2B5EF4-FFF2-40B4-BE49-F238E27FC236}">
                <a16:creationId xmlns:a16="http://schemas.microsoft.com/office/drawing/2014/main" id="{A0E330E7-8731-4A4B-90B7-6F7268DE0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686"/>
    </mc:Choice>
    <mc:Fallback xmlns="">
      <p:transition spd="slow" advTm="6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p:cNvPicPr preferRelativeResize="0"/>
          <p:nvPr/>
        </p:nvPicPr>
        <p:blipFill>
          <a:blip r:embed="rId5">
            <a:alphaModFix/>
          </a:blip>
          <a:stretch>
            <a:fillRect/>
          </a:stretch>
        </p:blipFill>
        <p:spPr>
          <a:xfrm>
            <a:off x="768850" y="453788"/>
            <a:ext cx="7773450" cy="4235926"/>
          </a:xfrm>
          <a:prstGeom prst="rect">
            <a:avLst/>
          </a:prstGeom>
          <a:noFill/>
          <a:ln>
            <a:noFill/>
          </a:ln>
        </p:spPr>
      </p:pic>
      <p:sp>
        <p:nvSpPr>
          <p:cNvPr id="257" name="Google Shape;257;p32"/>
          <p:cNvSpPr txBox="1"/>
          <p:nvPr/>
        </p:nvSpPr>
        <p:spPr>
          <a:xfrm>
            <a:off x="0" y="0"/>
            <a:ext cx="9144000" cy="457200"/>
          </a:xfrm>
          <a:prstGeom prst="rect">
            <a:avLst/>
          </a:prstGeom>
          <a:solidFill>
            <a:schemeClr val="dk1"/>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8" name="Google Shape;258;p32"/>
          <p:cNvSpPr txBox="1"/>
          <p:nvPr/>
        </p:nvSpPr>
        <p:spPr>
          <a:xfrm>
            <a:off x="0" y="4686300"/>
            <a:ext cx="9144000" cy="457200"/>
          </a:xfrm>
          <a:prstGeom prst="rect">
            <a:avLst/>
          </a:prstGeom>
          <a:solidFill>
            <a:srgbClr val="1A2C64"/>
          </a:solidFill>
          <a:ln>
            <a:noFill/>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59" name="Google Shape;259;p32"/>
          <p:cNvPicPr preferRelativeResize="0"/>
          <p:nvPr/>
        </p:nvPicPr>
        <p:blipFill rotWithShape="1">
          <a:blip r:embed="rId6">
            <a:alphaModFix/>
          </a:blip>
          <a:srcRect/>
          <a:stretch/>
        </p:blipFill>
        <p:spPr>
          <a:xfrm>
            <a:off x="7162800" y="4803775"/>
            <a:ext cx="1827214" cy="222250"/>
          </a:xfrm>
          <a:prstGeom prst="rect">
            <a:avLst/>
          </a:prstGeom>
          <a:noFill/>
          <a:ln>
            <a:noFill/>
          </a:ln>
        </p:spPr>
      </p:pic>
      <p:sp>
        <p:nvSpPr>
          <p:cNvPr id="260" name="Google Shape;260;p32"/>
          <p:cNvSpPr txBox="1"/>
          <p:nvPr/>
        </p:nvSpPr>
        <p:spPr>
          <a:xfrm>
            <a:off x="255587" y="4695825"/>
            <a:ext cx="6781800" cy="2769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Clr>
                <a:schemeClr val="lt1"/>
              </a:buClr>
              <a:buSzPts val="1200"/>
              <a:buFont typeface="Calibri"/>
              <a:buNone/>
            </a:pPr>
            <a:fld id="{00000000-1234-1234-1234-123412341234}" type="slidenum">
              <a:rPr lang="en" sz="1200" b="1" i="0" u="none">
                <a:solidFill>
                  <a:schemeClr val="lt1"/>
                </a:solidFill>
                <a:latin typeface="Calibri"/>
                <a:ea typeface="Calibri"/>
                <a:cs typeface="Calibri"/>
                <a:sym typeface="Calibri"/>
              </a:rPr>
              <a:t>9</a:t>
            </a:fld>
            <a:r>
              <a:rPr lang="en" sz="1200" b="1" i="0" u="none">
                <a:solidFill>
                  <a:schemeClr val="lt1"/>
                </a:solidFill>
                <a:latin typeface="Calibri"/>
                <a:ea typeface="Calibri"/>
                <a:cs typeface="Calibri"/>
                <a:sym typeface="Calibri"/>
              </a:rPr>
              <a:t> </a:t>
            </a:r>
            <a:r>
              <a:rPr lang="en" sz="1200" b="0" i="0" u="none">
                <a:solidFill>
                  <a:schemeClr val="lt1"/>
                </a:solidFill>
                <a:latin typeface="Calibri"/>
                <a:ea typeface="Calibri"/>
                <a:cs typeface="Calibri"/>
                <a:sym typeface="Calibri"/>
              </a:rPr>
              <a:t>|</a:t>
            </a:r>
            <a:r>
              <a:rPr lang="en" sz="1200" b="1" i="0" u="none">
                <a:solidFill>
                  <a:schemeClr val="lt1"/>
                </a:solidFill>
                <a:latin typeface="Calibri"/>
                <a:ea typeface="Calibri"/>
                <a:cs typeface="Calibri"/>
                <a:sym typeface="Calibri"/>
              </a:rPr>
              <a:t> </a:t>
            </a:r>
            <a:r>
              <a:rPr lang="en" sz="1200" i="1">
                <a:solidFill>
                  <a:schemeClr val="lt1"/>
                </a:solidFill>
                <a:latin typeface="Calibri"/>
                <a:ea typeface="Calibri"/>
                <a:cs typeface="Calibri"/>
                <a:sym typeface="Calibri"/>
              </a:rPr>
              <a:t>BMEN 4470</a:t>
            </a:r>
            <a:endParaRPr/>
          </a:p>
        </p:txBody>
      </p:sp>
      <p:sp>
        <p:nvSpPr>
          <p:cNvPr id="261" name="Google Shape;261;p32"/>
          <p:cNvSpPr txBox="1"/>
          <p:nvPr/>
        </p:nvSpPr>
        <p:spPr>
          <a:xfrm>
            <a:off x="228600" y="0"/>
            <a:ext cx="43434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CNN / Results</a:t>
            </a:r>
            <a:endParaRPr/>
          </a:p>
        </p:txBody>
      </p:sp>
      <p:pic>
        <p:nvPicPr>
          <p:cNvPr id="3" name="Audio 2">
            <a:hlinkClick r:id="" action="ppaction://media"/>
            <a:extLst>
              <a:ext uri="{FF2B5EF4-FFF2-40B4-BE49-F238E27FC236}">
                <a16:creationId xmlns:a16="http://schemas.microsoft.com/office/drawing/2014/main" id="{3610BB21-A86B-1645-BC7D-97D0AAE345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141"/>
    </mc:Choice>
    <mc:Fallback xmlns="">
      <p:transition spd="slow" advTm="94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23.4|18.4"/>
</p:tagLst>
</file>

<file path=ppt/tags/tag2.xml><?xml version="1.0" encoding="utf-8"?>
<p:tagLst xmlns:a="http://schemas.openxmlformats.org/drawingml/2006/main" xmlns:r="http://schemas.openxmlformats.org/officeDocument/2006/relationships" xmlns:p="http://schemas.openxmlformats.org/presentationml/2006/main">
  <p:tag name="TIMING" val="|19.4|21.8"/>
</p:tagLst>
</file>

<file path=ppt/tags/tag3.xml><?xml version="1.0" encoding="utf-8"?>
<p:tagLst xmlns:a="http://schemas.openxmlformats.org/drawingml/2006/main" xmlns:r="http://schemas.openxmlformats.org/officeDocument/2006/relationships" xmlns:p="http://schemas.openxmlformats.org/presentationml/2006/main">
  <p:tag name="TIMING" val="|4.2|3.8|31.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1992</Words>
  <Application>Microsoft Macintosh PowerPoint</Application>
  <PresentationFormat>On-screen Show (16:9)</PresentationFormat>
  <Paragraphs>148</Paragraphs>
  <Slides>11</Slides>
  <Notes>11</Notes>
  <HiddenSlides>0</HiddenSlides>
  <MMClips>7</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11</vt:i4>
      </vt:variant>
    </vt:vector>
  </HeadingPairs>
  <TitlesOfParts>
    <vt:vector size="15" baseType="lpstr">
      <vt:lpstr>Arial</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Adithya Shastry</cp:lastModifiedBy>
  <cp:revision>2</cp:revision>
  <dcterms:modified xsi:type="dcterms:W3CDTF">2021-12-22T04:09:50Z</dcterms:modified>
</cp:coreProperties>
</file>