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xlsx" ContentType="application/vnd.openxmlformats-officedocument.spreadsheetml.sheet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74" r:id="rId2"/>
  </p:sldIdLst>
  <p:sldSz cx="49377600" cy="3291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15576" userDrawn="1">
          <p15:clr>
            <a:srgbClr val="A4A3A4"/>
          </p15:clr>
        </p15:guide>
        <p15:guide id="3" pos="6024" userDrawn="1">
          <p15:clr>
            <a:srgbClr val="A4A3A4"/>
          </p15:clr>
        </p15:guide>
        <p15:guide id="4" pos="264" userDrawn="1">
          <p15:clr>
            <a:srgbClr val="A4A3A4"/>
          </p15:clr>
        </p15:guide>
        <p15:guide id="5" pos="744" userDrawn="1">
          <p15:clr>
            <a:srgbClr val="A4A3A4"/>
          </p15:clr>
        </p15:guide>
        <p15:guide id="6" orient="horz" pos="103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B05"/>
    <a:srgbClr val="007C41"/>
    <a:srgbClr val="F06292"/>
    <a:srgbClr val="F8BBD0"/>
    <a:srgbClr val="263238"/>
    <a:srgbClr val="ECEFF1"/>
    <a:srgbClr val="880E4F"/>
    <a:srgbClr val="E0F2F1"/>
    <a:srgbClr val="FFF8E1"/>
    <a:srgbClr val="00306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309" autoAdjust="0"/>
    <p:restoredTop sz="90260" autoAdjust="0"/>
  </p:normalViewPr>
  <p:slideViewPr>
    <p:cSldViewPr snapToGrid="0" showGuides="1">
      <p:cViewPr>
        <p:scale>
          <a:sx n="20" d="100"/>
          <a:sy n="20" d="100"/>
        </p:scale>
        <p:origin x="1088" y="2560"/>
      </p:cViewPr>
      <p:guideLst>
        <p:guide pos="15576"/>
        <p:guide pos="6024"/>
        <p:guide pos="264"/>
        <p:guide pos="744"/>
        <p:guide orient="horz" pos="103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charts/_rels/chart1.xml.rels><?xml version="1.0" encoding="UTF-8" standalone="yes"?>
<Relationships xmlns="http://schemas.openxmlformats.org/package/2006/relationships"><Relationship Id="rId1" Type="http://schemas.microsoft.com/office/2011/relationships/chartStyle" Target="style1.xml"/><Relationship Id="rId2" Type="http://schemas.microsoft.com/office/2011/relationships/chartColorStyle" Target="colors1.xml"/><Relationship Id="rId3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microsoft.com/office/2011/relationships/chartStyle" Target="style2.xml"/><Relationship Id="rId2" Type="http://schemas.microsoft.com/office/2011/relationships/chartColorStyle" Target="colors2.xml"/><Relationship Id="rId3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C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errBars>
            <c:errBarType val="both"/>
            <c:errValType val="fixedVal"/>
            <c:noEndCap val="0"/>
            <c:val val="0.5"/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Sheet1!$A$2:$A$4</c:f>
              <c:strCache>
                <c:ptCount val="3"/>
                <c:pt idx="0">
                  <c:v>Updated format</c:v>
                </c:pt>
                <c:pt idx="1">
                  <c:v>BSP</c:v>
                </c:pt>
                <c:pt idx="2">
                  <c:v>Traditional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8.5</c:v>
                </c:pt>
                <c:pt idx="1">
                  <c:v>6.8</c:v>
                </c:pt>
                <c:pt idx="2">
                  <c:v>3.8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B1E-41B9-B039-038631C8D98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35810176"/>
        <c:axId val="16821376"/>
      </c:barChart>
      <c:catAx>
        <c:axId val="-35810176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3200" b="0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US"/>
                  <a:t>Poster Format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3200" b="0" i="0" u="none" strike="noStrike" kern="1200" baseline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32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16821376"/>
        <c:crosses val="autoZero"/>
        <c:auto val="1"/>
        <c:lblAlgn val="ctr"/>
        <c:lblOffset val="100"/>
        <c:noMultiLvlLbl val="0"/>
      </c:catAx>
      <c:valAx>
        <c:axId val="16821376"/>
        <c:scaling>
          <c:orientation val="minMax"/>
          <c:max val="10.0"/>
          <c:min val="1.0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3200" b="0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US"/>
                  <a:t>Liking of design as rated by Andrew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3200" b="0" i="0" u="none" strike="noStrike" kern="1200" baseline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32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-358101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32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C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errBars>
            <c:errBarType val="both"/>
            <c:errValType val="fixedVal"/>
            <c:noEndCap val="0"/>
            <c:val val="0.5"/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Sheet1!$A$2:$A$6</c:f>
              <c:strCache>
                <c:ptCount val="5"/>
                <c:pt idx="0">
                  <c:v>Arial</c:v>
                </c:pt>
                <c:pt idx="1">
                  <c:v>Comic Sans</c:v>
                </c:pt>
                <c:pt idx="2">
                  <c:v>Rockwell</c:v>
                </c:pt>
                <c:pt idx="3">
                  <c:v>Cambria</c:v>
                </c:pt>
                <c:pt idx="4">
                  <c:v>Futura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3.9</c:v>
                </c:pt>
                <c:pt idx="1">
                  <c:v>2.1</c:v>
                </c:pt>
                <c:pt idx="2">
                  <c:v>6.7</c:v>
                </c:pt>
                <c:pt idx="3">
                  <c:v>6.4</c:v>
                </c:pt>
                <c:pt idx="4">
                  <c:v>7.5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2E3-43E7-A011-969BCD5D664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7548784"/>
        <c:axId val="7552816"/>
      </c:barChart>
      <c:catAx>
        <c:axId val="754878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3200" b="0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US" dirty="0"/>
                  <a:t>Font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3200" b="0" i="0" u="none" strike="noStrike" kern="1200" baseline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32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7552816"/>
        <c:crosses val="autoZero"/>
        <c:auto val="1"/>
        <c:lblAlgn val="ctr"/>
        <c:lblOffset val="100"/>
        <c:noMultiLvlLbl val="0"/>
      </c:catAx>
      <c:valAx>
        <c:axId val="7552816"/>
        <c:scaling>
          <c:orientation val="minMax"/>
          <c:max val="10.0"/>
          <c:min val="1.0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3200" b="0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US" dirty="0"/>
                  <a:t>Liking of font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3200" b="0" i="0" u="none" strike="noStrike" kern="1200" baseline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32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75487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32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1CB04D-1C75-43E0-9B64-B7DDAA42BB2C}" type="datetimeFigureOut">
              <a:rPr lang="en-US" smtClean="0"/>
              <a:t>5/11/19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4425" y="1143000"/>
            <a:ext cx="46291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6C2670-3342-473C-969D-FDFF399F20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7496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Relationship Id="rId3" Type="http://schemas.openxmlformats.org/officeDocument/2006/relationships/hyperlink" Target="https://www.qr-code-generator.com/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1143000"/>
            <a:ext cx="462915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Notes: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In </a:t>
            </a:r>
            <a:r>
              <a:rPr lang="en-US" dirty="0" err="1"/>
              <a:t>Powerpoint</a:t>
            </a:r>
            <a:r>
              <a:rPr lang="en-US" dirty="0"/>
              <a:t>, click View &gt; Guides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Keep text within gutter guides.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Author list: Don’t split names onto two lines (e.g., “Jimmy [break] Smith”). If that happens, use a new line, unless you need the space. </a:t>
            </a:r>
            <a:r>
              <a:rPr lang="en-US" b="1" dirty="0"/>
              <a:t>Bold the first names of anybody who’s presenting</a:t>
            </a:r>
            <a:r>
              <a:rPr lang="en-US" dirty="0"/>
              <a:t> in person.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Intro/methods/result: </a:t>
            </a:r>
            <a:r>
              <a:rPr lang="en-US" b="1" dirty="0"/>
              <a:t>Do not drop below font size 28</a:t>
            </a:r>
            <a:r>
              <a:rPr lang="en-US" dirty="0"/>
              <a:t>, but if you have extra space, jack up the font size until the space is full.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Do not use color in the sidebars except in graphs/figures. It’ll pull attention from the center and slow interpretation for passersby</a:t>
            </a:r>
            <a:r>
              <a:rPr lang="en-US" dirty="0" smtClean="0"/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6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2. Generate </a:t>
            </a:r>
            <a:r>
              <a:rPr lang="en-US" sz="96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QR</a:t>
            </a:r>
            <a:r>
              <a:rPr lang="en-US" sz="96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codes here:</a:t>
            </a:r>
            <a:br>
              <a:rPr lang="en-US" sz="96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en-US" sz="1200" dirty="0" smtClean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  <a:hlinkClick r:id="rId3"/>
              </a:rPr>
              <a:t>https://www.qrcode-monkey.com/</a:t>
            </a:r>
            <a:endParaRPr lang="en-US" dirty="0"/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6C2670-3342-473C-969D-FDFF399F205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665167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03320" y="5387342"/>
            <a:ext cx="41970960" cy="11460480"/>
          </a:xfrm>
        </p:spPr>
        <p:txBody>
          <a:bodyPr anchor="b"/>
          <a:lstStyle>
            <a:lvl1pPr algn="ctr">
              <a:defRPr sz="28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72200" y="17289782"/>
            <a:ext cx="37033200" cy="7947658"/>
          </a:xfrm>
        </p:spPr>
        <p:txBody>
          <a:bodyPr/>
          <a:lstStyle>
            <a:lvl1pPr marL="0" indent="0" algn="ctr">
              <a:buNone/>
              <a:defRPr sz="11520"/>
            </a:lvl1pPr>
            <a:lvl2pPr marL="2194560" indent="0" algn="ctr">
              <a:buNone/>
              <a:defRPr sz="9600"/>
            </a:lvl2pPr>
            <a:lvl3pPr marL="4389120" indent="0" algn="ctr">
              <a:buNone/>
              <a:defRPr sz="8640"/>
            </a:lvl3pPr>
            <a:lvl4pPr marL="6583680" indent="0" algn="ctr">
              <a:buNone/>
              <a:defRPr sz="7680"/>
            </a:lvl4pPr>
            <a:lvl5pPr marL="8778240" indent="0" algn="ctr">
              <a:buNone/>
              <a:defRPr sz="7680"/>
            </a:lvl5pPr>
            <a:lvl6pPr marL="10972800" indent="0" algn="ctr">
              <a:buNone/>
              <a:defRPr sz="7680"/>
            </a:lvl6pPr>
            <a:lvl7pPr marL="13167360" indent="0" algn="ctr">
              <a:buNone/>
              <a:defRPr sz="7680"/>
            </a:lvl7pPr>
            <a:lvl8pPr marL="15361920" indent="0" algn="ctr">
              <a:buNone/>
              <a:defRPr sz="7680"/>
            </a:lvl8pPr>
            <a:lvl9pPr marL="17556480" indent="0" algn="ctr">
              <a:buNone/>
              <a:defRPr sz="768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35061-2F74-46D4-9F8F-C77EF304855D}" type="datetimeFigureOut">
              <a:rPr lang="en-US" smtClean="0"/>
              <a:t>5/11/19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C52CE-B062-47D6-A8CB-AF6B214D1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9286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35061-2F74-46D4-9F8F-C77EF304855D}" type="datetimeFigureOut">
              <a:rPr lang="en-US" smtClean="0"/>
              <a:t>5/11/19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C52CE-B062-47D6-A8CB-AF6B214D1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9266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5335847" y="1752600"/>
            <a:ext cx="10647045" cy="2789682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94712" y="1752600"/>
            <a:ext cx="31323915" cy="27896822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35061-2F74-46D4-9F8F-C77EF304855D}" type="datetimeFigureOut">
              <a:rPr lang="en-US" smtClean="0"/>
              <a:t>5/11/19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C52CE-B062-47D6-A8CB-AF6B214D1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60506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35061-2F74-46D4-9F8F-C77EF304855D}" type="datetimeFigureOut">
              <a:rPr lang="en-US" smtClean="0"/>
              <a:t>5/11/19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C52CE-B062-47D6-A8CB-AF6B214D1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3821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68995" y="8206749"/>
            <a:ext cx="42588180" cy="13693138"/>
          </a:xfrm>
        </p:spPr>
        <p:txBody>
          <a:bodyPr anchor="b"/>
          <a:lstStyle>
            <a:lvl1pPr>
              <a:defRPr sz="28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68995" y="22029429"/>
            <a:ext cx="42588180" cy="7200898"/>
          </a:xfrm>
        </p:spPr>
        <p:txBody>
          <a:bodyPr/>
          <a:lstStyle>
            <a:lvl1pPr marL="0" indent="0">
              <a:buNone/>
              <a:defRPr sz="11520">
                <a:solidFill>
                  <a:schemeClr val="tx1"/>
                </a:solidFill>
              </a:defRPr>
            </a:lvl1pPr>
            <a:lvl2pPr marL="2194560" indent="0">
              <a:buNone/>
              <a:defRPr sz="9600">
                <a:solidFill>
                  <a:schemeClr val="tx1">
                    <a:tint val="75000"/>
                  </a:schemeClr>
                </a:solidFill>
              </a:defRPr>
            </a:lvl2pPr>
            <a:lvl3pPr marL="4389120" indent="0">
              <a:buNone/>
              <a:defRPr sz="8640">
                <a:solidFill>
                  <a:schemeClr val="tx1">
                    <a:tint val="75000"/>
                  </a:schemeClr>
                </a:solidFill>
              </a:defRPr>
            </a:lvl3pPr>
            <a:lvl4pPr marL="658368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4pPr>
            <a:lvl5pPr marL="877824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35061-2F74-46D4-9F8F-C77EF304855D}" type="datetimeFigureOut">
              <a:rPr lang="en-US" smtClean="0"/>
              <a:t>5/11/19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C52CE-B062-47D6-A8CB-AF6B214D1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0104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394710" y="8763000"/>
            <a:ext cx="20985480" cy="208864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4997410" y="8763000"/>
            <a:ext cx="20985480" cy="208864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35061-2F74-46D4-9F8F-C77EF304855D}" type="datetimeFigureOut">
              <a:rPr lang="en-US" smtClean="0"/>
              <a:t>5/11/19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C52CE-B062-47D6-A8CB-AF6B214D1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5162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01142" y="1752607"/>
            <a:ext cx="42588180" cy="6362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01147" y="8069582"/>
            <a:ext cx="20889036" cy="3954778"/>
          </a:xfrm>
        </p:spPr>
        <p:txBody>
          <a:bodyPr anchor="b"/>
          <a:lstStyle>
            <a:lvl1pPr marL="0" indent="0">
              <a:buNone/>
              <a:defRPr sz="1152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40" b="1"/>
            </a:lvl3pPr>
            <a:lvl4pPr marL="6583680" indent="0">
              <a:buNone/>
              <a:defRPr sz="7680" b="1"/>
            </a:lvl4pPr>
            <a:lvl5pPr marL="8778240" indent="0">
              <a:buNone/>
              <a:defRPr sz="7680" b="1"/>
            </a:lvl5pPr>
            <a:lvl6pPr marL="10972800" indent="0">
              <a:buNone/>
              <a:defRPr sz="7680" b="1"/>
            </a:lvl6pPr>
            <a:lvl7pPr marL="13167360" indent="0">
              <a:buNone/>
              <a:defRPr sz="7680" b="1"/>
            </a:lvl7pPr>
            <a:lvl8pPr marL="15361920" indent="0">
              <a:buNone/>
              <a:defRPr sz="7680" b="1"/>
            </a:lvl8pPr>
            <a:lvl9pPr marL="17556480" indent="0">
              <a:buNone/>
              <a:defRPr sz="768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01147" y="12024360"/>
            <a:ext cx="20889036" cy="176860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4997413" y="8069582"/>
            <a:ext cx="20991912" cy="3954778"/>
          </a:xfrm>
        </p:spPr>
        <p:txBody>
          <a:bodyPr anchor="b"/>
          <a:lstStyle>
            <a:lvl1pPr marL="0" indent="0">
              <a:buNone/>
              <a:defRPr sz="1152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40" b="1"/>
            </a:lvl3pPr>
            <a:lvl4pPr marL="6583680" indent="0">
              <a:buNone/>
              <a:defRPr sz="7680" b="1"/>
            </a:lvl4pPr>
            <a:lvl5pPr marL="8778240" indent="0">
              <a:buNone/>
              <a:defRPr sz="7680" b="1"/>
            </a:lvl5pPr>
            <a:lvl6pPr marL="10972800" indent="0">
              <a:buNone/>
              <a:defRPr sz="7680" b="1"/>
            </a:lvl6pPr>
            <a:lvl7pPr marL="13167360" indent="0">
              <a:buNone/>
              <a:defRPr sz="7680" b="1"/>
            </a:lvl7pPr>
            <a:lvl8pPr marL="15361920" indent="0">
              <a:buNone/>
              <a:defRPr sz="7680" b="1"/>
            </a:lvl8pPr>
            <a:lvl9pPr marL="17556480" indent="0">
              <a:buNone/>
              <a:defRPr sz="768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4997413" y="12024360"/>
            <a:ext cx="20991912" cy="176860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35061-2F74-46D4-9F8F-C77EF304855D}" type="datetimeFigureOut">
              <a:rPr lang="en-US" smtClean="0"/>
              <a:t>5/11/19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C52CE-B062-47D6-A8CB-AF6B214D1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0570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35061-2F74-46D4-9F8F-C77EF304855D}" type="datetimeFigureOut">
              <a:rPr lang="en-US" smtClean="0"/>
              <a:t>5/11/19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C52CE-B062-47D6-A8CB-AF6B214D1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6133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35061-2F74-46D4-9F8F-C77EF304855D}" type="datetimeFigureOut">
              <a:rPr lang="en-US" smtClean="0"/>
              <a:t>5/11/19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C52CE-B062-47D6-A8CB-AF6B214D1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2186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01142" y="2194560"/>
            <a:ext cx="15925561" cy="7680960"/>
          </a:xfrm>
        </p:spPr>
        <p:txBody>
          <a:bodyPr anchor="b"/>
          <a:lstStyle>
            <a:lvl1pPr>
              <a:defRPr sz="153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991912" y="4739647"/>
            <a:ext cx="24997410" cy="23393400"/>
          </a:xfrm>
        </p:spPr>
        <p:txBody>
          <a:bodyPr/>
          <a:lstStyle>
            <a:lvl1pPr>
              <a:defRPr sz="15360"/>
            </a:lvl1pPr>
            <a:lvl2pPr>
              <a:defRPr sz="13440"/>
            </a:lvl2pPr>
            <a:lvl3pPr>
              <a:defRPr sz="11520"/>
            </a:lvl3pPr>
            <a:lvl4pPr>
              <a:defRPr sz="9600"/>
            </a:lvl4pPr>
            <a:lvl5pPr>
              <a:defRPr sz="9600"/>
            </a:lvl5pPr>
            <a:lvl6pPr>
              <a:defRPr sz="9600"/>
            </a:lvl6pPr>
            <a:lvl7pPr>
              <a:defRPr sz="9600"/>
            </a:lvl7pPr>
            <a:lvl8pPr>
              <a:defRPr sz="9600"/>
            </a:lvl8pPr>
            <a:lvl9pPr>
              <a:defRPr sz="9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01142" y="9875520"/>
            <a:ext cx="15925561" cy="18295622"/>
          </a:xfrm>
        </p:spPr>
        <p:txBody>
          <a:bodyPr/>
          <a:lstStyle>
            <a:lvl1pPr marL="0" indent="0">
              <a:buNone/>
              <a:defRPr sz="7680"/>
            </a:lvl1pPr>
            <a:lvl2pPr marL="2194560" indent="0">
              <a:buNone/>
              <a:defRPr sz="6720"/>
            </a:lvl2pPr>
            <a:lvl3pPr marL="4389120" indent="0">
              <a:buNone/>
              <a:defRPr sz="5760"/>
            </a:lvl3pPr>
            <a:lvl4pPr marL="6583680" indent="0">
              <a:buNone/>
              <a:defRPr sz="4800"/>
            </a:lvl4pPr>
            <a:lvl5pPr marL="8778240" indent="0">
              <a:buNone/>
              <a:defRPr sz="4800"/>
            </a:lvl5pPr>
            <a:lvl6pPr marL="10972800" indent="0">
              <a:buNone/>
              <a:defRPr sz="4800"/>
            </a:lvl6pPr>
            <a:lvl7pPr marL="13167360" indent="0">
              <a:buNone/>
              <a:defRPr sz="4800"/>
            </a:lvl7pPr>
            <a:lvl8pPr marL="15361920" indent="0">
              <a:buNone/>
              <a:defRPr sz="4800"/>
            </a:lvl8pPr>
            <a:lvl9pPr marL="17556480" indent="0">
              <a:buNone/>
              <a:defRPr sz="48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35061-2F74-46D4-9F8F-C77EF304855D}" type="datetimeFigureOut">
              <a:rPr lang="en-US" smtClean="0"/>
              <a:t>5/11/19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C52CE-B062-47D6-A8CB-AF6B214D1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8310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01142" y="2194560"/>
            <a:ext cx="15925561" cy="7680960"/>
          </a:xfrm>
        </p:spPr>
        <p:txBody>
          <a:bodyPr anchor="b"/>
          <a:lstStyle>
            <a:lvl1pPr>
              <a:defRPr sz="153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0991912" y="4739647"/>
            <a:ext cx="24997410" cy="23393400"/>
          </a:xfrm>
        </p:spPr>
        <p:txBody>
          <a:bodyPr anchor="t"/>
          <a:lstStyle>
            <a:lvl1pPr marL="0" indent="0">
              <a:buNone/>
              <a:defRPr sz="15360"/>
            </a:lvl1pPr>
            <a:lvl2pPr marL="2194560" indent="0">
              <a:buNone/>
              <a:defRPr sz="13440"/>
            </a:lvl2pPr>
            <a:lvl3pPr marL="4389120" indent="0">
              <a:buNone/>
              <a:defRPr sz="11520"/>
            </a:lvl3pPr>
            <a:lvl4pPr marL="6583680" indent="0">
              <a:buNone/>
              <a:defRPr sz="9600"/>
            </a:lvl4pPr>
            <a:lvl5pPr marL="8778240" indent="0">
              <a:buNone/>
              <a:defRPr sz="9600"/>
            </a:lvl5pPr>
            <a:lvl6pPr marL="10972800" indent="0">
              <a:buNone/>
              <a:defRPr sz="9600"/>
            </a:lvl6pPr>
            <a:lvl7pPr marL="13167360" indent="0">
              <a:buNone/>
              <a:defRPr sz="9600"/>
            </a:lvl7pPr>
            <a:lvl8pPr marL="15361920" indent="0">
              <a:buNone/>
              <a:defRPr sz="9600"/>
            </a:lvl8pPr>
            <a:lvl9pPr marL="17556480" indent="0">
              <a:buNone/>
              <a:defRPr sz="9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01142" y="9875520"/>
            <a:ext cx="15925561" cy="18295622"/>
          </a:xfrm>
        </p:spPr>
        <p:txBody>
          <a:bodyPr/>
          <a:lstStyle>
            <a:lvl1pPr marL="0" indent="0">
              <a:buNone/>
              <a:defRPr sz="7680"/>
            </a:lvl1pPr>
            <a:lvl2pPr marL="2194560" indent="0">
              <a:buNone/>
              <a:defRPr sz="6720"/>
            </a:lvl2pPr>
            <a:lvl3pPr marL="4389120" indent="0">
              <a:buNone/>
              <a:defRPr sz="5760"/>
            </a:lvl3pPr>
            <a:lvl4pPr marL="6583680" indent="0">
              <a:buNone/>
              <a:defRPr sz="4800"/>
            </a:lvl4pPr>
            <a:lvl5pPr marL="8778240" indent="0">
              <a:buNone/>
              <a:defRPr sz="4800"/>
            </a:lvl5pPr>
            <a:lvl6pPr marL="10972800" indent="0">
              <a:buNone/>
              <a:defRPr sz="4800"/>
            </a:lvl6pPr>
            <a:lvl7pPr marL="13167360" indent="0">
              <a:buNone/>
              <a:defRPr sz="4800"/>
            </a:lvl7pPr>
            <a:lvl8pPr marL="15361920" indent="0">
              <a:buNone/>
              <a:defRPr sz="4800"/>
            </a:lvl8pPr>
            <a:lvl9pPr marL="17556480" indent="0">
              <a:buNone/>
              <a:defRPr sz="48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35061-2F74-46D4-9F8F-C77EF304855D}" type="datetimeFigureOut">
              <a:rPr lang="en-US" smtClean="0"/>
              <a:t>5/11/19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C52CE-B062-47D6-A8CB-AF6B214D1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5820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394710" y="1752607"/>
            <a:ext cx="42588180" cy="6362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94710" y="8763000"/>
            <a:ext cx="42588180" cy="208864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394710" y="30510487"/>
            <a:ext cx="1110996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135061-2F74-46D4-9F8F-C77EF304855D}" type="datetimeFigureOut">
              <a:rPr lang="en-US" smtClean="0"/>
              <a:t>5/11/19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356330" y="30510487"/>
            <a:ext cx="1666494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4872930" y="30510487"/>
            <a:ext cx="1110996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FC52CE-B062-47D6-A8CB-AF6B214D1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1411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4389120" rtl="0" eaLnBrk="1" latinLnBrk="0" hangingPunct="1">
        <a:lnSpc>
          <a:spcPct val="90000"/>
        </a:lnSpc>
        <a:spcBef>
          <a:spcPct val="0"/>
        </a:spcBef>
        <a:buNone/>
        <a:defRPr sz="211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97280" indent="-1097280" algn="l" defTabSz="4389120" rtl="0" eaLnBrk="1" latinLnBrk="0" hangingPunct="1">
        <a:lnSpc>
          <a:spcPct val="90000"/>
        </a:lnSpc>
        <a:spcBef>
          <a:spcPts val="4800"/>
        </a:spcBef>
        <a:buFont typeface="Arial" panose="020B0604020202020204" pitchFamily="34" charset="0"/>
        <a:buChar char="•"/>
        <a:defRPr sz="13440" kern="1200">
          <a:solidFill>
            <a:schemeClr val="tx1"/>
          </a:solidFill>
          <a:latin typeface="+mn-lt"/>
          <a:ea typeface="+mn-ea"/>
          <a:cs typeface="+mn-cs"/>
        </a:defRPr>
      </a:lvl1pPr>
      <a:lvl2pPr marL="32918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1152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9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987552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207008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6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2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7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kyle.mathewson@ualberta.ca" TargetMode="External"/><Relationship Id="rId4" Type="http://schemas.openxmlformats.org/officeDocument/2006/relationships/image" Target="../media/image1.png"/><Relationship Id="rId5" Type="http://schemas.openxmlformats.org/officeDocument/2006/relationships/chart" Target="../charts/chart1.xml"/><Relationship Id="rId6" Type="http://schemas.openxmlformats.org/officeDocument/2006/relationships/chart" Target="../charts/chart2.xml"/><Relationship Id="rId7" Type="http://schemas.openxmlformats.org/officeDocument/2006/relationships/image" Target="../media/image2.png"/><Relationship Id="rId8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6323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1DD70370-E93F-4514-A27C-F3366B01BF17}"/>
              </a:ext>
            </a:extLst>
          </p:cNvPr>
          <p:cNvSpPr/>
          <p:nvPr/>
        </p:nvSpPr>
        <p:spPr>
          <a:xfrm>
            <a:off x="11789144" y="5952633"/>
            <a:ext cx="24847335" cy="21778999"/>
          </a:xfrm>
          <a:prstGeom prst="rect">
            <a:avLst/>
          </a:prstGeom>
          <a:solidFill>
            <a:srgbClr val="007C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678733BE-059C-47B7-9415-5ADF2F3024F1}"/>
              </a:ext>
            </a:extLst>
          </p:cNvPr>
          <p:cNvSpPr/>
          <p:nvPr/>
        </p:nvSpPr>
        <p:spPr>
          <a:xfrm>
            <a:off x="0" y="6937925"/>
            <a:ext cx="11789145" cy="259804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5760" tIns="640080" rIns="365760" rtlCol="0" anchor="t" anchorCtr="0"/>
          <a:lstStyle/>
          <a:p>
            <a:pPr>
              <a:spcAft>
                <a:spcPts val="1200"/>
              </a:spcAft>
            </a:pPr>
            <a:r>
              <a:rPr lang="en-US" sz="4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INTRODUCTION</a:t>
            </a:r>
          </a:p>
          <a:p>
            <a:pPr>
              <a:spcAft>
                <a:spcPts val="2400"/>
              </a:spcAft>
            </a:pPr>
            <a:r>
              <a:rPr lang="en-US" sz="4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Mike Morrison created a template for a “Better Scientific Poster” (BSP) (https://osf.io/ef53g/)</a:t>
            </a:r>
          </a:p>
          <a:p>
            <a:pPr>
              <a:spcAft>
                <a:spcPts val="2400"/>
              </a:spcAft>
            </a:pPr>
            <a:r>
              <a:rPr lang="en-US" sz="4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BSP format has been praised by many, yet disparaged by others.</a:t>
            </a:r>
          </a:p>
          <a:p>
            <a:pPr>
              <a:spcAft>
                <a:spcPts val="2400"/>
              </a:spcAft>
            </a:pPr>
            <a:r>
              <a:rPr lang="en-US" sz="4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current project had 2 goals: </a:t>
            </a:r>
          </a:p>
          <a:p>
            <a:pPr marL="914400" indent="-914400">
              <a:spcAft>
                <a:spcPts val="2400"/>
              </a:spcAft>
              <a:buFont typeface="+mj-lt"/>
              <a:buAutoNum type="arabicPeriod"/>
            </a:pPr>
            <a:r>
              <a:rPr lang="en-US" sz="4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Create a template that I think could be useful.</a:t>
            </a:r>
          </a:p>
          <a:p>
            <a:pPr marL="914400" indent="-914400">
              <a:spcAft>
                <a:spcPts val="2400"/>
              </a:spcAft>
              <a:buFont typeface="+mj-lt"/>
              <a:buAutoNum type="arabicPeriod"/>
            </a:pPr>
            <a:r>
              <a:rPr lang="en-US" sz="4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Point out that we don’t need to either love or hate the new format—the middle is just fine.</a:t>
            </a:r>
          </a:p>
          <a:p>
            <a:pPr marL="571500" indent="-571500">
              <a:spcAft>
                <a:spcPts val="3600"/>
              </a:spcAft>
              <a:buFont typeface="Arial" panose="020B0604020202020204" pitchFamily="34" charset="0"/>
              <a:buChar char="•"/>
            </a:pPr>
            <a:endParaRPr lang="en-US" sz="48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571500">
              <a:spcAft>
                <a:spcPts val="3600"/>
              </a:spcAft>
              <a:buFont typeface="Arial" panose="020B0604020202020204" pitchFamily="34" charset="0"/>
              <a:buChar char="•"/>
            </a:pPr>
            <a:endParaRPr lang="en-US" sz="48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1200"/>
              </a:spcAft>
            </a:pPr>
            <a:r>
              <a:rPr lang="en-US" sz="4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METHOD</a:t>
            </a:r>
          </a:p>
          <a:p>
            <a:pPr>
              <a:spcAft>
                <a:spcPts val="2400"/>
              </a:spcAft>
            </a:pPr>
            <a:r>
              <a:rPr lang="en-US" sz="4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create a new template, I identified strengths of the BSP template and the traditional format.</a:t>
            </a:r>
          </a:p>
          <a:p>
            <a:pPr>
              <a:spcAft>
                <a:spcPts val="2400"/>
              </a:spcAft>
            </a:pPr>
            <a:r>
              <a:rPr lang="en-US" sz="4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BSP strengths: clear take-away message, minimal text, QR code</a:t>
            </a:r>
          </a:p>
          <a:p>
            <a:pPr>
              <a:spcAft>
                <a:spcPts val="2400"/>
              </a:spcAft>
            </a:pPr>
            <a:r>
              <a:rPr lang="en-US" sz="4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Traditional format strengths: room for figures, reasonable text size on sides, large title to make finding posters in poster session easy, web link and email for people who don’t like QR codes</a:t>
            </a:r>
          </a:p>
          <a:p>
            <a:pPr>
              <a:spcAft>
                <a:spcPts val="2400"/>
              </a:spcAft>
            </a:pPr>
            <a:endParaRPr lang="en-US" sz="48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xmlns="" id="{DDC4359A-7BBB-495A-96DE-65574C0C88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178191" y="7338865"/>
            <a:ext cx="23493467" cy="18248244"/>
          </a:xfrm>
        </p:spPr>
        <p:txBody>
          <a:bodyPr anchor="t">
            <a:noAutofit/>
          </a:bodyPr>
          <a:lstStyle/>
          <a:p>
            <a:pPr>
              <a:lnSpc>
                <a:spcPct val="100000"/>
              </a:lnSpc>
            </a:pPr>
            <a:r>
              <a:rPr lang="en-US" sz="9600" dirty="0" smtClean="0">
                <a:solidFill>
                  <a:schemeClr val="bg1"/>
                </a:solidFill>
                <a:latin typeface="Arial Black" panose="020B0A040201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Create various deep learning models to apply to EEG/MEG/LFP data.</a:t>
            </a:r>
            <a:br>
              <a:rPr lang="en-US" sz="9600" dirty="0" smtClean="0">
                <a:solidFill>
                  <a:schemeClr val="bg1"/>
                </a:solidFill>
                <a:latin typeface="Arial Black" panose="020B0A04020102020204" pitchFamily="34" charset="0"/>
                <a:ea typeface="Roboto" panose="02000000000000000000" pitchFamily="2" charset="0"/>
                <a:cs typeface="Arial" panose="020B0604020202020204" pitchFamily="34" charset="0"/>
              </a:rPr>
            </a:br>
            <a:r>
              <a:rPr lang="en-US" sz="9600" dirty="0">
                <a:solidFill>
                  <a:schemeClr val="bg1"/>
                </a:solidFill>
                <a:latin typeface="Arial Black" panose="020B0A040201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/>
            </a:r>
            <a:br>
              <a:rPr lang="en-US" sz="9600" dirty="0">
                <a:solidFill>
                  <a:schemeClr val="bg1"/>
                </a:solidFill>
                <a:latin typeface="Arial Black" panose="020B0A04020102020204" pitchFamily="34" charset="0"/>
                <a:ea typeface="Roboto" panose="02000000000000000000" pitchFamily="2" charset="0"/>
                <a:cs typeface="Arial" panose="020B0604020202020204" pitchFamily="34" charset="0"/>
              </a:rPr>
            </a:br>
            <a:r>
              <a:rPr lang="en-US" sz="9600" dirty="0" smtClean="0">
                <a:solidFill>
                  <a:schemeClr val="bg1"/>
                </a:solidFill>
                <a:latin typeface="Arial Black" panose="020B0A040201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Simulate EEG/ERP data and test various models</a:t>
            </a:r>
            <a:r>
              <a:rPr lang="en-US" sz="9600" dirty="0">
                <a:solidFill>
                  <a:schemeClr val="bg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/>
            </a:r>
            <a:br>
              <a:rPr lang="en-US" sz="9600" dirty="0">
                <a:solidFill>
                  <a:schemeClr val="bg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</a:br>
            <a:r>
              <a:rPr lang="en-US" sz="9600" dirty="0" smtClean="0">
                <a:solidFill>
                  <a:schemeClr val="bg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/>
            </a:r>
            <a:br>
              <a:rPr lang="en-US" sz="9600" dirty="0" smtClean="0">
                <a:solidFill>
                  <a:schemeClr val="bg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</a:br>
            <a:endParaRPr lang="en-US" sz="9600" dirty="0">
              <a:solidFill>
                <a:schemeClr val="bg1"/>
              </a:solidFill>
              <a:latin typeface="Arial" panose="020B0604020202020204" pitchFamily="34" charset="0"/>
              <a:ea typeface="Roboto" panose="02000000000000000000" pitchFamily="2" charset="0"/>
              <a:cs typeface="Arial" panose="020B0604020202020204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B0C5B857-0E51-4898-BAEF-B471D5E63813}"/>
              </a:ext>
            </a:extLst>
          </p:cNvPr>
          <p:cNvSpPr/>
          <p:nvPr/>
        </p:nvSpPr>
        <p:spPr>
          <a:xfrm>
            <a:off x="36636480" y="6937925"/>
            <a:ext cx="12741120" cy="259804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5760" tIns="640080" rIns="365760" rtlCol="0" anchor="t" anchorCtr="0"/>
          <a:lstStyle/>
          <a:p>
            <a:pPr>
              <a:spcAft>
                <a:spcPts val="1200"/>
              </a:spcAft>
            </a:pPr>
            <a:r>
              <a:rPr lang="en-US" sz="4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RESULTS</a:t>
            </a:r>
          </a:p>
          <a:p>
            <a:r>
              <a:rPr lang="en-US" sz="4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Preregistered analysis: 78% increase in liking compared to traditional format and 24% increase compared to the BSP format.</a:t>
            </a:r>
          </a:p>
          <a:p>
            <a:endParaRPr lang="en-US" sz="4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4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4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4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4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4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4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4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4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4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4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Exploratory analysis: room for improvement in this template (Arial font, seriously?!?!).</a:t>
            </a:r>
            <a:endParaRPr lang="en-US" sz="48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48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48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48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48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48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48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48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48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48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48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DISCUSSION</a:t>
            </a:r>
            <a:endParaRPr lang="en-US" sz="48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2400"/>
              </a:spcAft>
            </a:pPr>
            <a:r>
              <a:rPr lang="en-US" sz="4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Sometimes it makes sense to pick a side; this is not one of those times.</a:t>
            </a:r>
          </a:p>
          <a:p>
            <a:pPr>
              <a:spcAft>
                <a:spcPts val="2400"/>
              </a:spcAft>
            </a:pPr>
            <a:r>
              <a:rPr lang="en-US" sz="4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Praise what you like, make suggestions for improvement, and </a:t>
            </a:r>
            <a:r>
              <a:rPr lang="en-US" sz="4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then make something </a:t>
            </a:r>
            <a:r>
              <a:rPr lang="en-US" sz="4800" b="1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better</a:t>
            </a:r>
            <a:r>
              <a:rPr lang="en-US" sz="480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.Take</a:t>
            </a:r>
            <a:r>
              <a:rPr lang="en-US" sz="4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Mike’s ideas, incorporate some of mine, </a:t>
            </a:r>
            <a:r>
              <a:rPr lang="en-US" sz="4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 creative</a:t>
            </a:r>
            <a:r>
              <a:rPr lang="en-US" sz="4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and let’s make posters more useful.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xmlns="" id="{678733BE-059C-47B7-9415-5ADF2F3024F1}"/>
              </a:ext>
            </a:extLst>
          </p:cNvPr>
          <p:cNvSpPr/>
          <p:nvPr/>
        </p:nvSpPr>
        <p:spPr>
          <a:xfrm>
            <a:off x="9466728" y="15909"/>
            <a:ext cx="39910872" cy="6922016"/>
          </a:xfrm>
          <a:prstGeom prst="rect">
            <a:avLst/>
          </a:prstGeom>
          <a:solidFill>
            <a:srgbClr val="FFDB0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b="1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DeepEEG</a:t>
            </a:r>
            <a:r>
              <a:rPr lang="en-US" sz="96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A </a:t>
            </a:r>
            <a:r>
              <a:rPr lang="en-US" sz="9600" b="1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Keras</a:t>
            </a:r>
            <a:r>
              <a:rPr lang="en-US" sz="96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US" sz="9600" b="1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TensorFlow</a:t>
            </a:r>
            <a:r>
              <a:rPr lang="en-US" sz="96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library and notebooks for </a:t>
            </a:r>
          </a:p>
          <a:p>
            <a:pPr algn="ctr"/>
            <a:r>
              <a:rPr lang="en-US" sz="96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machine learning with </a:t>
            </a:r>
            <a:r>
              <a:rPr lang="en-US" sz="9600" b="1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neuropsychogical</a:t>
            </a:r>
            <a:r>
              <a:rPr lang="en-US" sz="96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data</a:t>
            </a:r>
            <a:endParaRPr lang="en-US" sz="96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44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8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Kyle E. Mathewson</a:t>
            </a:r>
            <a:r>
              <a:rPr lang="en-US" sz="8800" baseline="30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8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Kory W. Mathewson</a:t>
            </a:r>
            <a:r>
              <a:rPr lang="en-US" sz="8800" baseline="30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en-US" sz="8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6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Department of Psychology</a:t>
            </a:r>
            <a:r>
              <a:rPr lang="en-US" sz="6600" baseline="30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6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6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Department of Computing Science</a:t>
            </a:r>
            <a:r>
              <a:rPr lang="en-US" sz="6600" baseline="30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6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Faculty of Science, University of Alberta</a:t>
            </a:r>
            <a:endParaRPr lang="en-US" sz="6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xmlns="" id="{678733BE-059C-47B7-9415-5ADF2F3024F1}"/>
              </a:ext>
            </a:extLst>
          </p:cNvPr>
          <p:cNvSpPr/>
          <p:nvPr/>
        </p:nvSpPr>
        <p:spPr>
          <a:xfrm>
            <a:off x="11789143" y="27352489"/>
            <a:ext cx="24847336" cy="3088574"/>
          </a:xfrm>
          <a:prstGeom prst="rect">
            <a:avLst/>
          </a:prstGeom>
          <a:solidFill>
            <a:srgbClr val="FFDB0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5577840" rtlCol="0" anchor="ctr"/>
          <a:lstStyle/>
          <a:p>
            <a:pPr algn="r"/>
            <a:r>
              <a:rPr lang="en-US" sz="6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Poster template: https://osf.io/ayjzg/</a:t>
            </a:r>
          </a:p>
          <a:p>
            <a:pPr algn="r"/>
            <a:r>
              <a:rPr lang="en-US" sz="6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kyle.mathewson@ualberta.ca</a:t>
            </a:r>
            <a:endParaRPr lang="en-US" sz="60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16016" y="27897598"/>
            <a:ext cx="4731418" cy="4731418"/>
          </a:xfrm>
          <a:prstGeom prst="rect">
            <a:avLst/>
          </a:prstGeom>
          <a:ln>
            <a:solidFill>
              <a:schemeClr val="tx1"/>
            </a:solidFill>
          </a:ln>
        </p:spPr>
      </p:pic>
      <p:graphicFrame>
        <p:nvGraphicFramePr>
          <p:cNvPr id="12" name="Chart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22650015"/>
              </p:ext>
            </p:extLst>
          </p:nvPr>
        </p:nvGraphicFramePr>
        <p:xfrm>
          <a:off x="37117742" y="10361819"/>
          <a:ext cx="10813774" cy="64803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3" name="Chart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46870765"/>
              </p:ext>
            </p:extLst>
          </p:nvPr>
        </p:nvGraphicFramePr>
        <p:xfrm>
          <a:off x="37117742" y="19435515"/>
          <a:ext cx="10813774" cy="64405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14" name="Graphic 7">
            <a:extLst>
              <a:ext uri="{FF2B5EF4-FFF2-40B4-BE49-F238E27FC236}">
                <a16:creationId xmlns:a16="http://schemas.microsoft.com/office/drawing/2014/main" xmlns="" id="{9914F9AF-0FB9-4924-8DCA-B46EEB713FE9}"/>
              </a:ext>
            </a:extLst>
          </p:cNvPr>
          <p:cNvSpPr/>
          <p:nvPr/>
        </p:nvSpPr>
        <p:spPr>
          <a:xfrm>
            <a:off x="24045594" y="30592766"/>
            <a:ext cx="1256803" cy="2173929"/>
          </a:xfrm>
          <a:custGeom>
            <a:avLst/>
            <a:gdLst>
              <a:gd name="connsiteX0" fmla="*/ 321256 w 2089376"/>
              <a:gd name="connsiteY0" fmla="*/ 0 h 3614056"/>
              <a:gd name="connsiteX1" fmla="*/ 0 w 2089376"/>
              <a:gd name="connsiteY1" fmla="*/ 321256 h 3614056"/>
              <a:gd name="connsiteX2" fmla="*/ 0 w 2089376"/>
              <a:gd name="connsiteY2" fmla="*/ 3292801 h 3614056"/>
              <a:gd name="connsiteX3" fmla="*/ 321256 w 2089376"/>
              <a:gd name="connsiteY3" fmla="*/ 3614057 h 3614056"/>
              <a:gd name="connsiteX4" fmla="*/ 1815047 w 2089376"/>
              <a:gd name="connsiteY4" fmla="*/ 3614057 h 3614056"/>
              <a:gd name="connsiteX5" fmla="*/ 2136303 w 2089376"/>
              <a:gd name="connsiteY5" fmla="*/ 3292801 h 3614056"/>
              <a:gd name="connsiteX6" fmla="*/ 2136303 w 2089376"/>
              <a:gd name="connsiteY6" fmla="*/ 321256 h 3614056"/>
              <a:gd name="connsiteX7" fmla="*/ 1815047 w 2089376"/>
              <a:gd name="connsiteY7" fmla="*/ 0 h 3614056"/>
              <a:gd name="connsiteX8" fmla="*/ 321256 w 2089376"/>
              <a:gd name="connsiteY8" fmla="*/ 0 h 3614056"/>
              <a:gd name="connsiteX9" fmla="*/ 889115 w 2089376"/>
              <a:gd name="connsiteY9" fmla="*/ 309397 h 3614056"/>
              <a:gd name="connsiteX10" fmla="*/ 1247302 w 2089376"/>
              <a:gd name="connsiteY10" fmla="*/ 309397 h 3614056"/>
              <a:gd name="connsiteX11" fmla="*/ 1289936 w 2089376"/>
              <a:gd name="connsiteY11" fmla="*/ 369650 h 3614056"/>
              <a:gd name="connsiteX12" fmla="*/ 1247302 w 2089376"/>
              <a:gd name="connsiteY12" fmla="*/ 429903 h 3614056"/>
              <a:gd name="connsiteX13" fmla="*/ 889115 w 2089376"/>
              <a:gd name="connsiteY13" fmla="*/ 429903 h 3614056"/>
              <a:gd name="connsiteX14" fmla="*/ 846480 w 2089376"/>
              <a:gd name="connsiteY14" fmla="*/ 369650 h 3614056"/>
              <a:gd name="connsiteX15" fmla="*/ 889115 w 2089376"/>
              <a:gd name="connsiteY15" fmla="*/ 309397 h 3614056"/>
              <a:gd name="connsiteX16" fmla="*/ 176468 w 2089376"/>
              <a:gd name="connsiteY16" fmla="*/ 738905 h 3614056"/>
              <a:gd name="connsiteX17" fmla="*/ 1959892 w 2089376"/>
              <a:gd name="connsiteY17" fmla="*/ 738905 h 3614056"/>
              <a:gd name="connsiteX18" fmla="*/ 1959892 w 2089376"/>
              <a:gd name="connsiteY18" fmla="*/ 2875208 h 3614056"/>
              <a:gd name="connsiteX19" fmla="*/ 176468 w 2089376"/>
              <a:gd name="connsiteY19" fmla="*/ 2875208 h 3614056"/>
              <a:gd name="connsiteX20" fmla="*/ 176468 w 2089376"/>
              <a:gd name="connsiteY20" fmla="*/ 738905 h 3614056"/>
              <a:gd name="connsiteX21" fmla="*/ 1068180 w 2089376"/>
              <a:gd name="connsiteY21" fmla="*/ 3045747 h 3614056"/>
              <a:gd name="connsiteX22" fmla="*/ 1068180 w 2089376"/>
              <a:gd name="connsiteY22" fmla="*/ 3045747 h 3614056"/>
              <a:gd name="connsiteX23" fmla="*/ 1267066 w 2089376"/>
              <a:gd name="connsiteY23" fmla="*/ 3244633 h 3614056"/>
              <a:gd name="connsiteX24" fmla="*/ 1267066 w 2089376"/>
              <a:gd name="connsiteY24" fmla="*/ 3244633 h 3614056"/>
              <a:gd name="connsiteX25" fmla="*/ 1267066 w 2089376"/>
              <a:gd name="connsiteY25" fmla="*/ 3244633 h 3614056"/>
              <a:gd name="connsiteX26" fmla="*/ 1267066 w 2089376"/>
              <a:gd name="connsiteY26" fmla="*/ 3244633 h 3614056"/>
              <a:gd name="connsiteX27" fmla="*/ 1068180 w 2089376"/>
              <a:gd name="connsiteY27" fmla="*/ 3443519 h 3614056"/>
              <a:gd name="connsiteX28" fmla="*/ 1068180 w 2089376"/>
              <a:gd name="connsiteY28" fmla="*/ 3443519 h 3614056"/>
              <a:gd name="connsiteX29" fmla="*/ 1068180 w 2089376"/>
              <a:gd name="connsiteY29" fmla="*/ 3443519 h 3614056"/>
              <a:gd name="connsiteX30" fmla="*/ 1068180 w 2089376"/>
              <a:gd name="connsiteY30" fmla="*/ 3443519 h 3614056"/>
              <a:gd name="connsiteX31" fmla="*/ 869294 w 2089376"/>
              <a:gd name="connsiteY31" fmla="*/ 3244633 h 3614056"/>
              <a:gd name="connsiteX32" fmla="*/ 869294 w 2089376"/>
              <a:gd name="connsiteY32" fmla="*/ 3244633 h 3614056"/>
              <a:gd name="connsiteX33" fmla="*/ 869294 w 2089376"/>
              <a:gd name="connsiteY33" fmla="*/ 3244633 h 3614056"/>
              <a:gd name="connsiteX34" fmla="*/ 869294 w 2089376"/>
              <a:gd name="connsiteY34" fmla="*/ 3244633 h 3614056"/>
              <a:gd name="connsiteX35" fmla="*/ 1068180 w 2089376"/>
              <a:gd name="connsiteY35" fmla="*/ 3045747 h 3614056"/>
              <a:gd name="connsiteX36" fmla="*/ 1068180 w 2089376"/>
              <a:gd name="connsiteY36" fmla="*/ 3045747 h 3614056"/>
              <a:gd name="connsiteX37" fmla="*/ 1068180 w 2089376"/>
              <a:gd name="connsiteY37" fmla="*/ 3045747 h 36140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2089376" h="3614056">
                <a:moveTo>
                  <a:pt x="321256" y="0"/>
                </a:moveTo>
                <a:cubicBezTo>
                  <a:pt x="144562" y="0"/>
                  <a:pt x="0" y="144562"/>
                  <a:pt x="0" y="321256"/>
                </a:cubicBezTo>
                <a:lnTo>
                  <a:pt x="0" y="3292801"/>
                </a:lnTo>
                <a:cubicBezTo>
                  <a:pt x="0" y="3469495"/>
                  <a:pt x="144562" y="3614057"/>
                  <a:pt x="321256" y="3614057"/>
                </a:cubicBezTo>
                <a:lnTo>
                  <a:pt x="1815047" y="3614057"/>
                </a:lnTo>
                <a:cubicBezTo>
                  <a:pt x="1991741" y="3614057"/>
                  <a:pt x="2136303" y="3469495"/>
                  <a:pt x="2136303" y="3292801"/>
                </a:cubicBezTo>
                <a:lnTo>
                  <a:pt x="2136303" y="321256"/>
                </a:lnTo>
                <a:cubicBezTo>
                  <a:pt x="2136303" y="144562"/>
                  <a:pt x="1991741" y="0"/>
                  <a:pt x="1815047" y="0"/>
                </a:cubicBezTo>
                <a:lnTo>
                  <a:pt x="321256" y="0"/>
                </a:lnTo>
                <a:close/>
                <a:moveTo>
                  <a:pt x="889115" y="309397"/>
                </a:moveTo>
                <a:lnTo>
                  <a:pt x="1247302" y="309397"/>
                </a:lnTo>
                <a:cubicBezTo>
                  <a:pt x="1270849" y="309397"/>
                  <a:pt x="1289936" y="336390"/>
                  <a:pt x="1289936" y="369650"/>
                </a:cubicBezTo>
                <a:cubicBezTo>
                  <a:pt x="1289936" y="402911"/>
                  <a:pt x="1270849" y="429903"/>
                  <a:pt x="1247302" y="429903"/>
                </a:cubicBezTo>
                <a:lnTo>
                  <a:pt x="889115" y="429903"/>
                </a:lnTo>
                <a:cubicBezTo>
                  <a:pt x="865567" y="429903"/>
                  <a:pt x="846480" y="402911"/>
                  <a:pt x="846480" y="369650"/>
                </a:cubicBezTo>
                <a:cubicBezTo>
                  <a:pt x="846480" y="336390"/>
                  <a:pt x="865567" y="309397"/>
                  <a:pt x="889115" y="309397"/>
                </a:cubicBezTo>
                <a:close/>
                <a:moveTo>
                  <a:pt x="176468" y="738905"/>
                </a:moveTo>
                <a:lnTo>
                  <a:pt x="1959892" y="738905"/>
                </a:lnTo>
                <a:lnTo>
                  <a:pt x="1959892" y="2875208"/>
                </a:lnTo>
                <a:lnTo>
                  <a:pt x="176468" y="2875208"/>
                </a:lnTo>
                <a:lnTo>
                  <a:pt x="176468" y="738905"/>
                </a:lnTo>
                <a:close/>
                <a:moveTo>
                  <a:pt x="1068180" y="3045747"/>
                </a:moveTo>
                <a:cubicBezTo>
                  <a:pt x="1068180" y="3045747"/>
                  <a:pt x="1068180" y="3045747"/>
                  <a:pt x="1068180" y="3045747"/>
                </a:cubicBezTo>
                <a:cubicBezTo>
                  <a:pt x="1178013" y="3045747"/>
                  <a:pt x="1267066" y="3134799"/>
                  <a:pt x="1267066" y="3244633"/>
                </a:cubicBezTo>
                <a:cubicBezTo>
                  <a:pt x="1267066" y="3244633"/>
                  <a:pt x="1267066" y="3244633"/>
                  <a:pt x="1267066" y="3244633"/>
                </a:cubicBezTo>
                <a:lnTo>
                  <a:pt x="1267066" y="3244633"/>
                </a:lnTo>
                <a:cubicBezTo>
                  <a:pt x="1267066" y="3244633"/>
                  <a:pt x="1267066" y="3244633"/>
                  <a:pt x="1267066" y="3244633"/>
                </a:cubicBezTo>
                <a:cubicBezTo>
                  <a:pt x="1267066" y="3354466"/>
                  <a:pt x="1178013" y="3443519"/>
                  <a:pt x="1068180" y="3443519"/>
                </a:cubicBezTo>
                <a:cubicBezTo>
                  <a:pt x="1068180" y="3443519"/>
                  <a:pt x="1068180" y="3443519"/>
                  <a:pt x="1068180" y="3443519"/>
                </a:cubicBezTo>
                <a:lnTo>
                  <a:pt x="1068180" y="3443519"/>
                </a:lnTo>
                <a:cubicBezTo>
                  <a:pt x="1068180" y="3443519"/>
                  <a:pt x="1068180" y="3443519"/>
                  <a:pt x="1068180" y="3443519"/>
                </a:cubicBezTo>
                <a:cubicBezTo>
                  <a:pt x="958346" y="3443519"/>
                  <a:pt x="869294" y="3354466"/>
                  <a:pt x="869294" y="3244633"/>
                </a:cubicBezTo>
                <a:cubicBezTo>
                  <a:pt x="869294" y="3244633"/>
                  <a:pt x="869294" y="3244633"/>
                  <a:pt x="869294" y="3244633"/>
                </a:cubicBezTo>
                <a:lnTo>
                  <a:pt x="869294" y="3244633"/>
                </a:lnTo>
                <a:cubicBezTo>
                  <a:pt x="869294" y="3244633"/>
                  <a:pt x="869294" y="3244633"/>
                  <a:pt x="869294" y="3244633"/>
                </a:cubicBezTo>
                <a:cubicBezTo>
                  <a:pt x="869294" y="3134799"/>
                  <a:pt x="958346" y="3045747"/>
                  <a:pt x="1068180" y="3045747"/>
                </a:cubicBezTo>
                <a:cubicBezTo>
                  <a:pt x="1068180" y="3045747"/>
                  <a:pt x="1068180" y="3045747"/>
                  <a:pt x="1068180" y="3045747"/>
                </a:cubicBezTo>
                <a:lnTo>
                  <a:pt x="1068180" y="3045747"/>
                </a:lnTo>
                <a:close/>
              </a:path>
            </a:pathLst>
          </a:custGeom>
          <a:solidFill>
            <a:srgbClr val="FFDB05"/>
          </a:solidFill>
          <a:ln w="56406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315520EB-0F65-403D-A973-B17B2A4C2E9D}"/>
              </a:ext>
            </a:extLst>
          </p:cNvPr>
          <p:cNvSpPr txBox="1"/>
          <p:nvPr/>
        </p:nvSpPr>
        <p:spPr>
          <a:xfrm>
            <a:off x="15673650" y="30842003"/>
            <a:ext cx="8077384" cy="1569660"/>
          </a:xfrm>
          <a:prstGeom prst="rect">
            <a:avLst/>
          </a:prstGeom>
          <a:solidFill>
            <a:srgbClr val="263238"/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4800" dirty="0">
                <a:solidFill>
                  <a:srgbClr val="FFDB05"/>
                </a:solidFill>
                <a:latin typeface="Lato Black" panose="020F0A02020204030203" pitchFamily="34" charset="0"/>
                <a:cs typeface="Arial" panose="020B0604020202020204" pitchFamily="34" charset="0"/>
              </a:rPr>
              <a:t>Take a picture</a:t>
            </a:r>
            <a:r>
              <a:rPr lang="en-US" sz="4800" dirty="0">
                <a:solidFill>
                  <a:srgbClr val="FFDB05"/>
                </a:solidFill>
                <a:latin typeface="Lato" panose="020F0502020204030203" pitchFamily="34" charset="0"/>
                <a:cs typeface="Arial" panose="020B0604020202020204" pitchFamily="34" charset="0"/>
              </a:rPr>
              <a:t> to </a:t>
            </a:r>
            <a:br>
              <a:rPr lang="en-US" sz="4800" dirty="0">
                <a:solidFill>
                  <a:srgbClr val="FFDB05"/>
                </a:solidFill>
                <a:latin typeface="Lato" panose="020F0502020204030203" pitchFamily="34" charset="0"/>
                <a:cs typeface="Arial" panose="020B0604020202020204" pitchFamily="34" charset="0"/>
              </a:rPr>
            </a:br>
            <a:r>
              <a:rPr lang="en-US" sz="4800" dirty="0">
                <a:solidFill>
                  <a:srgbClr val="FFDB05"/>
                </a:solidFill>
                <a:latin typeface="Lato Black" panose="020F0A02020204030203" pitchFamily="34" charset="0"/>
                <a:cs typeface="Arial" panose="020B0604020202020204" pitchFamily="34" charset="0"/>
              </a:rPr>
              <a:t>download</a:t>
            </a:r>
            <a:r>
              <a:rPr lang="en-US" sz="4800" dirty="0">
                <a:solidFill>
                  <a:srgbClr val="FFDB05"/>
                </a:solidFill>
                <a:latin typeface="Lato" panose="020F0502020204030203" pitchFamily="34" charset="0"/>
                <a:cs typeface="Arial" panose="020B0604020202020204" pitchFamily="34" charset="0"/>
              </a:rPr>
              <a:t> the</a:t>
            </a:r>
            <a:r>
              <a:rPr lang="en-US" sz="4800" b="1" dirty="0">
                <a:solidFill>
                  <a:srgbClr val="FFDB05"/>
                </a:solidFill>
                <a:latin typeface="Lato" panose="020F0502020204030203" pitchFamily="34" charset="0"/>
                <a:cs typeface="Arial" panose="020B0604020202020204" pitchFamily="34" charset="0"/>
              </a:rPr>
              <a:t> </a:t>
            </a:r>
            <a:r>
              <a:rPr lang="en-US" sz="4800" dirty="0">
                <a:solidFill>
                  <a:srgbClr val="FFDB05"/>
                </a:solidFill>
                <a:latin typeface="Lato Black" panose="020F0A02020204030203" pitchFamily="34" charset="0"/>
                <a:cs typeface="Arial" panose="020B0604020202020204" pitchFamily="34" charset="0"/>
              </a:rPr>
              <a:t>full </a:t>
            </a:r>
            <a:r>
              <a:rPr lang="en-US" sz="4800" dirty="0" smtClean="0">
                <a:solidFill>
                  <a:srgbClr val="FFDB05"/>
                </a:solidFill>
                <a:latin typeface="Lato Black" panose="020F0A02020204030203" pitchFamily="34" charset="0"/>
                <a:cs typeface="Arial" panose="020B0604020202020204" pitchFamily="34" charset="0"/>
              </a:rPr>
              <a:t>paper</a:t>
            </a:r>
            <a:endParaRPr lang="en-US" sz="4800" dirty="0">
              <a:solidFill>
                <a:srgbClr val="FFDB05"/>
              </a:solidFill>
              <a:latin typeface="Lato Black" panose="020F0A02020204030203" pitchFamily="34" charset="0"/>
              <a:cs typeface="Arial" panose="020B0604020202020204" pitchFamily="34" charset="0"/>
            </a:endParaRP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xmlns="" id="{32B70FBA-A2DF-453C-9792-CA6E8DB0D343}"/>
              </a:ext>
            </a:extLst>
          </p:cNvPr>
          <p:cNvCxnSpPr>
            <a:cxnSpLocks/>
          </p:cNvCxnSpPr>
          <p:nvPr/>
        </p:nvCxnSpPr>
        <p:spPr>
          <a:xfrm>
            <a:off x="25529066" y="31626833"/>
            <a:ext cx="5791008" cy="0"/>
          </a:xfrm>
          <a:prstGeom prst="straightConnector1">
            <a:avLst/>
          </a:prstGeom>
          <a:ln w="66675">
            <a:solidFill>
              <a:srgbClr val="FFDB05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0" name="Picture 6" descr="humbnail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882" y="1341040"/>
            <a:ext cx="8390965" cy="32864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eepEEGImage2.pn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73857" y="16916994"/>
            <a:ext cx="23486847" cy="7467133"/>
          </a:xfrm>
          <a:prstGeom prst="rect">
            <a:avLst/>
          </a:prstGeom>
          <a:noFill/>
          <a:ln w="381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48283877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5182</TotalTime>
  <Words>420</Words>
  <Application>Microsoft Macintosh PowerPoint</Application>
  <PresentationFormat>Custom</PresentationFormat>
  <Paragraphs>58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0" baseType="lpstr">
      <vt:lpstr>Lato</vt:lpstr>
      <vt:lpstr>Verdana</vt:lpstr>
      <vt:lpstr>Arial</vt:lpstr>
      <vt:lpstr>Calibri Light</vt:lpstr>
      <vt:lpstr>Lato Black</vt:lpstr>
      <vt:lpstr>Roboto</vt:lpstr>
      <vt:lpstr>Calibri</vt:lpstr>
      <vt:lpstr>Arial Black</vt:lpstr>
      <vt:lpstr>1_Office Theme</vt:lpstr>
      <vt:lpstr>Create various deep learning models to apply to EEG/MEG/LFP data.  Simulate EEG/ERP data and test various models  </vt:lpstr>
    </vt:vector>
  </TitlesOfParts>
  <LinksUpToDate>false</LinksUpToDate>
  <SharedDoc>false</SharedDoc>
  <HyperlinksChanged>false</HyperlinksChanged>
  <AppVersion>15.0029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Mike Morrison</dc:creator>
  <cp:lastModifiedBy>Microsoft Office User</cp:lastModifiedBy>
  <cp:revision>159</cp:revision>
  <dcterms:created xsi:type="dcterms:W3CDTF">2018-09-16T19:13:41Z</dcterms:created>
  <dcterms:modified xsi:type="dcterms:W3CDTF">2019-05-12T03:51:18Z</dcterms:modified>
</cp:coreProperties>
</file>