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581" r:id="rId2"/>
    <p:sldId id="2147375968" r:id="rId3"/>
    <p:sldId id="2147375996" r:id="rId4"/>
    <p:sldId id="2147375969" r:id="rId5"/>
    <p:sldId id="2147375973" r:id="rId6"/>
    <p:sldId id="2147375970" r:id="rId7"/>
    <p:sldId id="2147375971" r:id="rId8"/>
    <p:sldId id="2147375972" r:id="rId9"/>
    <p:sldId id="2147375974" r:id="rId10"/>
    <p:sldId id="2147375980" r:id="rId11"/>
    <p:sldId id="2147375984" r:id="rId12"/>
    <p:sldId id="2147375981" r:id="rId13"/>
    <p:sldId id="2147375982" r:id="rId14"/>
    <p:sldId id="2147375983" r:id="rId15"/>
    <p:sldId id="2147375976" r:id="rId16"/>
    <p:sldId id="2147375985" r:id="rId17"/>
    <p:sldId id="2147375986" r:id="rId18"/>
    <p:sldId id="2147375987" r:id="rId19"/>
    <p:sldId id="2147375977" r:id="rId20"/>
    <p:sldId id="2147375988" r:id="rId21"/>
    <p:sldId id="2147375978" r:id="rId22"/>
    <p:sldId id="2147375989" r:id="rId23"/>
    <p:sldId id="2147375991" r:id="rId24"/>
    <p:sldId id="2147375990" r:id="rId25"/>
    <p:sldId id="2147375979" r:id="rId26"/>
    <p:sldId id="2147375993" r:id="rId27"/>
    <p:sldId id="2147375992" r:id="rId28"/>
    <p:sldId id="2147375994" r:id="rId29"/>
    <p:sldId id="21473759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095EE-94D3-4685-9BC4-6675EE0F824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3A84A-281F-4C9A-95AA-505276185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2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F632-CD09-290D-E4F3-31CF47510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14EFF-E850-3860-5F9B-06A8861A3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182A8-0697-BA1E-64CA-18BDB16C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BCF2E-0FD9-4B02-8247-22038D74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80044-27B8-1105-D7A5-A0B9B7F4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9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8B353-73E2-8697-FF60-DA366AB1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B833D-50C7-21BB-CCD1-930D647CC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B576E-8B1C-74D5-22C7-3CB5C5C4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6A799-FCF7-771B-966A-171142FB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FFC61-379B-F34E-08EB-BA927B345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53D5F-5DB7-8007-77C9-5E19399B6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B5DA3-831F-D00A-6A0A-A6EEAAAA8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DD2B-57C9-F88E-59CC-B22E0CA0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6A5B-9015-F1FF-AC4B-EBC7678F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E0BA6-3860-2278-3BA2-4FFF1D8C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06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352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IBM Quantum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282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5"/>
            <a:ext cx="5522976" cy="9509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Cleveland Clinic IBM Discovery Accelerator, © IBM Corporation and Cleveland Clinic, confidential – do not distribute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56A8D7-1D0D-2340-A713-057711980AF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92608" y="1219200"/>
            <a:ext cx="11582400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3BC09F-AD53-5840-89F2-FD6EEF3CA17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92607" y="6533767"/>
            <a:ext cx="11582400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A455B0-BF6D-EF4A-BE29-74554AA717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718733"/>
            <a:ext cx="11582400" cy="42756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55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423D-85D0-4B91-3765-33D18FDE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973-C526-34AE-0D86-DA130EA14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F24D-D252-DBFA-631D-3CE66107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8E9D7-5654-F518-0F38-99436621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0648B-C08C-5BE2-AA8A-9F4E150D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1E8B5-72A7-2EBE-03FA-6DBBF8FF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3E30C-229C-9063-670C-44CE127CA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A947E-4096-492E-6E27-8D88A73E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9F80-ADB2-4584-F75B-402E3461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AC2E-5651-092F-1C19-D02D9DCC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475C-5832-13B3-FB8A-FF8820BB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71192-5962-4622-F49F-F5728AE7B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2A778-8E19-CEB6-6224-F2046C6D9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98EB3-ABFA-EF94-1B99-A329E047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C4156-0F50-E9C0-37A3-64343302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DB74E-BDC7-4011-F579-5D398355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8F37-1E26-0F5D-3542-2DD98CAC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8D7B2-46B0-AFAF-E4EC-A32C7CC31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374F9-76F1-9A66-0C2B-324CEF4DC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B2290-97B2-EF35-0C31-160B41533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4920C1-6EDA-0995-8754-DF35AB60E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AAEAD-ACBE-F0AD-54E3-53D2DB67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76F25D-0BB3-8275-9CDF-96DE8DDB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E1B20-B66C-F53B-7433-7EF6F8AF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5512-E762-6EBA-BC07-8F5AE2C1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49061-03C9-9234-C9DC-08ACC821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F3F85-F4BF-EB35-7EF8-7A4511EB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5AD92-42AA-7D0A-E7BB-8DDD0EEF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3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92CA-8081-C254-04FB-3691AD64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D18C1-5A2B-3D65-1CF4-69856A10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FC07C-C614-35B7-8234-EBAD322B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2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9BF-E1F3-DB69-4DAB-00A0C5C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CD6F1-EA14-7F17-523A-7C8A06C7E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FC48B-0EAD-763B-10C7-7DEE53505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42FB9-FF82-BA00-0B92-12AAD775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8C064-C246-FFD9-0082-41425AB4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3C8B9-F4F4-BDEC-3414-7B3103A4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7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85EE5-3A15-D071-655B-4C486CB9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96A48-09B6-6390-FDA3-987EDAD16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D55CB-8EDA-5739-A250-BCB82E56A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EB44F-B4A4-CA08-1428-85FE54DC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E564B-16F0-4DE7-9C67-1A1A30879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A52CC-796D-132C-2F65-F43E382F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2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3DD90-569A-DDCD-BEFD-CC20ED73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759AA-D1CE-0895-F6D6-99AA11DF8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0598C-33C9-09CA-67DC-8C82D1A0A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4829A-0A0D-483D-A6FB-C5032E728860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3C51-641E-F859-525D-2C2E5F1A4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9D9A1-A60B-283E-A55C-CD28439E1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9925F-5C8A-468C-9DD1-7E9DD82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6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93E75-AACA-B924-8A79-FEF1ECAEF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2000" cy="6857107"/>
          </a:xfrm>
          <a:prstGeom prst="rect">
            <a:avLst/>
          </a:prstGeom>
        </p:spPr>
      </p:pic>
      <p:pic>
        <p:nvPicPr>
          <p:cNvPr id="3" name="Picture 2" descr="IBM 8-bar logo in black">
            <a:extLst>
              <a:ext uri="{FF2B5EF4-FFF2-40B4-BE49-F238E27FC236}">
                <a16:creationId xmlns:a16="http://schemas.microsoft.com/office/drawing/2014/main" id="{0978C38A-195C-C596-61FA-FFB408FD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526" y="6263113"/>
            <a:ext cx="819043" cy="3047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46AA6-F034-4566-6DDE-9EA94E26BAB2}"/>
              </a:ext>
            </a:extLst>
          </p:cNvPr>
          <p:cNvSpPr txBox="1">
            <a:spLocks/>
          </p:cNvSpPr>
          <p:nvPr/>
        </p:nvSpPr>
        <p:spPr>
          <a:xfrm>
            <a:off x="749565" y="919104"/>
            <a:ext cx="5934570" cy="4178016"/>
          </a:xfrm>
          <a:prstGeom prst="rect">
            <a:avLst/>
          </a:prstGeom>
        </p:spPr>
        <p:txBody>
          <a:bodyPr vert="horz" lIns="0" tIns="0" rIns="0" bIns="0" rtlCol="0" anchor="b">
            <a:normAutofit fontScale="92500" lnSpcReduction="10000"/>
          </a:bodyPr>
          <a:lstStyle>
            <a:defPPr>
              <a:defRPr lang="en-US"/>
            </a:defPPr>
            <a:lvl1pPr marL="0" algn="l" defTabSz="1829379" rtl="0" eaLnBrk="1" latinLnBrk="0" hangingPunct="1">
              <a:defRPr sz="8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700" dirty="0">
                <a:latin typeface="IBM Plex Sans Light" panose="020B0403050203000203" pitchFamily="34" charset="0"/>
              </a:rPr>
              <a:t>Session 1:</a:t>
            </a:r>
          </a:p>
          <a:p>
            <a:pPr algn="ctr"/>
            <a:r>
              <a:rPr lang="en-US" sz="7700" dirty="0">
                <a:latin typeface="IBM Plex Sans Light" panose="020B0403050203000203" pitchFamily="34" charset="0"/>
              </a:rPr>
              <a:t>An overview of </a:t>
            </a:r>
          </a:p>
          <a:p>
            <a:pPr algn="ctr"/>
            <a:r>
              <a:rPr lang="en-US" sz="7700" dirty="0">
                <a:latin typeface="IBM Plex Sans Light" panose="020B0403050203000203" pitchFamily="34" charset="0"/>
              </a:rPr>
              <a:t>quantum computing</a:t>
            </a:r>
          </a:p>
        </p:txBody>
      </p:sp>
      <p:pic>
        <p:nvPicPr>
          <p:cNvPr id="6" name="Picture 2" descr="IBM Research - Innovation Toronto">
            <a:extLst>
              <a:ext uri="{FF2B5EF4-FFF2-40B4-BE49-F238E27FC236}">
                <a16:creationId xmlns:a16="http://schemas.microsoft.com/office/drawing/2014/main" id="{F27A92AA-BB5D-9106-62EA-64863B67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7" y="119870"/>
            <a:ext cx="2443239" cy="2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BM Quantum">
            <a:extLst>
              <a:ext uri="{FF2B5EF4-FFF2-40B4-BE49-F238E27FC236}">
                <a16:creationId xmlns:a16="http://schemas.microsoft.com/office/drawing/2014/main" id="{27CEBCAA-8E52-5ED7-56DA-D2CB7DC2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65" y="-440570"/>
            <a:ext cx="3531621" cy="135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6E557B-0DED-49B8-F15C-FB673160A45C}"/>
              </a:ext>
            </a:extLst>
          </p:cNvPr>
          <p:cNvSpPr txBox="1"/>
          <p:nvPr/>
        </p:nvSpPr>
        <p:spPr>
          <a:xfrm>
            <a:off x="9280186" y="1420547"/>
            <a:ext cx="192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Organizers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1476A0-F7D2-2204-2D23-56A62BDE47DD}"/>
              </a:ext>
            </a:extLst>
          </p:cNvPr>
          <p:cNvSpPr/>
          <p:nvPr/>
        </p:nvSpPr>
        <p:spPr>
          <a:xfrm>
            <a:off x="8429554" y="3994263"/>
            <a:ext cx="912291" cy="87059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81DB8E-F5C6-DF7E-A3B0-F7B46F9088C0}"/>
              </a:ext>
            </a:extLst>
          </p:cNvPr>
          <p:cNvSpPr/>
          <p:nvPr/>
        </p:nvSpPr>
        <p:spPr>
          <a:xfrm>
            <a:off x="8429553" y="4989075"/>
            <a:ext cx="912291" cy="87059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8566BD-2A64-362B-1F5E-2996457C1BE4}"/>
              </a:ext>
            </a:extLst>
          </p:cNvPr>
          <p:cNvSpPr/>
          <p:nvPr/>
        </p:nvSpPr>
        <p:spPr>
          <a:xfrm>
            <a:off x="8429552" y="3048790"/>
            <a:ext cx="912291" cy="87059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7D88BA-03CB-5DAC-173B-07B612B4FC54}"/>
              </a:ext>
            </a:extLst>
          </p:cNvPr>
          <p:cNvSpPr/>
          <p:nvPr/>
        </p:nvSpPr>
        <p:spPr>
          <a:xfrm>
            <a:off x="8429553" y="2064486"/>
            <a:ext cx="912291" cy="87059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958EE4-1D7D-ED8F-5E7E-905DA1D78106}"/>
              </a:ext>
            </a:extLst>
          </p:cNvPr>
          <p:cNvSpPr txBox="1"/>
          <p:nvPr/>
        </p:nvSpPr>
        <p:spPr>
          <a:xfrm>
            <a:off x="9341843" y="2073610"/>
            <a:ext cx="194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Aritra Bose, PhD</a:t>
            </a:r>
          </a:p>
          <a:p>
            <a:pPr algn="ctr"/>
            <a:r>
              <a:rPr lang="en-US" dirty="0"/>
              <a:t>IBM Research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EAF8B-B68E-AE46-7273-C1865F93011A}"/>
              </a:ext>
            </a:extLst>
          </p:cNvPr>
          <p:cNvSpPr txBox="1"/>
          <p:nvPr/>
        </p:nvSpPr>
        <p:spPr>
          <a:xfrm>
            <a:off x="9357741" y="3160919"/>
            <a:ext cx="198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Laxmi </a:t>
            </a:r>
            <a:r>
              <a:rPr lang="en-US" dirty="0" err="1"/>
              <a:t>Parida</a:t>
            </a:r>
            <a:r>
              <a:rPr lang="en-US" dirty="0"/>
              <a:t>, PhD</a:t>
            </a:r>
          </a:p>
          <a:p>
            <a:pPr algn="ctr"/>
            <a:r>
              <a:rPr lang="en-US" dirty="0"/>
              <a:t>IBM Research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6AD58-69F0-C50B-BA5E-7662F0450407}"/>
              </a:ext>
            </a:extLst>
          </p:cNvPr>
          <p:cNvSpPr txBox="1"/>
          <p:nvPr/>
        </p:nvSpPr>
        <p:spPr>
          <a:xfrm>
            <a:off x="9341843" y="4106392"/>
            <a:ext cx="198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Hakan</a:t>
            </a:r>
            <a:r>
              <a:rPr lang="en-US" dirty="0"/>
              <a:t> </a:t>
            </a:r>
            <a:r>
              <a:rPr lang="en-US" dirty="0" err="1"/>
              <a:t>Doga</a:t>
            </a:r>
            <a:r>
              <a:rPr lang="en-US" dirty="0"/>
              <a:t>, PhD</a:t>
            </a:r>
          </a:p>
          <a:p>
            <a:pPr algn="ctr"/>
            <a:r>
              <a:rPr lang="en-US" dirty="0"/>
              <a:t>IBM Quantum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E308E-0219-C680-189B-A7A4C3764D68}"/>
              </a:ext>
            </a:extLst>
          </p:cNvPr>
          <p:cNvSpPr txBox="1"/>
          <p:nvPr/>
        </p:nvSpPr>
        <p:spPr>
          <a:xfrm>
            <a:off x="9344794" y="5101204"/>
            <a:ext cx="198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Filippo </a:t>
            </a:r>
            <a:r>
              <a:rPr lang="en-US" dirty="0" err="1"/>
              <a:t>Utro</a:t>
            </a:r>
            <a:r>
              <a:rPr lang="en-US" dirty="0"/>
              <a:t>, PhD</a:t>
            </a:r>
          </a:p>
          <a:p>
            <a:pPr algn="ctr"/>
            <a:r>
              <a:rPr lang="en-US" dirty="0"/>
              <a:t>IBM Research</a:t>
            </a:r>
          </a:p>
        </p:txBody>
      </p:sp>
    </p:spTree>
    <p:extLst>
      <p:ext uri="{BB962C8B-B14F-4D97-AF65-F5344CB8AC3E}">
        <p14:creationId xmlns:p14="http://schemas.microsoft.com/office/powerpoint/2010/main" val="67609215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10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346E52B-E590-8C29-995A-373206B41908}"/>
              </a:ext>
            </a:extLst>
          </p:cNvPr>
          <p:cNvSpPr txBox="1">
            <a:spLocks/>
          </p:cNvSpPr>
          <p:nvPr/>
        </p:nvSpPr>
        <p:spPr>
          <a:xfrm>
            <a:off x="287300" y="201168"/>
            <a:ext cx="2474590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Classical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FC816AC4-0A99-C2CF-6BAA-6FEB9A73E0B3}"/>
              </a:ext>
            </a:extLst>
          </p:cNvPr>
          <p:cNvSpPr txBox="1">
            <a:spLocks/>
          </p:cNvSpPr>
          <p:nvPr/>
        </p:nvSpPr>
        <p:spPr>
          <a:xfrm>
            <a:off x="3333316" y="201168"/>
            <a:ext cx="5523781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Bits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D32FF2ED-9B14-FAF2-0A9D-9A79A5A0BE86}"/>
              </a:ext>
            </a:extLst>
          </p:cNvPr>
          <p:cNvSpPr txBox="1">
            <a:spLocks/>
          </p:cNvSpPr>
          <p:nvPr/>
        </p:nvSpPr>
        <p:spPr>
          <a:xfrm>
            <a:off x="287300" y="3238500"/>
            <a:ext cx="247459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31665906-ACCF-CE45-A850-FC4AD703907A}"/>
              </a:ext>
            </a:extLst>
          </p:cNvPr>
          <p:cNvSpPr txBox="1">
            <a:spLocks/>
          </p:cNvSpPr>
          <p:nvPr/>
        </p:nvSpPr>
        <p:spPr>
          <a:xfrm>
            <a:off x="3333316" y="3238500"/>
            <a:ext cx="5523781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Qubits</a:t>
            </a:r>
          </a:p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4B3E10E4-EA69-C185-F9B8-9AA086B479E1}"/>
              </a:ext>
            </a:extLst>
          </p:cNvPr>
          <p:cNvSpPr txBox="1">
            <a:spLocks/>
          </p:cNvSpPr>
          <p:nvPr/>
        </p:nvSpPr>
        <p:spPr>
          <a:xfrm>
            <a:off x="3333317" y="6018603"/>
            <a:ext cx="2475384" cy="571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444465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61591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901671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107629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184306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2205631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256820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2930769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1218956"/>
            <a:r>
              <a:rPr lang="en-US" sz="800" kern="0" dirty="0">
                <a:solidFill>
                  <a:srgbClr val="000000"/>
                </a:solidFill>
                <a:latin typeface="IBM Plex Sans" panose="020B0503050203000203" pitchFamily="34" charset="0"/>
              </a:rPr>
              <a:t>Source: IBM Quantum Challenge 2021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6DECA22-5C85-30C1-155D-AFDC13372ACE}"/>
              </a:ext>
            </a:extLst>
          </p:cNvPr>
          <p:cNvSpPr/>
          <p:nvPr/>
        </p:nvSpPr>
        <p:spPr bwMode="auto">
          <a:xfrm>
            <a:off x="7605454" y="1010286"/>
            <a:ext cx="640080" cy="64008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B6FC3B2-9DC9-34AC-4EAB-293DF3B13887}"/>
              </a:ext>
            </a:extLst>
          </p:cNvPr>
          <p:cNvSpPr/>
          <p:nvPr/>
        </p:nvSpPr>
        <p:spPr bwMode="auto">
          <a:xfrm>
            <a:off x="8818950" y="1010286"/>
            <a:ext cx="640080" cy="64008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EA1A743-8B7D-A7D4-8B64-918155F5C316}"/>
              </a:ext>
            </a:extLst>
          </p:cNvPr>
          <p:cNvSpPr txBox="1"/>
          <p:nvPr/>
        </p:nvSpPr>
        <p:spPr>
          <a:xfrm>
            <a:off x="7884175" y="1827703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6EDCC1E-C31B-1995-DF3C-553400AA1D52}"/>
              </a:ext>
            </a:extLst>
          </p:cNvPr>
          <p:cNvSpPr txBox="1"/>
          <p:nvPr/>
        </p:nvSpPr>
        <p:spPr>
          <a:xfrm>
            <a:off x="9087646" y="1827704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3A91460-273E-E6B8-6453-20AE412A5C3C}"/>
                  </a:ext>
                </a:extLst>
              </p:cNvPr>
              <p:cNvSpPr txBox="1"/>
              <p:nvPr/>
            </p:nvSpPr>
            <p:spPr>
              <a:xfrm>
                <a:off x="7840044" y="3765172"/>
                <a:ext cx="914400" cy="9144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               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  <a:p>
                <a:pPr defTabSz="2438400">
                  <a:spcBef>
                    <a:spcPts val="2900"/>
                  </a:spcBef>
                  <a:buSzPct val="100000"/>
                </a:pPr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3A91460-273E-E6B8-6453-20AE412A5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044" y="3765172"/>
                <a:ext cx="914400" cy="914400"/>
              </a:xfrm>
              <a:prstGeom prst="rect">
                <a:avLst/>
              </a:prstGeom>
              <a:blipFill>
                <a:blip r:embed="rId2"/>
                <a:stretch>
                  <a:fillRect l="-667" r="-68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3C46E21-B2BE-3ED1-2D98-3CFE137405C2}"/>
                  </a:ext>
                </a:extLst>
              </p:cNvPr>
              <p:cNvSpPr txBox="1"/>
              <p:nvPr/>
            </p:nvSpPr>
            <p:spPr>
              <a:xfrm>
                <a:off x="7843874" y="4324390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𝑎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+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𝑏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3C46E21-B2BE-3ED1-2D98-3CFE13740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874" y="4324390"/>
                <a:ext cx="1374045" cy="601451"/>
              </a:xfrm>
              <a:prstGeom prst="rect">
                <a:avLst/>
              </a:prstGeom>
              <a:blipFill>
                <a:blip r:embed="rId3"/>
                <a:stretch>
                  <a:fillRect l="-2667" r="-248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743B274-DD25-F9B4-3595-CC3570DBFE4E}"/>
                  </a:ext>
                </a:extLst>
              </p:cNvPr>
              <p:cNvSpPr txBox="1"/>
              <p:nvPr/>
            </p:nvSpPr>
            <p:spPr>
              <a:xfrm>
                <a:off x="7735727" y="5968740"/>
                <a:ext cx="1671756" cy="3445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+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=1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743B274-DD25-F9B4-3595-CC3570DBF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727" y="5968740"/>
                <a:ext cx="1671756" cy="344598"/>
              </a:xfrm>
              <a:prstGeom prst="rect">
                <a:avLst/>
              </a:prstGeom>
              <a:blipFill>
                <a:blip r:embed="rId4"/>
                <a:stretch>
                  <a:fillRect t="-17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3114111-5100-C8E2-A4D8-57C10E508610}"/>
                  </a:ext>
                </a:extLst>
              </p:cNvPr>
              <p:cNvSpPr txBox="1"/>
              <p:nvPr/>
            </p:nvSpPr>
            <p:spPr>
              <a:xfrm>
                <a:off x="9515630" y="5968740"/>
                <a:ext cx="914400" cy="4547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𝑎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,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𝑏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IBM Plex Sans Light"/>
                        </a:rPr>
                        <m:t>∈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IBM Plex Sans Light"/>
                        </a:rPr>
                        <m:t>ℂ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ea typeface="Cambria Math" panose="02040503050406030204" pitchFamily="18" charset="0"/>
                  <a:sym typeface="IBM Plex Sans Light"/>
                </a:endParaRPr>
              </a:p>
              <a:p>
                <a:pPr marL="444465" indent="-446749" defTabSz="2438400">
                  <a:spcBef>
                    <a:spcPts val="2900"/>
                  </a:spcBef>
                  <a:buSzPct val="100000"/>
                  <a:buFontTx/>
                  <a:buChar char="–"/>
                </a:pPr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3114111-5100-C8E2-A4D8-57C10E508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630" y="5968740"/>
                <a:ext cx="914400" cy="4547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F2D60AD8-1DFC-5BBE-98AA-7D456CDEBEF5}"/>
              </a:ext>
            </a:extLst>
          </p:cNvPr>
          <p:cNvSpPr txBox="1"/>
          <p:nvPr/>
        </p:nvSpPr>
        <p:spPr>
          <a:xfrm>
            <a:off x="10218709" y="4319822"/>
            <a:ext cx="1548448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Superposition!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CB50250-06C7-6684-BB5C-40AEACD80203}"/>
                  </a:ext>
                </a:extLst>
              </p:cNvPr>
              <p:cNvSpPr txBox="1"/>
              <p:nvPr/>
            </p:nvSpPr>
            <p:spPr>
              <a:xfrm>
                <a:off x="7843874" y="5377373"/>
                <a:ext cx="1671756" cy="3445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𝑃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, 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𝑃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 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CB50250-06C7-6684-BB5C-40AEACD80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874" y="5377373"/>
                <a:ext cx="1671756" cy="344598"/>
              </a:xfrm>
              <a:prstGeom prst="rect">
                <a:avLst/>
              </a:prstGeom>
              <a:blipFill>
                <a:blip r:embed="rId6"/>
                <a:stretch>
                  <a:fillRect l="-5109" t="-1754" r="-189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4" name="Picture 103">
            <a:extLst>
              <a:ext uri="{FF2B5EF4-FFF2-40B4-BE49-F238E27FC236}">
                <a16:creationId xmlns:a16="http://schemas.microsoft.com/office/drawing/2014/main" id="{CF0648E6-BFC8-6240-F549-089ED9208D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39409" r="727" b="1090"/>
          <a:stretch/>
        </p:blipFill>
        <p:spPr>
          <a:xfrm>
            <a:off x="2793706" y="3947007"/>
            <a:ext cx="2585064" cy="2433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4A45AF6-5A1B-E0C4-B934-EA2A47ACE3BA}"/>
                  </a:ext>
                </a:extLst>
              </p:cNvPr>
              <p:cNvSpPr txBox="1"/>
              <p:nvPr/>
            </p:nvSpPr>
            <p:spPr>
              <a:xfrm>
                <a:off x="7850397" y="4894192"/>
                <a:ext cx="1671756" cy="3445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𝑃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⟨0|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𝜓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⟩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⟨0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</m:ctrlPr>
                                </m:dPr>
                                <m:e>
                                  <m: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+</m:t>
                              </m:r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𝑏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⟨0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</m:ctrlPr>
                                </m:dPr>
                                <m:e>
                                  <m: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4A45AF6-5A1B-E0C4-B934-EA2A47ACE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397" y="4894192"/>
                <a:ext cx="1671756" cy="344598"/>
              </a:xfrm>
              <a:prstGeom prst="rect">
                <a:avLst/>
              </a:prstGeom>
              <a:blipFill>
                <a:blip r:embed="rId8"/>
                <a:stretch>
                  <a:fillRect l="-5109" t="-1786" r="-145255" b="-10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399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11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4E094F-C9BD-14BD-38C5-DEAB42ACAD03}"/>
              </a:ext>
            </a:extLst>
          </p:cNvPr>
          <p:cNvSpPr txBox="1">
            <a:spLocks/>
          </p:cNvSpPr>
          <p:nvPr/>
        </p:nvSpPr>
        <p:spPr>
          <a:xfrm>
            <a:off x="287300" y="201168"/>
            <a:ext cx="2705282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P-Classical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53ACEB-FCF7-205C-59ED-9DBAA09866FD}"/>
              </a:ext>
            </a:extLst>
          </p:cNvPr>
          <p:cNvSpPr txBox="1">
            <a:spLocks/>
          </p:cNvSpPr>
          <p:nvPr/>
        </p:nvSpPr>
        <p:spPr>
          <a:xfrm>
            <a:off x="3333316" y="201168"/>
            <a:ext cx="5523781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Superposition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0937FFB-636D-5E3A-4257-62E13A5476DE}"/>
              </a:ext>
            </a:extLst>
          </p:cNvPr>
          <p:cNvSpPr txBox="1">
            <a:spLocks/>
          </p:cNvSpPr>
          <p:nvPr/>
        </p:nvSpPr>
        <p:spPr>
          <a:xfrm>
            <a:off x="287300" y="3238500"/>
            <a:ext cx="247459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EE13E60-335A-DB3D-38A4-3C7DFD77B65A}"/>
              </a:ext>
            </a:extLst>
          </p:cNvPr>
          <p:cNvSpPr txBox="1">
            <a:spLocks/>
          </p:cNvSpPr>
          <p:nvPr/>
        </p:nvSpPr>
        <p:spPr>
          <a:xfrm>
            <a:off x="3333316" y="3238500"/>
            <a:ext cx="5523781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Superposition</a:t>
            </a:r>
          </a:p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03117D0-8641-A3EA-4A70-78A8FFF3944B}"/>
              </a:ext>
            </a:extLst>
          </p:cNvPr>
          <p:cNvSpPr txBox="1">
            <a:spLocks/>
          </p:cNvSpPr>
          <p:nvPr/>
        </p:nvSpPr>
        <p:spPr>
          <a:xfrm>
            <a:off x="3333317" y="6018603"/>
            <a:ext cx="2475384" cy="571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444465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61591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901671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107629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184306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2205631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256820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2930769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1218956"/>
            <a:r>
              <a:rPr lang="en-US" sz="800" kern="0" dirty="0">
                <a:solidFill>
                  <a:srgbClr val="000000"/>
                </a:solidFill>
                <a:latin typeface="IBM Plex Sans" panose="020B0503050203000203" pitchFamily="34" charset="0"/>
              </a:rPr>
              <a:t>Source: IBM Quantum Challenge 2021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84B436-C8F4-644C-15AE-EA0D769CC24D}"/>
              </a:ext>
            </a:extLst>
          </p:cNvPr>
          <p:cNvSpPr/>
          <p:nvPr/>
        </p:nvSpPr>
        <p:spPr bwMode="auto">
          <a:xfrm>
            <a:off x="9063443" y="502086"/>
            <a:ext cx="640080" cy="64008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E49962-20E6-ACEA-0D9C-FE0DA38FF4BB}"/>
              </a:ext>
            </a:extLst>
          </p:cNvPr>
          <p:cNvSpPr/>
          <p:nvPr/>
        </p:nvSpPr>
        <p:spPr bwMode="auto">
          <a:xfrm>
            <a:off x="9063443" y="1929578"/>
            <a:ext cx="640080" cy="64008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C606F5-C9CF-8F76-A5A6-AF55A22BAD57}"/>
              </a:ext>
            </a:extLst>
          </p:cNvPr>
          <p:cNvSpPr txBox="1"/>
          <p:nvPr/>
        </p:nvSpPr>
        <p:spPr>
          <a:xfrm>
            <a:off x="9342165" y="1319503"/>
            <a:ext cx="262298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CBE70-E59D-FE01-C8D2-32E57F93A4B8}"/>
              </a:ext>
            </a:extLst>
          </p:cNvPr>
          <p:cNvSpPr txBox="1"/>
          <p:nvPr/>
        </p:nvSpPr>
        <p:spPr>
          <a:xfrm>
            <a:off x="9332139" y="2737216"/>
            <a:ext cx="27974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5">
                <a:extLst>
                  <a:ext uri="{FF2B5EF4-FFF2-40B4-BE49-F238E27FC236}">
                    <a16:creationId xmlns:a16="http://schemas.microsoft.com/office/drawing/2014/main" id="{8D4A7F64-F1ED-A694-668C-4B6CE551BF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510" y="1019602"/>
                <a:ext cx="4459202" cy="17736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What about probabilistic classical systems (with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  <a:ea typeface="Cambria Math" panose="02040503050406030204" pitchFamily="18" charset="0"/>
                  </a:rPr>
                  <a:t>)?</a:t>
                </a:r>
              </a:p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  <a:ea typeface="Cambria Math" panose="02040503050406030204" pitchFamily="18" charset="0"/>
                  </a:rPr>
                  <a:t>Sure, you can prepare a probabilistic “superposition”, but using copies on more computational resources.</a:t>
                </a:r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</p:txBody>
          </p:sp>
        </mc:Choice>
        <mc:Fallback xmlns="">
          <p:sp>
            <p:nvSpPr>
              <p:cNvPr id="13" name="Text Placeholder 5">
                <a:extLst>
                  <a:ext uri="{FF2B5EF4-FFF2-40B4-BE49-F238E27FC236}">
                    <a16:creationId xmlns:a16="http://schemas.microsoft.com/office/drawing/2014/main" id="{8D4A7F64-F1ED-A694-668C-4B6CE551B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0" y="1019602"/>
                <a:ext cx="4459202" cy="1773602"/>
              </a:xfrm>
              <a:prstGeom prst="rect">
                <a:avLst/>
              </a:prstGeom>
              <a:blipFill>
                <a:blip r:embed="rId2"/>
                <a:stretch>
                  <a:fillRect l="-3142" t="-4124" r="-273" b="-515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AD183D9-DBDC-1D2F-9E09-46F61FBE3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39409" r="727" b="1090"/>
          <a:stretch/>
        </p:blipFill>
        <p:spPr>
          <a:xfrm>
            <a:off x="2793706" y="3947007"/>
            <a:ext cx="2585064" cy="2433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24C0AA-3158-9243-A8AC-E134C4818E4F}"/>
                  </a:ext>
                </a:extLst>
              </p:cNvPr>
              <p:cNvSpPr txBox="1"/>
              <p:nvPr/>
            </p:nvSpPr>
            <p:spPr>
              <a:xfrm>
                <a:off x="6465999" y="1605677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𝑠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𝑝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(0)+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𝑝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(1)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24C0AA-3158-9243-A8AC-E134C4818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999" y="1605677"/>
                <a:ext cx="1374045" cy="601451"/>
              </a:xfrm>
              <a:prstGeom prst="rect">
                <a:avLst/>
              </a:prstGeom>
              <a:blipFill>
                <a:blip r:embed="rId4"/>
                <a:stretch>
                  <a:fillRect l="-4444" r="-368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5">
                <a:extLst>
                  <a:ext uri="{FF2B5EF4-FFF2-40B4-BE49-F238E27FC236}">
                    <a16:creationId xmlns:a16="http://schemas.microsoft.com/office/drawing/2014/main" id="{594F3462-F7B3-9463-A5D9-5FE89D04E0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56365" y="396092"/>
                <a:ext cx="1882420" cy="9377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Bit A, in state 0, selected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  <a:p>
                <a:pPr defTabSz="914518">
                  <a:spcAft>
                    <a:spcPts val="1800"/>
                  </a:spcAft>
                </a:pPr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Bit B, in state 0, selected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  <a:p>
                <a:pPr defTabSz="914518">
                  <a:spcAft>
                    <a:spcPts val="1800"/>
                  </a:spcAft>
                </a:pPr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</p:txBody>
          </p:sp>
        </mc:Choice>
        <mc:Fallback xmlns="">
          <p:sp>
            <p:nvSpPr>
              <p:cNvPr id="16" name="Text Placeholder 5">
                <a:extLst>
                  <a:ext uri="{FF2B5EF4-FFF2-40B4-BE49-F238E27FC236}">
                    <a16:creationId xmlns:a16="http://schemas.microsoft.com/office/drawing/2014/main" id="{594F3462-F7B3-9463-A5D9-5FE89D04E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365" y="396092"/>
                <a:ext cx="1882420" cy="937735"/>
              </a:xfrm>
              <a:prstGeom prst="rect">
                <a:avLst/>
              </a:prstGeom>
              <a:blipFill>
                <a:blip r:embed="rId5"/>
                <a:stretch>
                  <a:fillRect l="-7443" t="-7792" b="-1863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1EFA25-5D61-935A-E4AC-EA98F439388E}"/>
                  </a:ext>
                </a:extLst>
              </p:cNvPr>
              <p:cNvSpPr txBox="1"/>
              <p:nvPr/>
            </p:nvSpPr>
            <p:spPr>
              <a:xfrm>
                <a:off x="7840044" y="3765172"/>
                <a:ext cx="914400" cy="9144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                  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  <a:p>
                <a:pPr defTabSz="2438400">
                  <a:spcBef>
                    <a:spcPts val="2900"/>
                  </a:spcBef>
                  <a:buSzPct val="100000"/>
                </a:pPr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1EFA25-5D61-935A-E4AC-EA98F4393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044" y="3765172"/>
                <a:ext cx="914400" cy="914400"/>
              </a:xfrm>
              <a:prstGeom prst="rect">
                <a:avLst/>
              </a:prstGeom>
              <a:blipFill>
                <a:blip r:embed="rId6"/>
                <a:stretch>
                  <a:fillRect l="-667" r="-68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67C92A-470A-C561-A727-AFF577C803E3}"/>
                  </a:ext>
                </a:extLst>
              </p:cNvPr>
              <p:cNvSpPr txBox="1"/>
              <p:nvPr/>
            </p:nvSpPr>
            <p:spPr>
              <a:xfrm>
                <a:off x="7843874" y="4324390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𝑎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+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𝑏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67C92A-470A-C561-A727-AFF577C80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874" y="4324390"/>
                <a:ext cx="1374045" cy="601451"/>
              </a:xfrm>
              <a:prstGeom prst="rect">
                <a:avLst/>
              </a:prstGeom>
              <a:blipFill>
                <a:blip r:embed="rId7"/>
                <a:stretch>
                  <a:fillRect l="-2667" r="-248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02DFA2-587C-4527-158E-5A7FD4033B23}"/>
                  </a:ext>
                </a:extLst>
              </p:cNvPr>
              <p:cNvSpPr txBox="1"/>
              <p:nvPr/>
            </p:nvSpPr>
            <p:spPr>
              <a:xfrm>
                <a:off x="7735727" y="5968740"/>
                <a:ext cx="1671756" cy="3445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+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=1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02DFA2-587C-4527-158E-5A7FD4033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727" y="5968740"/>
                <a:ext cx="1671756" cy="344598"/>
              </a:xfrm>
              <a:prstGeom prst="rect">
                <a:avLst/>
              </a:prstGeom>
              <a:blipFill>
                <a:blip r:embed="rId8"/>
                <a:stretch>
                  <a:fillRect t="-17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E83263-2B1D-A1AC-4EC3-63BF20CE09E6}"/>
                  </a:ext>
                </a:extLst>
              </p:cNvPr>
              <p:cNvSpPr txBox="1"/>
              <p:nvPr/>
            </p:nvSpPr>
            <p:spPr>
              <a:xfrm>
                <a:off x="9515630" y="5968740"/>
                <a:ext cx="914400" cy="4547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𝑎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,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𝑏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IBM Plex Sans Light"/>
                        </a:rPr>
                        <m:t>∈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IBM Plex Sans Light"/>
                        </a:rPr>
                        <m:t>ℂ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ea typeface="Cambria Math" panose="02040503050406030204" pitchFamily="18" charset="0"/>
                  <a:sym typeface="IBM Plex Sans Light"/>
                </a:endParaRPr>
              </a:p>
              <a:p>
                <a:pPr marL="444465" indent="-446749" defTabSz="2438400">
                  <a:spcBef>
                    <a:spcPts val="2900"/>
                  </a:spcBef>
                  <a:buSzPct val="100000"/>
                  <a:buFontTx/>
                  <a:buChar char="–"/>
                </a:pPr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E83263-2B1D-A1AC-4EC3-63BF20CE0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630" y="5968740"/>
                <a:ext cx="914400" cy="4547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10597D3-4B61-BD92-CA80-9AF81F7063D2}"/>
              </a:ext>
            </a:extLst>
          </p:cNvPr>
          <p:cNvSpPr txBox="1"/>
          <p:nvPr/>
        </p:nvSpPr>
        <p:spPr>
          <a:xfrm>
            <a:off x="10218709" y="4319822"/>
            <a:ext cx="1548448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Superposition!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285028-6839-89AE-CF8A-E7D321146C7E}"/>
                  </a:ext>
                </a:extLst>
              </p:cNvPr>
              <p:cNvSpPr txBox="1"/>
              <p:nvPr/>
            </p:nvSpPr>
            <p:spPr>
              <a:xfrm>
                <a:off x="7843874" y="5377373"/>
                <a:ext cx="1671756" cy="3445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𝑃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, 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𝑃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 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285028-6839-89AE-CF8A-E7D321146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874" y="5377373"/>
                <a:ext cx="1671756" cy="344598"/>
              </a:xfrm>
              <a:prstGeom prst="rect">
                <a:avLst/>
              </a:prstGeom>
              <a:blipFill>
                <a:blip r:embed="rId10"/>
                <a:stretch>
                  <a:fillRect l="-5109" t="-1754" r="-189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22B68C-FEE3-B227-65A3-3B21CEB9FBE4}"/>
                  </a:ext>
                </a:extLst>
              </p:cNvPr>
              <p:cNvSpPr txBox="1"/>
              <p:nvPr/>
            </p:nvSpPr>
            <p:spPr>
              <a:xfrm>
                <a:off x="7850397" y="4894192"/>
                <a:ext cx="1671756" cy="3445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𝑃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⟨0|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𝜓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⟩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⟨0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</m:ctrlPr>
                                </m:dPr>
                                <m:e>
                                  <m: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+</m:t>
                              </m:r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𝑏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⟨0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</m:ctrlPr>
                                </m:dPr>
                                <m:e>
                                  <m:r>
                                    <a:rPr lang="en-US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22B68C-FEE3-B227-65A3-3B21CEB9F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397" y="4894192"/>
                <a:ext cx="1671756" cy="344598"/>
              </a:xfrm>
              <a:prstGeom prst="rect">
                <a:avLst/>
              </a:prstGeom>
              <a:blipFill>
                <a:blip r:embed="rId11"/>
                <a:stretch>
                  <a:fillRect l="-5109" t="-1786" r="-145255" b="-10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780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12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E18298-F6B4-717D-9D54-F038ACACD1BD}"/>
              </a:ext>
            </a:extLst>
          </p:cNvPr>
          <p:cNvSpPr txBox="1">
            <a:spLocks/>
          </p:cNvSpPr>
          <p:nvPr/>
        </p:nvSpPr>
        <p:spPr>
          <a:xfrm>
            <a:off x="287300" y="201168"/>
            <a:ext cx="2474590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Classical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8EC44A8-C6F6-F61E-2BB7-89907127AAEE}"/>
              </a:ext>
            </a:extLst>
          </p:cNvPr>
          <p:cNvSpPr txBox="1">
            <a:spLocks/>
          </p:cNvSpPr>
          <p:nvPr/>
        </p:nvSpPr>
        <p:spPr>
          <a:xfrm>
            <a:off x="3333316" y="201168"/>
            <a:ext cx="5523781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Entangled bits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A870B8E-C0DE-81B8-66F5-5C049191CF99}"/>
              </a:ext>
            </a:extLst>
          </p:cNvPr>
          <p:cNvSpPr txBox="1">
            <a:spLocks/>
          </p:cNvSpPr>
          <p:nvPr/>
        </p:nvSpPr>
        <p:spPr>
          <a:xfrm>
            <a:off x="287300" y="3238500"/>
            <a:ext cx="247459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9657CEA-994B-D38F-71F1-B61D16C91956}"/>
              </a:ext>
            </a:extLst>
          </p:cNvPr>
          <p:cNvSpPr txBox="1">
            <a:spLocks/>
          </p:cNvSpPr>
          <p:nvPr/>
        </p:nvSpPr>
        <p:spPr>
          <a:xfrm>
            <a:off x="3333316" y="3238500"/>
            <a:ext cx="5523781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Entangled qubits</a:t>
            </a:r>
          </a:p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11D86C0-2E1B-4B6C-A153-92454F4EC22D}"/>
              </a:ext>
            </a:extLst>
          </p:cNvPr>
          <p:cNvSpPr txBox="1">
            <a:spLocks/>
          </p:cNvSpPr>
          <p:nvPr/>
        </p:nvSpPr>
        <p:spPr>
          <a:xfrm>
            <a:off x="384665" y="1177789"/>
            <a:ext cx="4076500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Measuring bit 0 has no “effect” on bit 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8448B9-6002-CEFD-4F53-2E9037F46AD4}"/>
              </a:ext>
            </a:extLst>
          </p:cNvPr>
          <p:cNvSpPr/>
          <p:nvPr/>
        </p:nvSpPr>
        <p:spPr bwMode="auto">
          <a:xfrm>
            <a:off x="8229606" y="1628324"/>
            <a:ext cx="640080" cy="64008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1E1295-E285-C43C-D23E-D913EBA8A222}"/>
              </a:ext>
            </a:extLst>
          </p:cNvPr>
          <p:cNvSpPr/>
          <p:nvPr/>
        </p:nvSpPr>
        <p:spPr bwMode="auto">
          <a:xfrm>
            <a:off x="9015281" y="1628324"/>
            <a:ext cx="640080" cy="64008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5F74BC-1505-5125-8C07-B19D2D6BEC9A}"/>
              </a:ext>
            </a:extLst>
          </p:cNvPr>
          <p:cNvSpPr txBox="1"/>
          <p:nvPr/>
        </p:nvSpPr>
        <p:spPr>
          <a:xfrm>
            <a:off x="8508327" y="2445741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F081F-F06F-4DBC-5E73-5E51E11D327A}"/>
              </a:ext>
            </a:extLst>
          </p:cNvPr>
          <p:cNvSpPr txBox="1"/>
          <p:nvPr/>
        </p:nvSpPr>
        <p:spPr>
          <a:xfrm>
            <a:off x="9249955" y="2446378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2C0227-68E9-CF80-C92C-30C6765CBD0B}"/>
              </a:ext>
            </a:extLst>
          </p:cNvPr>
          <p:cNvSpPr/>
          <p:nvPr/>
        </p:nvSpPr>
        <p:spPr bwMode="auto">
          <a:xfrm>
            <a:off x="9819619" y="1633389"/>
            <a:ext cx="640080" cy="64008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ECCC3D-6C90-95BF-5E30-821949296583}"/>
              </a:ext>
            </a:extLst>
          </p:cNvPr>
          <p:cNvSpPr/>
          <p:nvPr/>
        </p:nvSpPr>
        <p:spPr bwMode="auto">
          <a:xfrm>
            <a:off x="10605294" y="1633389"/>
            <a:ext cx="640080" cy="64008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47AE0-CC9D-C645-F852-FC8E83512D90}"/>
              </a:ext>
            </a:extLst>
          </p:cNvPr>
          <p:cNvSpPr txBox="1"/>
          <p:nvPr/>
        </p:nvSpPr>
        <p:spPr>
          <a:xfrm>
            <a:off x="10107057" y="2447534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CE34FE-0CFB-C427-87E3-0FE503981EF1}"/>
              </a:ext>
            </a:extLst>
          </p:cNvPr>
          <p:cNvSpPr txBox="1"/>
          <p:nvPr/>
        </p:nvSpPr>
        <p:spPr>
          <a:xfrm>
            <a:off x="10848685" y="2448171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5">
                <a:extLst>
                  <a:ext uri="{FF2B5EF4-FFF2-40B4-BE49-F238E27FC236}">
                    <a16:creationId xmlns:a16="http://schemas.microsoft.com/office/drawing/2014/main" id="{138EA52E-80D1-5EB3-A441-5D0FCCF5A5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664" y="4277687"/>
                <a:ext cx="3923161" cy="7145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Qubits can be entangled:</a:t>
                </a:r>
              </a:p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If you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 to be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, you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 is also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 Placeholder 5">
                <a:extLst>
                  <a:ext uri="{FF2B5EF4-FFF2-40B4-BE49-F238E27FC236}">
                    <a16:creationId xmlns:a16="http://schemas.microsoft.com/office/drawing/2014/main" id="{138EA52E-80D1-5EB3-A441-5D0FCCF5A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4" y="4277687"/>
                <a:ext cx="3923161" cy="714551"/>
              </a:xfrm>
              <a:prstGeom prst="rect">
                <a:avLst/>
              </a:prstGeom>
              <a:blipFill>
                <a:blip r:embed="rId2"/>
                <a:stretch>
                  <a:fillRect l="-3571" t="-10256" b="-7606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461004-CDA0-C3DF-83F2-E61EA5C0E857}"/>
                  </a:ext>
                </a:extLst>
              </p:cNvPr>
              <p:cNvSpPr txBox="1"/>
              <p:nvPr/>
            </p:nvSpPr>
            <p:spPr>
              <a:xfrm>
                <a:off x="7807744" y="4220490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𝜓</m:t>
                        </m:r>
                      </m:e>
                    </m:d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=</m:t>
                    </m:r>
                    <m:f>
                      <m:fPr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fPr>
                      <m:num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</m:t>
                        </m:r>
                      </m:num>
                      <m:den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√2</m:t>
                        </m:r>
                      </m:den>
                    </m:f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( </m:t>
                    </m:r>
                    <m:d>
                      <m:dPr>
                        <m:begChr m:val="|"/>
                        <m:endChr m:val="⟩"/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0101</m:t>
                        </m:r>
                      </m:e>
                    </m:d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101</m:t>
                        </m:r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0</m:t>
                        </m:r>
                      </m:e>
                    </m:d>
                  </m:oMath>
                </a14:m>
                <a:r>
                  <a:rPr lang="en-US" kern="0" dirty="0">
                    <a:solidFill>
                      <a:srgbClr val="000000"/>
                    </a:solidFill>
                    <a:latin typeface="IBM Plex Sans Light"/>
                    <a:sym typeface="IBM Plex Sans Light"/>
                  </a:rPr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461004-CDA0-C3DF-83F2-E61EA5C0E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744" y="4220490"/>
                <a:ext cx="1374045" cy="601451"/>
              </a:xfrm>
              <a:prstGeom prst="rect">
                <a:avLst/>
              </a:prstGeom>
              <a:blipFill>
                <a:blip r:embed="rId3"/>
                <a:stretch>
                  <a:fillRect l="-2667" t="-4040" r="-1057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FB2B61-4E6B-294F-3832-DDF2DEB808FD}"/>
                  </a:ext>
                </a:extLst>
              </p:cNvPr>
              <p:cNvSpPr txBox="1"/>
              <p:nvPr/>
            </p:nvSpPr>
            <p:spPr>
              <a:xfrm>
                <a:off x="7652654" y="5355244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FB2B61-4E6B-294F-3832-DDF2DEB80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654" y="5355244"/>
                <a:ext cx="1374045" cy="601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7378A91-A29C-98C4-B7D7-54F8035F089A}"/>
              </a:ext>
            </a:extLst>
          </p:cNvPr>
          <p:cNvSpPr txBox="1">
            <a:spLocks/>
          </p:cNvSpPr>
          <p:nvPr/>
        </p:nvSpPr>
        <p:spPr>
          <a:xfrm>
            <a:off x="7807744" y="4828498"/>
            <a:ext cx="4380983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Here, we use “</a:t>
            </a:r>
            <a:r>
              <a:rPr lang="en-US" sz="1800" kern="0" dirty="0" err="1">
                <a:solidFill>
                  <a:srgbClr val="000000"/>
                </a:solidFill>
                <a:latin typeface="IBM Plex Sans Light"/>
              </a:rPr>
              <a:t>littlendian</a:t>
            </a: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” ordering: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4FBDF37-8FAB-B91A-31B1-3C11081AB79C}"/>
              </a:ext>
            </a:extLst>
          </p:cNvPr>
          <p:cNvSpPr txBox="1">
            <a:spLocks/>
          </p:cNvSpPr>
          <p:nvPr/>
        </p:nvSpPr>
        <p:spPr>
          <a:xfrm>
            <a:off x="7790083" y="1182062"/>
            <a:ext cx="4076500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Bits     0             1             2            3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3BB41F1-77D7-7E27-88A7-024C38ABE06C}"/>
              </a:ext>
            </a:extLst>
          </p:cNvPr>
          <p:cNvSpPr txBox="1">
            <a:spLocks/>
          </p:cNvSpPr>
          <p:nvPr/>
        </p:nvSpPr>
        <p:spPr>
          <a:xfrm>
            <a:off x="7596044" y="2435256"/>
            <a:ext cx="855398" cy="356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97705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13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6405746-011D-DCF3-1A6C-D85C86A85703}"/>
              </a:ext>
            </a:extLst>
          </p:cNvPr>
          <p:cNvSpPr txBox="1">
            <a:spLocks/>
          </p:cNvSpPr>
          <p:nvPr/>
        </p:nvSpPr>
        <p:spPr>
          <a:xfrm>
            <a:off x="287300" y="201168"/>
            <a:ext cx="2474590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Classical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7A26871-6A64-10BE-F188-40BCF946ECBB}"/>
              </a:ext>
            </a:extLst>
          </p:cNvPr>
          <p:cNvSpPr txBox="1">
            <a:spLocks/>
          </p:cNvSpPr>
          <p:nvPr/>
        </p:nvSpPr>
        <p:spPr>
          <a:xfrm>
            <a:off x="3333316" y="201168"/>
            <a:ext cx="5523781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Entanglement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D034222-F9AE-2707-AA38-AE13EC02C034}"/>
              </a:ext>
            </a:extLst>
          </p:cNvPr>
          <p:cNvSpPr txBox="1">
            <a:spLocks/>
          </p:cNvSpPr>
          <p:nvPr/>
        </p:nvSpPr>
        <p:spPr>
          <a:xfrm>
            <a:off x="287300" y="3238500"/>
            <a:ext cx="247459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2B08E3A-55F3-DE16-967C-C536D7060B39}"/>
              </a:ext>
            </a:extLst>
          </p:cNvPr>
          <p:cNvSpPr txBox="1">
            <a:spLocks/>
          </p:cNvSpPr>
          <p:nvPr/>
        </p:nvSpPr>
        <p:spPr>
          <a:xfrm>
            <a:off x="3333316" y="3238500"/>
            <a:ext cx="5523781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Entanglement</a:t>
            </a:r>
          </a:p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E61901CC-C499-57D6-AA80-42DF6B6FD804}"/>
              </a:ext>
            </a:extLst>
          </p:cNvPr>
          <p:cNvSpPr txBox="1">
            <a:spLocks/>
          </p:cNvSpPr>
          <p:nvPr/>
        </p:nvSpPr>
        <p:spPr>
          <a:xfrm>
            <a:off x="384665" y="1035979"/>
            <a:ext cx="4422047" cy="1800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Correlations exist in classical systems. You can prepare a state like this classically, but</a:t>
            </a:r>
          </a:p>
          <a:p>
            <a:pPr marL="342900" indent="-342900" defTabSz="914518">
              <a:spcAft>
                <a:spcPts val="1800"/>
              </a:spcAft>
              <a:buFontTx/>
              <a:buAutoNum type="alphaLcParenBoth"/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Using a copy of resources</a:t>
            </a:r>
          </a:p>
          <a:p>
            <a:pPr marL="342900" indent="-342900" defTabSz="914518">
              <a:spcAft>
                <a:spcPts val="1800"/>
              </a:spcAft>
              <a:buFontTx/>
              <a:buAutoNum type="alphaLcParenBoth"/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Measurement of bit 0 doesn’t affect bit 2, it reveals which copy you have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A9BDFC-3CFB-C4F2-7459-0E86C941B3F1}"/>
              </a:ext>
            </a:extLst>
          </p:cNvPr>
          <p:cNvSpPr/>
          <p:nvPr/>
        </p:nvSpPr>
        <p:spPr bwMode="auto">
          <a:xfrm>
            <a:off x="8038008" y="806999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6ECCC70-E240-F327-BAD8-F36F0C217F8A}"/>
              </a:ext>
            </a:extLst>
          </p:cNvPr>
          <p:cNvSpPr/>
          <p:nvPr/>
        </p:nvSpPr>
        <p:spPr bwMode="auto">
          <a:xfrm>
            <a:off x="8476500" y="806999"/>
            <a:ext cx="228600" cy="22860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DD275DA-06F0-8645-CDAF-E5777E889799}"/>
              </a:ext>
            </a:extLst>
          </p:cNvPr>
          <p:cNvSpPr/>
          <p:nvPr/>
        </p:nvSpPr>
        <p:spPr bwMode="auto">
          <a:xfrm>
            <a:off x="8914992" y="806999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91F958-9097-D5E8-7BA4-3C4D01C0588E}"/>
              </a:ext>
            </a:extLst>
          </p:cNvPr>
          <p:cNvSpPr/>
          <p:nvPr/>
        </p:nvSpPr>
        <p:spPr bwMode="auto">
          <a:xfrm>
            <a:off x="9353484" y="806999"/>
            <a:ext cx="228600" cy="22860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Placeholder 5">
                <a:extLst>
                  <a:ext uri="{FF2B5EF4-FFF2-40B4-BE49-F238E27FC236}">
                    <a16:creationId xmlns:a16="http://schemas.microsoft.com/office/drawing/2014/main" id="{4A2C2D12-9E85-C4D3-7A03-C67B28A153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664" y="4277687"/>
                <a:ext cx="4380983" cy="7145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Qubits can be entangled, with different entanglements in different superpositions on a single set of qubits:</a:t>
                </a:r>
              </a:p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If you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 to be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, you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 is also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 Placeholder 5">
                <a:extLst>
                  <a:ext uri="{FF2B5EF4-FFF2-40B4-BE49-F238E27FC236}">
                    <a16:creationId xmlns:a16="http://schemas.microsoft.com/office/drawing/2014/main" id="{4A2C2D12-9E85-C4D3-7A03-C67B28A15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4" y="4277687"/>
                <a:ext cx="4380983" cy="714551"/>
              </a:xfrm>
              <a:prstGeom prst="rect">
                <a:avLst/>
              </a:prstGeom>
              <a:blipFill>
                <a:blip r:embed="rId2"/>
                <a:stretch>
                  <a:fillRect l="-3199" t="-10256" r="-834" b="-160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2B8BC43-A154-404A-F113-9892CD13F878}"/>
                  </a:ext>
                </a:extLst>
              </p:cNvPr>
              <p:cNvSpPr txBox="1"/>
              <p:nvPr/>
            </p:nvSpPr>
            <p:spPr>
              <a:xfrm>
                <a:off x="5142724" y="1439383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𝑠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𝑝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(0101)+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𝑝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(1010)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2B8BC43-A154-404A-F113-9892CD13F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724" y="1439383"/>
                <a:ext cx="1374045" cy="601451"/>
              </a:xfrm>
              <a:prstGeom prst="rect">
                <a:avLst/>
              </a:prstGeom>
              <a:blipFill>
                <a:blip r:embed="rId3"/>
                <a:stretch>
                  <a:fillRect l="-4444" r="-924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11BDE951-791A-DF00-3861-CB4D9801F7FA}"/>
              </a:ext>
            </a:extLst>
          </p:cNvPr>
          <p:cNvSpPr/>
          <p:nvPr/>
        </p:nvSpPr>
        <p:spPr bwMode="auto">
          <a:xfrm>
            <a:off x="9353484" y="1979508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E78F49F-B8CF-C39F-DBA5-58B8EFA4FF0F}"/>
              </a:ext>
            </a:extLst>
          </p:cNvPr>
          <p:cNvSpPr/>
          <p:nvPr/>
        </p:nvSpPr>
        <p:spPr bwMode="auto">
          <a:xfrm>
            <a:off x="8038008" y="1979508"/>
            <a:ext cx="228600" cy="22860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C05069A-F02B-5612-49AA-7A155CF5C292}"/>
              </a:ext>
            </a:extLst>
          </p:cNvPr>
          <p:cNvSpPr/>
          <p:nvPr/>
        </p:nvSpPr>
        <p:spPr bwMode="auto">
          <a:xfrm>
            <a:off x="8476500" y="1979508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6E62EB3-9F82-7B68-5407-4876E570F952}"/>
              </a:ext>
            </a:extLst>
          </p:cNvPr>
          <p:cNvSpPr/>
          <p:nvPr/>
        </p:nvSpPr>
        <p:spPr bwMode="auto">
          <a:xfrm>
            <a:off x="8914992" y="1979508"/>
            <a:ext cx="228600" cy="228600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5">
                <a:extLst>
                  <a:ext uri="{FF2B5EF4-FFF2-40B4-BE49-F238E27FC236}">
                    <a16:creationId xmlns:a16="http://schemas.microsoft.com/office/drawing/2014/main" id="{E32126D5-2F41-7130-BAA0-2B519F7802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69893" y="572128"/>
                <a:ext cx="2168892" cy="13161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4-bit copy A, in state 0101, selected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4-bit copy B, in state 1010, selected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  <a:p>
                <a:pPr defTabSz="914518">
                  <a:spcAft>
                    <a:spcPts val="1800"/>
                  </a:spcAft>
                </a:pPr>
                <a:endParaRPr lang="en-US" sz="1800" kern="0" dirty="0">
                  <a:solidFill>
                    <a:srgbClr val="000000"/>
                  </a:solidFill>
                  <a:latin typeface="IBM Plex Sans Light"/>
                </a:endParaRPr>
              </a:p>
            </p:txBody>
          </p:sp>
        </mc:Choice>
        <mc:Fallback xmlns="">
          <p:sp>
            <p:nvSpPr>
              <p:cNvPr id="38" name="Text Placeholder 5">
                <a:extLst>
                  <a:ext uri="{FF2B5EF4-FFF2-40B4-BE49-F238E27FC236}">
                    <a16:creationId xmlns:a16="http://schemas.microsoft.com/office/drawing/2014/main" id="{E32126D5-2F41-7130-BAA0-2B519F780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9893" y="572128"/>
                <a:ext cx="2168892" cy="1316166"/>
              </a:xfrm>
              <a:prstGeom prst="rect">
                <a:avLst/>
              </a:prstGeom>
              <a:blipFill>
                <a:blip r:embed="rId4"/>
                <a:stretch>
                  <a:fillRect l="-6461" t="-5556" r="-5056" b="-638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702F511-03A1-9A2A-D504-E2EFC5D7FED8}"/>
                  </a:ext>
                </a:extLst>
              </p:cNvPr>
              <p:cNvSpPr txBox="1"/>
              <p:nvPr/>
            </p:nvSpPr>
            <p:spPr>
              <a:xfrm>
                <a:off x="7807744" y="4220490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𝜓</m:t>
                        </m:r>
                      </m:e>
                    </m:d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=</m:t>
                    </m:r>
                    <m:f>
                      <m:fPr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fPr>
                      <m:num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</m:t>
                        </m:r>
                      </m:num>
                      <m:den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√2</m:t>
                        </m:r>
                      </m:den>
                    </m:f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( </m:t>
                    </m:r>
                    <m:d>
                      <m:dPr>
                        <m:begChr m:val="|"/>
                        <m:endChr m:val="⟩"/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0101</m:t>
                        </m:r>
                      </m:e>
                    </m:d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101</m:t>
                        </m:r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0</m:t>
                        </m:r>
                      </m:e>
                    </m:d>
                  </m:oMath>
                </a14:m>
                <a:r>
                  <a:rPr lang="en-US" kern="0" dirty="0">
                    <a:solidFill>
                      <a:srgbClr val="000000"/>
                    </a:solidFill>
                    <a:latin typeface="IBM Plex Sans Light"/>
                    <a:sym typeface="IBM Plex Sans Light"/>
                  </a:rPr>
                  <a:t>)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702F511-03A1-9A2A-D504-E2EFC5D7F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744" y="4220490"/>
                <a:ext cx="1374045" cy="601451"/>
              </a:xfrm>
              <a:prstGeom prst="rect">
                <a:avLst/>
              </a:prstGeom>
              <a:blipFill>
                <a:blip r:embed="rId5"/>
                <a:stretch>
                  <a:fillRect l="-2667" t="-4040" r="-1057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BD701A1-F6FD-C58B-AD9C-D7AE8DA68A05}"/>
                  </a:ext>
                </a:extLst>
              </p:cNvPr>
              <p:cNvSpPr txBox="1"/>
              <p:nvPr/>
            </p:nvSpPr>
            <p:spPr>
              <a:xfrm>
                <a:off x="7652654" y="5355244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BD701A1-F6FD-C58B-AD9C-D7AE8DA68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654" y="5355244"/>
                <a:ext cx="1374045" cy="601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DB21399A-B194-E008-5963-68C70CAC3CF6}"/>
              </a:ext>
            </a:extLst>
          </p:cNvPr>
          <p:cNvSpPr txBox="1">
            <a:spLocks/>
          </p:cNvSpPr>
          <p:nvPr/>
        </p:nvSpPr>
        <p:spPr>
          <a:xfrm>
            <a:off x="7807744" y="4828498"/>
            <a:ext cx="4380983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Here, we use “</a:t>
            </a:r>
            <a:r>
              <a:rPr lang="en-US" sz="1800" kern="0" dirty="0" err="1">
                <a:solidFill>
                  <a:srgbClr val="000000"/>
                </a:solidFill>
                <a:latin typeface="IBM Plex Sans Light"/>
              </a:rPr>
              <a:t>littlendian</a:t>
            </a: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” ordering:</a:t>
            </a:r>
          </a:p>
        </p:txBody>
      </p:sp>
    </p:spTree>
    <p:extLst>
      <p:ext uri="{BB962C8B-B14F-4D97-AF65-F5344CB8AC3E}">
        <p14:creationId xmlns:p14="http://schemas.microsoft.com/office/powerpoint/2010/main" val="367514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14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8748F4-EEC4-9243-3511-16F8520CFCBC}"/>
              </a:ext>
            </a:extLst>
          </p:cNvPr>
          <p:cNvSpPr txBox="1">
            <a:spLocks/>
          </p:cNvSpPr>
          <p:nvPr/>
        </p:nvSpPr>
        <p:spPr>
          <a:xfrm>
            <a:off x="287300" y="201168"/>
            <a:ext cx="2474590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Classical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5FBE90-4FDD-A0C1-3B5D-77D26E9C4C4E}"/>
              </a:ext>
            </a:extLst>
          </p:cNvPr>
          <p:cNvSpPr txBox="1">
            <a:spLocks/>
          </p:cNvSpPr>
          <p:nvPr/>
        </p:nvSpPr>
        <p:spPr>
          <a:xfrm>
            <a:off x="3333316" y="201168"/>
            <a:ext cx="5523781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Bits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EA25E04-A402-5D9E-977B-3D1AD07F4FB2}"/>
              </a:ext>
            </a:extLst>
          </p:cNvPr>
          <p:cNvSpPr txBox="1">
            <a:spLocks/>
          </p:cNvSpPr>
          <p:nvPr/>
        </p:nvSpPr>
        <p:spPr>
          <a:xfrm>
            <a:off x="287300" y="3238500"/>
            <a:ext cx="247459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 dirty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8118D3-B233-85D0-432B-CED8D85A5D5E}"/>
              </a:ext>
            </a:extLst>
          </p:cNvPr>
          <p:cNvSpPr txBox="1">
            <a:spLocks/>
          </p:cNvSpPr>
          <p:nvPr/>
        </p:nvSpPr>
        <p:spPr>
          <a:xfrm>
            <a:off x="3333316" y="3238500"/>
            <a:ext cx="5523781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Qubits</a:t>
            </a:r>
          </a:p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5">
                <a:extLst>
                  <a:ext uri="{FF2B5EF4-FFF2-40B4-BE49-F238E27FC236}">
                    <a16:creationId xmlns:a16="http://schemas.microsoft.com/office/drawing/2014/main" id="{4F3A7276-7F60-10F1-46C7-27B02789C2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665" y="1177789"/>
                <a:ext cx="3923161" cy="7145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A single set of </a:t>
                </a:r>
                <a14:m>
                  <m:oMath xmlns:m="http://schemas.openxmlformats.org/officeDocument/2006/math">
                    <m:r>
                      <a:rPr lang="en-US" sz="18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 bits can be in any one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 possible states.</a:t>
                </a:r>
              </a:p>
            </p:txBody>
          </p:sp>
        </mc:Choice>
        <mc:Fallback xmlns="">
          <p:sp>
            <p:nvSpPr>
              <p:cNvPr id="8" name="Text Placeholder 5">
                <a:extLst>
                  <a:ext uri="{FF2B5EF4-FFF2-40B4-BE49-F238E27FC236}">
                    <a16:creationId xmlns:a16="http://schemas.microsoft.com/office/drawing/2014/main" id="{4F3A7276-7F60-10F1-46C7-27B02789C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5" y="1177789"/>
                <a:ext cx="3923161" cy="714551"/>
              </a:xfrm>
              <a:prstGeom prst="rect">
                <a:avLst/>
              </a:prstGeom>
              <a:blipFill>
                <a:blip r:embed="rId2"/>
                <a:stretch>
                  <a:fillRect l="-3571" t="-10256" r="-3571" b="-25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5">
                <a:extLst>
                  <a:ext uri="{FF2B5EF4-FFF2-40B4-BE49-F238E27FC236}">
                    <a16:creationId xmlns:a16="http://schemas.microsoft.com/office/drawing/2014/main" id="{22C5612F-45CE-31D5-67D0-8C40517792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664" y="4277687"/>
                <a:ext cx="3923161" cy="7145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defTabSz="914518">
                  <a:spcAft>
                    <a:spcPts val="1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A single set of </a:t>
                </a:r>
                <a14:m>
                  <m:oMath xmlns:m="http://schemas.openxmlformats.org/officeDocument/2006/math">
                    <m:r>
                      <a:rPr lang="en-US" sz="1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qubits can be in a superposition of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latin typeface="IBM Plex Sans Light"/>
                  </a:rPr>
                  <a:t> possible states, simultaneously.</a:t>
                </a:r>
              </a:p>
            </p:txBody>
          </p:sp>
        </mc:Choice>
        <mc:Fallback xmlns="">
          <p:sp>
            <p:nvSpPr>
              <p:cNvPr id="9" name="Text Placeholder 5">
                <a:extLst>
                  <a:ext uri="{FF2B5EF4-FFF2-40B4-BE49-F238E27FC236}">
                    <a16:creationId xmlns:a16="http://schemas.microsoft.com/office/drawing/2014/main" id="{22C5612F-45CE-31D5-67D0-8C4051779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4" y="4277687"/>
                <a:ext cx="3923161" cy="714551"/>
              </a:xfrm>
              <a:prstGeom prst="rect">
                <a:avLst/>
              </a:prstGeom>
              <a:blipFill>
                <a:blip r:embed="rId3"/>
                <a:stretch>
                  <a:fillRect l="-3571" t="-10256" b="-4359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C49377D-0B7D-3111-9A2C-AEE64110F633}"/>
              </a:ext>
            </a:extLst>
          </p:cNvPr>
          <p:cNvSpPr txBox="1"/>
          <p:nvPr/>
        </p:nvSpPr>
        <p:spPr>
          <a:xfrm>
            <a:off x="7463851" y="1706749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(0000), (0001), (0010), (0011)…</a:t>
            </a:r>
          </a:p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…(1100), (1101), (1110), (1111)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02AFA-F5BB-2128-4690-74982336C0FC}"/>
              </a:ext>
            </a:extLst>
          </p:cNvPr>
          <p:cNvSpPr txBox="1"/>
          <p:nvPr/>
        </p:nvSpPr>
        <p:spPr>
          <a:xfrm>
            <a:off x="7463850" y="1177789"/>
            <a:ext cx="1002417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i="1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N</a:t>
            </a: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 = 4 possible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786192-D939-6AE5-6841-5D87C9AB3671}"/>
                  </a:ext>
                </a:extLst>
              </p:cNvPr>
              <p:cNvSpPr txBox="1"/>
              <p:nvPr/>
            </p:nvSpPr>
            <p:spPr>
              <a:xfrm>
                <a:off x="7463850" y="4277687"/>
                <a:ext cx="1374045" cy="601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𝑐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0001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+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𝑐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01</m:t>
                          </m:r>
                        </m:e>
                      </m:d>
                      <m:r>
                        <a:rPr lang="en-US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+…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  <a:p>
                <a:pPr defTabSz="2438400">
                  <a:spcBef>
                    <a:spcPts val="2900"/>
                  </a:spcBef>
                  <a:buSzPct val="100000"/>
                </a:pPr>
                <a:r>
                  <a:rPr lang="en-US" kern="0" dirty="0">
                    <a:solidFill>
                      <a:srgbClr val="000000"/>
                    </a:solidFill>
                    <a:latin typeface="IBM Plex Sans Light"/>
                    <a:sym typeface="IBM Plex Sans Light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sSub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𝑐</m:t>
                        </m:r>
                      </m:e>
                      <m:sub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14</m:t>
                        </m:r>
                      </m:sub>
                    </m:sSub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1110</m:t>
                        </m:r>
                      </m:e>
                    </m:d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+</m:t>
                    </m:r>
                    <m:sSub>
                      <m:sSubPr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𝑐</m:t>
                        </m:r>
                      </m:e>
                      <m:sub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15</m:t>
                        </m:r>
                      </m:sub>
                    </m:sSub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d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111</m:t>
                        </m:r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1</m:t>
                        </m:r>
                      </m:e>
                    </m:d>
                  </m:oMath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786192-D939-6AE5-6841-5D87C9AB3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850" y="4277687"/>
                <a:ext cx="1374045" cy="601451"/>
              </a:xfrm>
              <a:prstGeom prst="rect">
                <a:avLst/>
              </a:prstGeom>
              <a:blipFill>
                <a:blip r:embed="rId4"/>
                <a:stretch>
                  <a:fillRect l="-10177" t="-1020" r="-131416" b="-7653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0BE65D-C773-15F4-806C-587509630038}"/>
                  </a:ext>
                </a:extLst>
              </p:cNvPr>
              <p:cNvSpPr txBox="1"/>
              <p:nvPr/>
            </p:nvSpPr>
            <p:spPr>
              <a:xfrm>
                <a:off x="10744569" y="4927201"/>
                <a:ext cx="914400" cy="4547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29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𝑐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𝑖</m:t>
                          </m:r>
                        </m:sub>
                      </m:sSub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IBM Plex Sans Light"/>
                        </a:rPr>
                        <m:t>∈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IBM Plex Sans Light"/>
                        </a:rPr>
                        <m:t>ℂ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ea typeface="Cambria Math" panose="02040503050406030204" pitchFamily="18" charset="0"/>
                  <a:sym typeface="IBM Plex Sans Light"/>
                </a:endParaRPr>
              </a:p>
              <a:p>
                <a:pPr marL="444465" indent="-446749" defTabSz="2438400">
                  <a:spcBef>
                    <a:spcPts val="2900"/>
                  </a:spcBef>
                  <a:buSzPct val="100000"/>
                  <a:buFontTx/>
                  <a:buChar char="–"/>
                </a:pPr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0BE65D-C773-15F4-806C-587509630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569" y="4927201"/>
                <a:ext cx="914400" cy="4547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379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4806D-FD2D-7A91-34FC-6936786B2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B0BF1DD-8583-0BF0-971E-BA9E0BF0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Visual representation of qubits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00410-4666-58A4-79A7-70151DC8B4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9759" y="6601452"/>
            <a:ext cx="390652" cy="109337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15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B4E6CD-6B82-F744-D48D-91F24EAAA8C8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A73778-2D21-1C79-1A70-42BEBB0C0059}"/>
                  </a:ext>
                </a:extLst>
              </p:cNvPr>
              <p:cNvSpPr txBox="1"/>
              <p:nvPr/>
            </p:nvSpPr>
            <p:spPr>
              <a:xfrm>
                <a:off x="445770" y="1504950"/>
                <a:ext cx="10393680" cy="1327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 convenient way to picture these quantum states (single qubits) is Bloch sphere.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&gt; =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0&gt; +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|1&gt; =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|0&gt; +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𝜑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|1&gt;</m:t>
                    </m:r>
                  </m:oMath>
                </a14:m>
                <a:r>
                  <a:rPr lang="en-US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algn="l"/>
                <a:endParaRPr lang="en-US" dirty="0"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A73778-2D21-1C79-1A70-42BEBB0C0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" y="1504950"/>
                <a:ext cx="10393680" cy="1327992"/>
              </a:xfrm>
              <a:prstGeom prst="rect">
                <a:avLst/>
              </a:prstGeom>
              <a:blipFill>
                <a:blip r:embed="rId2"/>
                <a:stretch>
                  <a:fillRect l="-352" t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9B98D2F-3EEF-C973-AA08-F49982DDAE6D}"/>
              </a:ext>
            </a:extLst>
          </p:cNvPr>
          <p:cNvGrpSpPr/>
          <p:nvPr/>
        </p:nvGrpSpPr>
        <p:grpSpPr>
          <a:xfrm>
            <a:off x="4863853" y="2943769"/>
            <a:ext cx="6625139" cy="1929122"/>
            <a:chOff x="1754914" y="2942975"/>
            <a:chExt cx="7586589" cy="2311539"/>
          </a:xfrm>
        </p:grpSpPr>
        <p:pic>
          <p:nvPicPr>
            <p:cNvPr id="6" name="Picture 5" descr="A close-up of a sphere&#10;&#10;Description automatically generated">
              <a:extLst>
                <a:ext uri="{FF2B5EF4-FFF2-40B4-BE49-F238E27FC236}">
                  <a16:creationId xmlns:a16="http://schemas.microsoft.com/office/drawing/2014/main" id="{6D1A76E6-F4E7-C298-7A71-0309388F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914" y="2942975"/>
              <a:ext cx="7586589" cy="231153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40AFAF-CF5F-F3BE-210C-A27046016747}"/>
                </a:ext>
              </a:extLst>
            </p:cNvPr>
            <p:cNvSpPr/>
            <p:nvPr/>
          </p:nvSpPr>
          <p:spPr bwMode="auto">
            <a:xfrm>
              <a:off x="2025869" y="3030921"/>
              <a:ext cx="6960476" cy="3980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F0BE0F-9A4A-4788-8EB9-5BC1CCF150EB}"/>
              </a:ext>
            </a:extLst>
          </p:cNvPr>
          <p:cNvSpPr txBox="1"/>
          <p:nvPr/>
        </p:nvSpPr>
        <p:spPr>
          <a:xfrm>
            <a:off x="6990055" y="4858481"/>
            <a:ext cx="64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|+&gt;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F0449-4A67-48C2-9E5F-8C96243BEB24}"/>
              </a:ext>
            </a:extLst>
          </p:cNvPr>
          <p:cNvSpPr txBox="1"/>
          <p:nvPr/>
        </p:nvSpPr>
        <p:spPr>
          <a:xfrm>
            <a:off x="8597078" y="4858481"/>
            <a:ext cx="64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|-&gt;</a:t>
            </a:r>
          </a:p>
        </p:txBody>
      </p:sp>
      <p:pic>
        <p:nvPicPr>
          <p:cNvPr id="10" name="Picture 9" descr="A diagram of a circle with a circle and a circle with a circle with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48A3AEE7-DDDA-DC6B-AB85-E6C238677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5" y="2880073"/>
            <a:ext cx="3977099" cy="2717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5657C0-E6A8-551F-8341-1BB0D5CCDC87}"/>
              </a:ext>
            </a:extLst>
          </p:cNvPr>
          <p:cNvSpPr txBox="1"/>
          <p:nvPr/>
        </p:nvSpPr>
        <p:spPr>
          <a:xfrm>
            <a:off x="445672" y="5667084"/>
            <a:ext cx="4579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Image source: https://www.sharetechnote.com/html/QC/QuantumComputing_BlochSphere.html</a:t>
            </a:r>
          </a:p>
        </p:txBody>
      </p:sp>
    </p:spTree>
    <p:extLst>
      <p:ext uri="{BB962C8B-B14F-4D97-AF65-F5344CB8AC3E}">
        <p14:creationId xmlns:p14="http://schemas.microsoft.com/office/powerpoint/2010/main" val="414878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01793" y="6473558"/>
            <a:ext cx="2743200" cy="365125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16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185F89-6412-6A30-CBA8-B138E9EB7CE3}"/>
              </a:ext>
            </a:extLst>
          </p:cNvPr>
          <p:cNvSpPr txBox="1">
            <a:spLocks/>
          </p:cNvSpPr>
          <p:nvPr/>
        </p:nvSpPr>
        <p:spPr>
          <a:xfrm>
            <a:off x="287999" y="288036"/>
            <a:ext cx="5115274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E4AB71D1-EF9D-2673-DF93-B660E0FAD7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999" y="1714500"/>
                <a:ext cx="3530966" cy="42862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0" marR="0" indent="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127990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25598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383971" marR="0" indent="-127990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571386" marR="0" indent="-228554" algn="l" defTabSz="1218956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14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921346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1102595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1283843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1465091" marR="0" indent="-194466" algn="l" defTabSz="1218956" rtl="0" eaLnBrk="1" latinLnBrk="0" hangingPunct="1">
                  <a:lnSpc>
                    <a:spcPct val="100000"/>
                  </a:lnSpc>
                  <a:spcBef>
                    <a:spcPts val="145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marL="0" marR="0" lvl="0" indent="0" algn="l" defTabSz="1218956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  <a:t>Measuring the state of a qubit, even one in superposition, yields a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IBM Plex Sans Light"/>
                          </a:rPr>
                        </m:ctrlPr>
                      </m:dPr>
                      <m:e>
                        <m:r>
                          <a: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IBM Plex Sans Light"/>
                          </a:rPr>
                          <m:t>0</m:t>
                        </m:r>
                      </m:e>
                    </m:d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  <a:sym typeface="IBM Plex Sans Light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  <a:t>or a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IBM Plex Sans Light"/>
                          </a:rPr>
                        </m:ctrlPr>
                      </m:d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  <a:sym typeface="IBM Plex Sans Light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  <a:t>.</a:t>
                </a:r>
                <a:b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</a:br>
                <a:b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</a:b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  <a:t>The probability of measuring these states is related to the coefficients in the state vector.</a:t>
                </a:r>
              </a:p>
              <a:p>
                <a:pPr marL="0" marR="0" lvl="0" indent="0" algn="l" defTabSz="1218956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endParaRPr>
              </a:p>
              <a:p>
                <a:pPr marL="0" marR="0" lvl="0" indent="0" algn="l" defTabSz="1218956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  <a:t>The probabilities to the right are measured in the absence of noise.</a:t>
                </a:r>
                <a:b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BM Plex Sans Light"/>
                    <a:ea typeface="+mj-ea"/>
                    <a:cs typeface="+mj-cs"/>
                    <a:sym typeface="IBM Plex Sans Light"/>
                  </a:rPr>
                </a:b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endParaRPr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E4AB71D1-EF9D-2673-DF93-B660E0FAD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99" y="1714500"/>
                <a:ext cx="3530966" cy="4286250"/>
              </a:xfrm>
              <a:prstGeom prst="rect">
                <a:avLst/>
              </a:prstGeom>
              <a:blipFill>
                <a:blip r:embed="rId2"/>
                <a:stretch>
                  <a:fillRect l="-3972" t="-1707" r="-500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3660164-9FA6-77AC-27EB-F124F0107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8" t="27309" r="57193" b="56837"/>
          <a:stretch/>
        </p:blipFill>
        <p:spPr>
          <a:xfrm>
            <a:off x="6650214" y="1825378"/>
            <a:ext cx="5021834" cy="2125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FF351-3CD4-27C3-D7A6-09714802C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7" t="61390" r="62219" b="11159"/>
          <a:stretch/>
        </p:blipFill>
        <p:spPr>
          <a:xfrm>
            <a:off x="6650213" y="4163351"/>
            <a:ext cx="5021835" cy="2295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86105A-0908-F100-95E3-AD67406D5255}"/>
                  </a:ext>
                </a:extLst>
              </p:cNvPr>
              <p:cNvSpPr txBox="1"/>
              <p:nvPr/>
            </p:nvSpPr>
            <p:spPr>
              <a:xfrm>
                <a:off x="6452878" y="1320508"/>
                <a:ext cx="5488530" cy="5850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12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sSub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𝐶𝑁𝑂</m:t>
                              </m:r>
                              <m:sSub>
                                <m:sSubPr>
                                  <m:ctrlPr>
                                    <a:rPr lang="en-US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0,1</m:t>
                                  </m:r>
                                </m:sub>
                              </m:s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𝑦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,0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</m:ctrlPr>
                                </m:fPr>
                                <m:num>
                                  <m:r>
                                    <a:rPr lang="en-US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IBM Plex Sans Light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𝐻</m:t>
                          </m:r>
                        </m:e>
                        <m:sub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≈</m:t>
                      </m:r>
                      <m:r>
                        <a:rPr lang="en-US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0.50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0</m:t>
                          </m:r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+</m:t>
                      </m:r>
                      <m:r>
                        <a:rPr lang="en-US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0.</m:t>
                      </m:r>
                      <m:r>
                        <a:rPr lang="en-US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866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86105A-0908-F100-95E3-AD67406D5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878" y="1320508"/>
                <a:ext cx="5488530" cy="585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282DFD3-A7D4-4B21-EAFD-6C10567AB39A}"/>
              </a:ext>
            </a:extLst>
          </p:cNvPr>
          <p:cNvSpPr txBox="1"/>
          <p:nvPr/>
        </p:nvSpPr>
        <p:spPr>
          <a:xfrm>
            <a:off x="3324587" y="5994400"/>
            <a:ext cx="3490122" cy="4616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IBM Plex Sans Light"/>
              </a:rPr>
              <a:t>H, above  and in the diagram, is the Hadamard gate, not to be confused with the Hamiltonian.</a:t>
            </a:r>
          </a:p>
        </p:txBody>
      </p:sp>
    </p:spTree>
    <p:extLst>
      <p:ext uri="{BB962C8B-B14F-4D97-AF65-F5344CB8AC3E}">
        <p14:creationId xmlns:p14="http://schemas.microsoft.com/office/powerpoint/2010/main" val="2645637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5415" y="6492875"/>
            <a:ext cx="2743200" cy="365125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17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83B160-6373-1F19-8277-533B7D0DF047}"/>
              </a:ext>
            </a:extLst>
          </p:cNvPr>
          <p:cNvSpPr txBox="1">
            <a:spLocks/>
          </p:cNvSpPr>
          <p:nvPr/>
        </p:nvSpPr>
        <p:spPr>
          <a:xfrm>
            <a:off x="383595" y="387789"/>
            <a:ext cx="2474590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Unitaries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164F0A0-8510-BEF2-0733-9034A904DC17}"/>
              </a:ext>
            </a:extLst>
          </p:cNvPr>
          <p:cNvSpPr txBox="1">
            <a:spLocks/>
          </p:cNvSpPr>
          <p:nvPr/>
        </p:nvSpPr>
        <p:spPr>
          <a:xfrm>
            <a:off x="774648" y="1873564"/>
            <a:ext cx="3927720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Time evolution in quantum is described by the Schr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IBM Plex Arabic" panose="020B0803050203000203" pitchFamily="34" charset="-78"/>
                <a:sym typeface="IBM Plex Sans Light"/>
              </a:rPr>
              <a:t>ö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dinger equation.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This means unitary matrices,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which leads to unitary gates.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</a:b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It also gives us complex coefficients.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98BCB9-2739-F7BA-06E4-21B84BAEBA5D}"/>
                  </a:ext>
                </a:extLst>
              </p:cNvPr>
              <p:cNvSpPr txBox="1"/>
              <p:nvPr/>
            </p:nvSpPr>
            <p:spPr>
              <a:xfrm>
                <a:off x="6933938" y="2474627"/>
                <a:ext cx="3130812" cy="17683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defTabSz="2438400">
                  <a:spcBef>
                    <a:spcPts val="12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𝑖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ℏ</m:t>
                      </m:r>
                      <m:f>
                        <m:f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fPr>
                        <m:num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𝑑</m:t>
                          </m:r>
                        </m:num>
                        <m:den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𝐻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  <a:p>
                <a:pPr defTabSz="2438400">
                  <a:spcBef>
                    <a:spcPts val="12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→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IBM Plex Sans Light"/>
                        </a:rPr>
                        <m:t>=</m:t>
                      </m:r>
                      <m:sSup>
                        <m:sSupPr>
                          <m:ctrlP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𝑒</m:t>
                          </m:r>
                        </m:e>
                        <m:sup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−</m:t>
                          </m:r>
                          <m:r>
                            <a:rPr lang="en-US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𝑖𝐻𝑡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IBM Plex Sans Light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𝑡</m:t>
                              </m:r>
                              <m:r>
                                <a:rPr lang="en-US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IBM Plex Sans Light"/>
                                </a:rPr>
                                <m:t>=0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  <a:p>
                <a:pPr defTabSz="2438400">
                  <a:spcBef>
                    <a:spcPts val="1200"/>
                  </a:spcBef>
                  <a:buSzPct val="100000"/>
                </a:pPr>
                <a:endParaRPr lang="en-US" kern="0" dirty="0">
                  <a:solidFill>
                    <a:srgbClr val="000000"/>
                  </a:solidFill>
                  <a:latin typeface="IBM Plex Sans Light"/>
                  <a:sym typeface="IBM Plex Sans Ligh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98BCB9-2739-F7BA-06E4-21B84BAEB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938" y="2474627"/>
                <a:ext cx="3130812" cy="17683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76B7FEA-004B-6C47-C067-EB0B03F7D8C8}"/>
              </a:ext>
            </a:extLst>
          </p:cNvPr>
          <p:cNvSpPr txBox="1">
            <a:spLocks/>
          </p:cNvSpPr>
          <p:nvPr/>
        </p:nvSpPr>
        <p:spPr>
          <a:xfrm>
            <a:off x="7389213" y="1980575"/>
            <a:ext cx="2420483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Schr</a:t>
            </a:r>
            <a:r>
              <a:rPr lang="en-US" sz="1800" kern="0" dirty="0">
                <a:solidFill>
                  <a:srgbClr val="000000"/>
                </a:solidFill>
                <a:latin typeface="IBM Plex Sans Light"/>
                <a:cs typeface="IBM Plex Arabic" panose="020B0803050203000203" pitchFamily="34" charset="-78"/>
              </a:rPr>
              <a:t>ö</a:t>
            </a: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dinger equation: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41EE75A-3165-E0A9-D774-7E9BDE1F9F58}"/>
              </a:ext>
            </a:extLst>
          </p:cNvPr>
          <p:cNvSpPr txBox="1">
            <a:spLocks/>
          </p:cNvSpPr>
          <p:nvPr/>
        </p:nvSpPr>
        <p:spPr>
          <a:xfrm>
            <a:off x="7677713" y="4776223"/>
            <a:ext cx="2131983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Unitary operators: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327C5E8-9D87-6092-79B2-E4929684F7A8}"/>
              </a:ext>
            </a:extLst>
          </p:cNvPr>
          <p:cNvSpPr/>
          <p:nvPr/>
        </p:nvSpPr>
        <p:spPr bwMode="auto">
          <a:xfrm rot="16200000">
            <a:off x="8412549" y="3245209"/>
            <a:ext cx="173589" cy="452129"/>
          </a:xfrm>
          <a:prstGeom prst="lef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688406-CB36-E3A1-7BAF-EA4B062AA35A}"/>
                  </a:ext>
                </a:extLst>
              </p:cNvPr>
              <p:cNvSpPr txBox="1"/>
              <p:nvPr/>
            </p:nvSpPr>
            <p:spPr>
              <a:xfrm>
                <a:off x="6907144" y="5194180"/>
                <a:ext cx="4609895" cy="418191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𝑒</m:t>
                        </m:r>
                      </m:e>
                      <m:sup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𝑖</m:t>
                        </m:r>
                        <m:sSup>
                          <m:sSupPr>
                            <m:ctrlPr>
                              <a:rPr lang="en-US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IBM Plex Sans Light"/>
                              </a:rPr>
                            </m:ctrlPr>
                          </m:sSupPr>
                          <m:e>
                            <m:r>
                              <a:rPr lang="en-US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IBM Plex Sans Light"/>
                              </a:rPr>
                              <m:t>𝐻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𝑒</m:t>
                        </m:r>
                      </m:e>
                      <m:sup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−</m:t>
                        </m:r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𝑖</m:t>
                        </m:r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𝐻</m:t>
                        </m:r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𝑡</m:t>
                        </m:r>
                      </m:sup>
                    </m:sSup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BM Plex Sans Light"/>
                      </a:rPr>
                      <m:t>=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IBM Plex Sans Light"/>
                  </a:rPr>
                  <a:t> reversibility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688406-CB36-E3A1-7BAF-EA4B062AA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144" y="5194180"/>
                <a:ext cx="4609895" cy="418191"/>
              </a:xfrm>
              <a:prstGeom prst="rect">
                <a:avLst/>
              </a:prstGeom>
              <a:blipFill>
                <a:blip r:embed="rId3"/>
                <a:stretch>
                  <a:fillRect b="-2173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1565BD-DDCD-1A87-0D75-890175037AB6}"/>
                  </a:ext>
                </a:extLst>
              </p:cNvPr>
              <p:cNvSpPr txBox="1"/>
              <p:nvPr/>
            </p:nvSpPr>
            <p:spPr>
              <a:xfrm>
                <a:off x="7570511" y="3704925"/>
                <a:ext cx="3211402" cy="378245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</m:ctrlPr>
                      </m:sSupPr>
                      <m:e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𝑈</m:t>
                        </m:r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=</m:t>
                        </m:r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𝑒</m:t>
                        </m:r>
                      </m:e>
                      <m:sup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−</m:t>
                        </m:r>
                        <m: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BM Plex Sans Light"/>
                          </a:rPr>
                          <m:t>𝑖𝐻𝑡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IBM Plex Sans Light"/>
                  </a:rPr>
                  <a:t> is unitary!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1565BD-DDCD-1A87-0D75-890175037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511" y="3704925"/>
                <a:ext cx="3211402" cy="378245"/>
              </a:xfrm>
              <a:prstGeom prst="rect">
                <a:avLst/>
              </a:prstGeom>
              <a:blipFill>
                <a:blip r:embed="rId4"/>
                <a:stretch>
                  <a:fillRect t="-8065" b="-241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6BAF95A-D687-68BF-CD58-C699FF141B17}"/>
              </a:ext>
            </a:extLst>
          </p:cNvPr>
          <p:cNvSpPr txBox="1"/>
          <p:nvPr/>
        </p:nvSpPr>
        <p:spPr>
          <a:xfrm>
            <a:off x="774648" y="5978188"/>
            <a:ext cx="10223187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IBM Plex Sans Light"/>
              </a:rPr>
              <a:t>H is the Hamiltonian, the operator describing the energy of the system, different from case to case, not to be confused with the Hadamard gate.</a:t>
            </a:r>
          </a:p>
        </p:txBody>
      </p:sp>
    </p:spTree>
    <p:extLst>
      <p:ext uri="{BB962C8B-B14F-4D97-AF65-F5344CB8AC3E}">
        <p14:creationId xmlns:p14="http://schemas.microsoft.com/office/powerpoint/2010/main" val="3555063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18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E24883-C03F-A4FB-B266-47471121EF1C}"/>
              </a:ext>
            </a:extLst>
          </p:cNvPr>
          <p:cNvSpPr txBox="1">
            <a:spLocks/>
          </p:cNvSpPr>
          <p:nvPr/>
        </p:nvSpPr>
        <p:spPr>
          <a:xfrm>
            <a:off x="287300" y="201168"/>
            <a:ext cx="2474590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Classical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6E9D0F-B65E-E676-E2B7-4F2BF51C11A8}"/>
              </a:ext>
            </a:extLst>
          </p:cNvPr>
          <p:cNvSpPr txBox="1">
            <a:spLocks/>
          </p:cNvSpPr>
          <p:nvPr/>
        </p:nvSpPr>
        <p:spPr>
          <a:xfrm>
            <a:off x="3333316" y="201168"/>
            <a:ext cx="5523781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Gates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A98A717-5F80-8FA6-53D6-60E3F882721F}"/>
              </a:ext>
            </a:extLst>
          </p:cNvPr>
          <p:cNvSpPr txBox="1">
            <a:spLocks/>
          </p:cNvSpPr>
          <p:nvPr/>
        </p:nvSpPr>
        <p:spPr>
          <a:xfrm>
            <a:off x="287300" y="3238500"/>
            <a:ext cx="247459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83E0FB-094D-8D90-673E-1B77488DAE1E}"/>
              </a:ext>
            </a:extLst>
          </p:cNvPr>
          <p:cNvSpPr txBox="1">
            <a:spLocks/>
          </p:cNvSpPr>
          <p:nvPr/>
        </p:nvSpPr>
        <p:spPr>
          <a:xfrm>
            <a:off x="3333316" y="3238500"/>
            <a:ext cx="5523781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Unitary Gates</a:t>
            </a:r>
          </a:p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4DEE999-F77C-8EDD-8D40-92731677BD27}"/>
              </a:ext>
            </a:extLst>
          </p:cNvPr>
          <p:cNvSpPr txBox="1">
            <a:spLocks/>
          </p:cNvSpPr>
          <p:nvPr/>
        </p:nvSpPr>
        <p:spPr>
          <a:xfrm>
            <a:off x="384665" y="1177789"/>
            <a:ext cx="3923161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Classical gates may or may not be unitary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6DE7B22-B58B-B180-6A44-C35348510CBC}"/>
              </a:ext>
            </a:extLst>
          </p:cNvPr>
          <p:cNvSpPr txBox="1">
            <a:spLocks/>
          </p:cNvSpPr>
          <p:nvPr/>
        </p:nvSpPr>
        <p:spPr>
          <a:xfrm>
            <a:off x="384664" y="4277687"/>
            <a:ext cx="3923161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Quantum gates are unitary.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097C3-65E1-7F8D-5925-B3E79263B279}"/>
              </a:ext>
            </a:extLst>
          </p:cNvPr>
          <p:cNvSpPr txBox="1"/>
          <p:nvPr/>
        </p:nvSpPr>
        <p:spPr>
          <a:xfrm>
            <a:off x="5929750" y="950411"/>
            <a:ext cx="361534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XOR</a:t>
            </a:r>
            <a:r>
              <a:rPr lang="en-US" kern="0" baseline="30000" dirty="0">
                <a:solidFill>
                  <a:srgbClr val="000000"/>
                </a:solidFill>
                <a:latin typeface="IBM Plex Sans Light"/>
                <a:sym typeface="IBM Plex Sans Light"/>
              </a:rPr>
              <a:t>1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A901EFB-330A-A50B-D4F0-68A37A865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490033"/>
              </p:ext>
            </p:extLst>
          </p:nvPr>
        </p:nvGraphicFramePr>
        <p:xfrm>
          <a:off x="8510405" y="966863"/>
          <a:ext cx="1498465" cy="1854200"/>
        </p:xfrm>
        <a:graphic>
          <a:graphicData uri="http://schemas.openxmlformats.org/drawingml/2006/table">
            <a:tbl>
              <a:tblPr firstRow="1" bandRow="1"/>
              <a:tblGrid>
                <a:gridCol w="340304">
                  <a:extLst>
                    <a:ext uri="{9D8B030D-6E8A-4147-A177-3AD203B41FA5}">
                      <a16:colId xmlns:a16="http://schemas.microsoft.com/office/drawing/2014/main" val="2252229587"/>
                    </a:ext>
                  </a:extLst>
                </a:gridCol>
                <a:gridCol w="400967">
                  <a:extLst>
                    <a:ext uri="{9D8B030D-6E8A-4147-A177-3AD203B41FA5}">
                      <a16:colId xmlns:a16="http://schemas.microsoft.com/office/drawing/2014/main" val="3711523430"/>
                    </a:ext>
                  </a:extLst>
                </a:gridCol>
                <a:gridCol w="757194">
                  <a:extLst>
                    <a:ext uri="{9D8B030D-6E8A-4147-A177-3AD203B41FA5}">
                      <a16:colId xmlns:a16="http://schemas.microsoft.com/office/drawing/2014/main" val="136808809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/>
                        <a:t>A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B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/>
                        <a:t>B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B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/>
                        <a:t>A XOR B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7046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14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44337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517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63984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F0E2A4D-F5CA-F616-02EC-8D1C811A0881}"/>
              </a:ext>
            </a:extLst>
          </p:cNvPr>
          <p:cNvSpPr txBox="1"/>
          <p:nvPr/>
        </p:nvSpPr>
        <p:spPr>
          <a:xfrm>
            <a:off x="5926168" y="4228880"/>
            <a:ext cx="361534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CNOT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F1F10292-3863-E4EA-E1B3-FF7F94629D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3564569"/>
                  </p:ext>
                </p:extLst>
              </p:nvPr>
            </p:nvGraphicFramePr>
            <p:xfrm>
              <a:off x="8510406" y="4223484"/>
              <a:ext cx="1498464" cy="18542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73801">
                      <a:extLst>
                        <a:ext uri="{9D8B030D-6E8A-4147-A177-3AD203B41FA5}">
                          <a16:colId xmlns:a16="http://schemas.microsoft.com/office/drawing/2014/main" val="2252229587"/>
                        </a:ext>
                      </a:extLst>
                    </a:gridCol>
                    <a:gridCol w="386297">
                      <a:extLst>
                        <a:ext uri="{9D8B030D-6E8A-4147-A177-3AD203B41FA5}">
                          <a16:colId xmlns:a16="http://schemas.microsoft.com/office/drawing/2014/main" val="3711523430"/>
                        </a:ext>
                      </a:extLst>
                    </a:gridCol>
                    <a:gridCol w="738366">
                      <a:extLst>
                        <a:ext uri="{9D8B030D-6E8A-4147-A177-3AD203B41FA5}">
                          <a16:colId xmlns:a16="http://schemas.microsoft.com/office/drawing/2014/main" val="13680880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x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y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output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70468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481420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443372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555177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6398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F1F10292-3863-E4EA-E1B3-FF7F94629D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3564569"/>
                  </p:ext>
                </p:extLst>
              </p:nvPr>
            </p:nvGraphicFramePr>
            <p:xfrm>
              <a:off x="8510406" y="4223484"/>
              <a:ext cx="1498464" cy="18542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73801">
                      <a:extLst>
                        <a:ext uri="{9D8B030D-6E8A-4147-A177-3AD203B41FA5}">
                          <a16:colId xmlns:a16="http://schemas.microsoft.com/office/drawing/2014/main" val="2252229587"/>
                        </a:ext>
                      </a:extLst>
                    </a:gridCol>
                    <a:gridCol w="386297">
                      <a:extLst>
                        <a:ext uri="{9D8B030D-6E8A-4147-A177-3AD203B41FA5}">
                          <a16:colId xmlns:a16="http://schemas.microsoft.com/office/drawing/2014/main" val="3711523430"/>
                        </a:ext>
                      </a:extLst>
                    </a:gridCol>
                    <a:gridCol w="738366">
                      <a:extLst>
                        <a:ext uri="{9D8B030D-6E8A-4147-A177-3AD203B41FA5}">
                          <a16:colId xmlns:a16="http://schemas.microsoft.com/office/drawing/2014/main" val="13680880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x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y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output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704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101639" r="-311475" b="-3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101639" r="-196875" b="-3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101639" r="-4132" b="-3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481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201639" r="-311475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201639" r="-196875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201639" r="-4132" b="-2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4433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301639" r="-311475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301639" r="-196875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301639" r="-4132" b="-1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5551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401639" r="-311475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401639" r="-196875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401639" r="-4132" b="-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6398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FA42703-56A6-CFF1-77CF-B7AF4667EB99}"/>
              </a:ext>
            </a:extLst>
          </p:cNvPr>
          <p:cNvSpPr txBox="1"/>
          <p:nvPr/>
        </p:nvSpPr>
        <p:spPr>
          <a:xfrm>
            <a:off x="5962980" y="6049060"/>
            <a:ext cx="2420063" cy="37555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Reversible!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F5E234-A65C-437A-AD7C-16CF77F241AB}"/>
                  </a:ext>
                </a:extLst>
              </p:cNvPr>
              <p:cNvSpPr txBox="1"/>
              <p:nvPr/>
            </p:nvSpPr>
            <p:spPr>
              <a:xfrm>
                <a:off x="5732186" y="5582289"/>
                <a:ext cx="2492595" cy="369332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IBM Plex Sans Ligh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F5E234-A65C-437A-AD7C-16CF77F24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186" y="5582289"/>
                <a:ext cx="2492595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AB4585F-3472-31B3-1DCA-7D7F65472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67" t="28663" r="64906" b="62567"/>
          <a:stretch/>
        </p:blipFill>
        <p:spPr>
          <a:xfrm>
            <a:off x="6908915" y="4135430"/>
            <a:ext cx="486311" cy="9494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EF8D40-C587-7D5F-9EB8-F6B464AAB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7937" y="1327752"/>
            <a:ext cx="1833071" cy="660318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A64724D-9695-5FAC-0583-9B032C49E738}"/>
              </a:ext>
            </a:extLst>
          </p:cNvPr>
          <p:cNvSpPr txBox="1">
            <a:spLocks/>
          </p:cNvSpPr>
          <p:nvPr/>
        </p:nvSpPr>
        <p:spPr>
          <a:xfrm>
            <a:off x="6478620" y="2364088"/>
            <a:ext cx="1388781" cy="571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444465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61591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901671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107629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184306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2205631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256820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2930769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1218956"/>
            <a:r>
              <a:rPr lang="en-US" sz="800" kern="0" baseline="30000" dirty="0">
                <a:solidFill>
                  <a:srgbClr val="000000"/>
                </a:solidFill>
                <a:latin typeface="IBM Plex Sans" panose="020B0503050203000203" pitchFamily="34" charset="0"/>
              </a:rPr>
              <a:t>1</a:t>
            </a:r>
            <a:r>
              <a:rPr lang="en-US" sz="800" kern="0" dirty="0">
                <a:solidFill>
                  <a:srgbClr val="000000"/>
                </a:solidFill>
                <a:latin typeface="IBM Plex Sans" panose="020B0503050203000203" pitchFamily="34" charset="0"/>
              </a:rPr>
              <a:t>Source: Wikipedia Commons</a:t>
            </a:r>
          </a:p>
        </p:txBody>
      </p:sp>
    </p:spTree>
    <p:extLst>
      <p:ext uri="{BB962C8B-B14F-4D97-AF65-F5344CB8AC3E}">
        <p14:creationId xmlns:p14="http://schemas.microsoft.com/office/powerpoint/2010/main" val="473554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DB42A-1435-9873-5720-666FE9DBE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5DB44C4-CF5E-B090-FE9B-E4728345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Operating on qubits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8EF73-4BF3-802C-2141-B6859C3AD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53093" y="6574221"/>
            <a:ext cx="400707" cy="255989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19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B428CE-A5BF-550F-65B5-64D30F8BEE83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C86B59-C71D-23CD-AB55-C66DE2495B0D}"/>
                  </a:ext>
                </a:extLst>
              </p:cNvPr>
              <p:cNvSpPr txBox="1"/>
              <p:nvPr/>
            </p:nvSpPr>
            <p:spPr>
              <a:xfrm>
                <a:off x="741372" y="1590403"/>
                <a:ext cx="10393680" cy="4190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Since we model qubits as complex vectors in Hilbert space, we operate on a quantum state with linear transformations, hence matrices!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In this case, the matrices must be unitary matrices, that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†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. So, potentially all the elements of SU(n).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For single qubits, we have very commonly used matrices called Pauli matrices.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We have larger unitary matrices for multi-qubit operations (4x4 for 2-qubits etc.)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Now, we can think about these as quantum gates and build quantum circuits</a:t>
                </a:r>
              </a:p>
              <a:p>
                <a:pPr algn="l"/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C86B59-C71D-23CD-AB55-C66DE2495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72" y="1590403"/>
                <a:ext cx="10393680" cy="4190250"/>
              </a:xfrm>
              <a:prstGeom prst="rect">
                <a:avLst/>
              </a:prstGeom>
              <a:blipFill>
                <a:blip r:embed="rId2"/>
                <a:stretch>
                  <a:fillRect l="-411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611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600CC51-EA69-FE94-1C46-6350D057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Learning outcomes of Session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4585E-21EC-FF4F-B0F2-2FAAC44D6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D21A02-2F24-ECF4-B652-66F62D3FD7F4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38DBA-1FCA-806B-0BE0-96781DBE31DF}"/>
              </a:ext>
            </a:extLst>
          </p:cNvPr>
          <p:cNvSpPr txBox="1"/>
          <p:nvPr/>
        </p:nvSpPr>
        <p:spPr>
          <a:xfrm>
            <a:off x="280415" y="1778383"/>
            <a:ext cx="10393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Learning about the history of quantum computing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Understanding different technologies for building quantum computers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The difference between classical computing and quantum computing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A clear understanding of the fundamental concepts in quantum computing such as qubits, quantum gates and circuits, and measurement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Distinguishing different complexity classes and where quantum can make a difference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Exploration of different application of quantum computing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Learning about the near-term and fault-tolerant quantum hardware developments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Setting up a local environment to use Qiskit 1.0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Learning the implementation of quantum gates, observables and primitives in Qiskit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Understanding the transpilation of a circuit on a real quantum backend</a:t>
            </a:r>
          </a:p>
        </p:txBody>
      </p:sp>
    </p:spTree>
    <p:extLst>
      <p:ext uri="{BB962C8B-B14F-4D97-AF65-F5344CB8AC3E}">
        <p14:creationId xmlns:p14="http://schemas.microsoft.com/office/powerpoint/2010/main" val="3515196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20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62D577-C793-1BEC-E61E-55D73401CAB4}"/>
              </a:ext>
            </a:extLst>
          </p:cNvPr>
          <p:cNvSpPr txBox="1">
            <a:spLocks/>
          </p:cNvSpPr>
          <p:nvPr/>
        </p:nvSpPr>
        <p:spPr>
          <a:xfrm>
            <a:off x="287300" y="201168"/>
            <a:ext cx="2474590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Classical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8E658B-6F1C-4794-F7EB-EA8E8D809830}"/>
              </a:ext>
            </a:extLst>
          </p:cNvPr>
          <p:cNvSpPr txBox="1">
            <a:spLocks/>
          </p:cNvSpPr>
          <p:nvPr/>
        </p:nvSpPr>
        <p:spPr>
          <a:xfrm>
            <a:off x="3333316" y="201168"/>
            <a:ext cx="5523781" cy="266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Gates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3B8354-EDC8-CDE4-F6D8-5FCC3C32AB09}"/>
              </a:ext>
            </a:extLst>
          </p:cNvPr>
          <p:cNvSpPr txBox="1">
            <a:spLocks/>
          </p:cNvSpPr>
          <p:nvPr/>
        </p:nvSpPr>
        <p:spPr>
          <a:xfrm>
            <a:off x="287300" y="3238500"/>
            <a:ext cx="247459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F62FE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</a:t>
            </a: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F62FE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3634AF0-0454-E7A2-9350-729A8CA387FF}"/>
              </a:ext>
            </a:extLst>
          </p:cNvPr>
          <p:cNvSpPr txBox="1">
            <a:spLocks/>
          </p:cNvSpPr>
          <p:nvPr/>
        </p:nvSpPr>
        <p:spPr>
          <a:xfrm>
            <a:off x="3333316" y="3238500"/>
            <a:ext cx="5523781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393113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749658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1142771" marR="0" indent="-393113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99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Unitary Gates</a:t>
            </a:r>
          </a:p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193D2DA-33C3-2282-8753-5C113A6DBBAB}"/>
              </a:ext>
            </a:extLst>
          </p:cNvPr>
          <p:cNvSpPr txBox="1">
            <a:spLocks/>
          </p:cNvSpPr>
          <p:nvPr/>
        </p:nvSpPr>
        <p:spPr>
          <a:xfrm>
            <a:off x="384665" y="1177789"/>
            <a:ext cx="3923161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Classical gates may or may not be unitary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0DB1C8-7BB3-9A22-6732-06385436F784}"/>
              </a:ext>
            </a:extLst>
          </p:cNvPr>
          <p:cNvSpPr txBox="1">
            <a:spLocks/>
          </p:cNvSpPr>
          <p:nvPr/>
        </p:nvSpPr>
        <p:spPr>
          <a:xfrm>
            <a:off x="384664" y="4277687"/>
            <a:ext cx="3923161" cy="7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solidFill>
                  <a:srgbClr val="000000"/>
                </a:solidFill>
                <a:latin typeface="IBM Plex Sans Light"/>
              </a:rPr>
              <a:t>Quantum gates are unitary.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AE2C5-6D4C-D967-E86B-E462A1EC329C}"/>
              </a:ext>
            </a:extLst>
          </p:cNvPr>
          <p:cNvSpPr txBox="1"/>
          <p:nvPr/>
        </p:nvSpPr>
        <p:spPr>
          <a:xfrm>
            <a:off x="5929750" y="950411"/>
            <a:ext cx="361534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XOR</a:t>
            </a:r>
            <a:r>
              <a:rPr lang="en-US" kern="0" baseline="30000" dirty="0">
                <a:solidFill>
                  <a:srgbClr val="000000"/>
                </a:solidFill>
                <a:latin typeface="IBM Plex Sans Light"/>
                <a:sym typeface="IBM Plex Sans Light"/>
              </a:rPr>
              <a:t>1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09BF77-0C79-FBC2-BF9D-B1612B0D5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490033"/>
              </p:ext>
            </p:extLst>
          </p:nvPr>
        </p:nvGraphicFramePr>
        <p:xfrm>
          <a:off x="8510405" y="966863"/>
          <a:ext cx="1498465" cy="1854200"/>
        </p:xfrm>
        <a:graphic>
          <a:graphicData uri="http://schemas.openxmlformats.org/drawingml/2006/table">
            <a:tbl>
              <a:tblPr firstRow="1" bandRow="1"/>
              <a:tblGrid>
                <a:gridCol w="340304">
                  <a:extLst>
                    <a:ext uri="{9D8B030D-6E8A-4147-A177-3AD203B41FA5}">
                      <a16:colId xmlns:a16="http://schemas.microsoft.com/office/drawing/2014/main" val="2252229587"/>
                    </a:ext>
                  </a:extLst>
                </a:gridCol>
                <a:gridCol w="400967">
                  <a:extLst>
                    <a:ext uri="{9D8B030D-6E8A-4147-A177-3AD203B41FA5}">
                      <a16:colId xmlns:a16="http://schemas.microsoft.com/office/drawing/2014/main" val="3711523430"/>
                    </a:ext>
                  </a:extLst>
                </a:gridCol>
                <a:gridCol w="757194">
                  <a:extLst>
                    <a:ext uri="{9D8B030D-6E8A-4147-A177-3AD203B41FA5}">
                      <a16:colId xmlns:a16="http://schemas.microsoft.com/office/drawing/2014/main" val="136808809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/>
                        <a:t>A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B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/>
                        <a:t>B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B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/>
                        <a:t>A XOR B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7046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14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44337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517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BM Plex Sans Light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6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63984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4D580F-4332-CE4E-0FB5-0038EA8D18FA}"/>
              </a:ext>
            </a:extLst>
          </p:cNvPr>
          <p:cNvSpPr txBox="1"/>
          <p:nvPr/>
        </p:nvSpPr>
        <p:spPr>
          <a:xfrm>
            <a:off x="5926168" y="4228880"/>
            <a:ext cx="361534" cy="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latin typeface="IBM Plex Sans Light"/>
                <a:sym typeface="IBM Plex Sans Light"/>
              </a:rPr>
              <a:t>CNOT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05E88B0-2206-CA91-E9D9-ED512A1DA5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8779955"/>
                  </p:ext>
                </p:extLst>
              </p:nvPr>
            </p:nvGraphicFramePr>
            <p:xfrm>
              <a:off x="8510406" y="4223484"/>
              <a:ext cx="1498464" cy="18542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73801">
                      <a:extLst>
                        <a:ext uri="{9D8B030D-6E8A-4147-A177-3AD203B41FA5}">
                          <a16:colId xmlns:a16="http://schemas.microsoft.com/office/drawing/2014/main" val="2252229587"/>
                        </a:ext>
                      </a:extLst>
                    </a:gridCol>
                    <a:gridCol w="386297">
                      <a:extLst>
                        <a:ext uri="{9D8B030D-6E8A-4147-A177-3AD203B41FA5}">
                          <a16:colId xmlns:a16="http://schemas.microsoft.com/office/drawing/2014/main" val="3711523430"/>
                        </a:ext>
                      </a:extLst>
                    </a:gridCol>
                    <a:gridCol w="738366">
                      <a:extLst>
                        <a:ext uri="{9D8B030D-6E8A-4147-A177-3AD203B41FA5}">
                          <a16:colId xmlns:a16="http://schemas.microsoft.com/office/drawing/2014/main" val="13680880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x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y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output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70468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481420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443372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|10⟩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555177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|01⟩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3A6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6398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05E88B0-2206-CA91-E9D9-ED512A1DA5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8779955"/>
                  </p:ext>
                </p:extLst>
              </p:nvPr>
            </p:nvGraphicFramePr>
            <p:xfrm>
              <a:off x="8510406" y="4223484"/>
              <a:ext cx="1498464" cy="18542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73801">
                      <a:extLst>
                        <a:ext uri="{9D8B030D-6E8A-4147-A177-3AD203B41FA5}">
                          <a16:colId xmlns:a16="http://schemas.microsoft.com/office/drawing/2014/main" val="2252229587"/>
                        </a:ext>
                      </a:extLst>
                    </a:gridCol>
                    <a:gridCol w="386297">
                      <a:extLst>
                        <a:ext uri="{9D8B030D-6E8A-4147-A177-3AD203B41FA5}">
                          <a16:colId xmlns:a16="http://schemas.microsoft.com/office/drawing/2014/main" val="3711523430"/>
                        </a:ext>
                      </a:extLst>
                    </a:gridCol>
                    <a:gridCol w="738366">
                      <a:extLst>
                        <a:ext uri="{9D8B030D-6E8A-4147-A177-3AD203B41FA5}">
                          <a16:colId xmlns:a16="http://schemas.microsoft.com/office/drawing/2014/main" val="13680880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x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y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IBM Plex Sans Light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output</a:t>
                          </a:r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381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9FB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704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101639" r="-311475" b="-3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101639" r="-196875" b="-3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381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101639" r="-4132" b="-3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481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201639" r="-311475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201639" r="-196875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201639" r="-4132" b="-2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4433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301639" r="-311475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301639" r="-196875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301639" r="-4132" b="-1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5551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639" t="-401639" r="-311475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6875" t="-401639" r="-196875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000000"/>
                          </a:solidFill>
                        </a:lnL>
                        <a:lnR w="12700" cmpd="sng">
                          <a:solidFill>
                            <a:srgbClr val="000000"/>
                          </a:solidFill>
                        </a:lnR>
                        <a:lnT w="12700" cmpd="sng">
                          <a:solidFill>
                            <a:srgbClr val="000000"/>
                          </a:solidFill>
                        </a:lnT>
                        <a:lnB w="12700" cmpd="sng">
                          <a:solidFill>
                            <a:srgbClr val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4132" t="-401639" r="-4132" b="-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6398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7A64771-6396-3437-C78C-9CED1B1EC057}"/>
              </a:ext>
            </a:extLst>
          </p:cNvPr>
          <p:cNvSpPr txBox="1"/>
          <p:nvPr/>
        </p:nvSpPr>
        <p:spPr>
          <a:xfrm>
            <a:off x="5962980" y="6049060"/>
            <a:ext cx="2420063" cy="37555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Reversible!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9E10A8-4D7D-AE70-BF0B-41B07B6B8A54}"/>
                  </a:ext>
                </a:extLst>
              </p:cNvPr>
              <p:cNvSpPr txBox="1"/>
              <p:nvPr/>
            </p:nvSpPr>
            <p:spPr>
              <a:xfrm>
                <a:off x="5732186" y="5582289"/>
                <a:ext cx="2492595" cy="369332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IBM Plex Sans Ligh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9E10A8-4D7D-AE70-BF0B-41B07B6B8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186" y="5582289"/>
                <a:ext cx="2492595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EC79603-77BB-9A0B-6518-E88CC8DF83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67" t="28663" r="64906" b="62567"/>
          <a:stretch/>
        </p:blipFill>
        <p:spPr>
          <a:xfrm>
            <a:off x="6908915" y="4135430"/>
            <a:ext cx="486311" cy="9494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C44333F-E6DC-2ADD-E0B8-E90A36E0B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7937" y="1327752"/>
            <a:ext cx="1833071" cy="660318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7D7FA3E-7C28-C2AB-3814-CB728D984DA4}"/>
              </a:ext>
            </a:extLst>
          </p:cNvPr>
          <p:cNvSpPr txBox="1">
            <a:spLocks/>
          </p:cNvSpPr>
          <p:nvPr/>
        </p:nvSpPr>
        <p:spPr>
          <a:xfrm>
            <a:off x="6478620" y="2364088"/>
            <a:ext cx="1388781" cy="571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444465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61591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901671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1076298" marR="0" indent="-446749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86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184306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2205631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2568200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2930769" marR="0" indent="-389009" algn="l" defTabSz="2438400" rtl="0" latinLnBrk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1218956"/>
            <a:r>
              <a:rPr lang="en-US" sz="800" kern="0" baseline="30000" dirty="0">
                <a:solidFill>
                  <a:srgbClr val="000000"/>
                </a:solidFill>
                <a:latin typeface="IBM Plex Sans" panose="020B0503050203000203" pitchFamily="34" charset="0"/>
              </a:rPr>
              <a:t>1</a:t>
            </a:r>
            <a:r>
              <a:rPr lang="en-US" sz="800" kern="0" dirty="0">
                <a:solidFill>
                  <a:srgbClr val="000000"/>
                </a:solidFill>
                <a:latin typeface="IBM Plex Sans" panose="020B0503050203000203" pitchFamily="34" charset="0"/>
              </a:rPr>
              <a:t>Source: Wikipedia Commons</a:t>
            </a:r>
          </a:p>
        </p:txBody>
      </p:sp>
    </p:spTree>
    <p:extLst>
      <p:ext uri="{BB962C8B-B14F-4D97-AF65-F5344CB8AC3E}">
        <p14:creationId xmlns:p14="http://schemas.microsoft.com/office/powerpoint/2010/main" val="200327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53C3-091B-C167-5080-31883A35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EF53830-5FD5-6363-51D0-9589634E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An example of quantum circuit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9DFCD-AC36-0B0F-1745-7F4B355CAE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5" y="6593929"/>
            <a:ext cx="448483" cy="236282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21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3AE32-11C1-06FA-A91F-192F0BC7FBEE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DA6B9E2A-0150-FB30-D7CF-4DB456E00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28" y="1556845"/>
            <a:ext cx="9259290" cy="2666473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E85B1085-5128-2089-840A-A6B67F0F9D2A}"/>
              </a:ext>
            </a:extLst>
          </p:cNvPr>
          <p:cNvSpPr/>
          <p:nvPr/>
        </p:nvSpPr>
        <p:spPr bwMode="auto">
          <a:xfrm>
            <a:off x="1131176" y="1816976"/>
            <a:ext cx="204952" cy="1237593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53A96-B9DF-B544-EE53-7F5689D6CBFB}"/>
              </a:ext>
            </a:extLst>
          </p:cNvPr>
          <p:cNvSpPr txBox="1"/>
          <p:nvPr/>
        </p:nvSpPr>
        <p:spPr>
          <a:xfrm>
            <a:off x="113940" y="2112606"/>
            <a:ext cx="9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Qubits initialized at 0 state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1905822-A7E9-49B4-4565-F18AB8125466}"/>
              </a:ext>
            </a:extLst>
          </p:cNvPr>
          <p:cNvSpPr/>
          <p:nvPr/>
        </p:nvSpPr>
        <p:spPr bwMode="auto">
          <a:xfrm>
            <a:off x="1086884" y="3259521"/>
            <a:ext cx="204952" cy="688457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26DFC-39B0-362B-7014-880891391BAA}"/>
              </a:ext>
            </a:extLst>
          </p:cNvPr>
          <p:cNvSpPr txBox="1"/>
          <p:nvPr/>
        </p:nvSpPr>
        <p:spPr>
          <a:xfrm>
            <a:off x="55178" y="3296827"/>
            <a:ext cx="11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Classical bits for measurement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A59113-9860-F1C9-9CF6-FC312939DDC4}"/>
              </a:ext>
            </a:extLst>
          </p:cNvPr>
          <p:cNvCxnSpPr/>
          <p:nvPr/>
        </p:nvCxnSpPr>
        <p:spPr bwMode="auto">
          <a:xfrm flipH="1">
            <a:off x="3401410" y="2758937"/>
            <a:ext cx="941990" cy="173423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D63967-5C2E-12CC-5428-40F6B486790C}"/>
                  </a:ext>
                </a:extLst>
              </p:cNvPr>
              <p:cNvSpPr txBox="1"/>
              <p:nvPr/>
            </p:nvSpPr>
            <p:spPr>
              <a:xfrm>
                <a:off x="2451537" y="4560966"/>
                <a:ext cx="1631731" cy="1676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Hadamard gate, puts the qubit into uniform superposition of 0 and 1 states</a:t>
                </a:r>
              </a:p>
              <a:p>
                <a:pPr algn="l"/>
                <a:endParaRPr lang="en-US" sz="1400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IBM Plex Sans" charset="0"/>
                          <a:cs typeface="Arial" panose="020B0604020202020204" pitchFamily="34" charset="0"/>
                        </a:rPr>
                        <m:t>𝐻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IBM Plex Sans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D63967-5C2E-12CC-5428-40F6B4867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537" y="4560966"/>
                <a:ext cx="1631731" cy="1676100"/>
              </a:xfrm>
              <a:prstGeom prst="rect">
                <a:avLst/>
              </a:prstGeom>
              <a:blipFill>
                <a:blip r:embed="rId3"/>
                <a:stretch>
                  <a:fillRect r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3AAC5A-5DA2-AAF5-7B5D-A8E46DC247AE}"/>
              </a:ext>
            </a:extLst>
          </p:cNvPr>
          <p:cNvCxnSpPr/>
          <p:nvPr/>
        </p:nvCxnSpPr>
        <p:spPr bwMode="auto">
          <a:xfrm>
            <a:off x="5025259" y="3121572"/>
            <a:ext cx="1070741" cy="14393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FE817F-D38D-FEF4-BFEB-72BBCC4B2534}"/>
              </a:ext>
            </a:extLst>
          </p:cNvPr>
          <p:cNvCxnSpPr/>
          <p:nvPr/>
        </p:nvCxnSpPr>
        <p:spPr bwMode="auto">
          <a:xfrm>
            <a:off x="5919952" y="2652548"/>
            <a:ext cx="331074" cy="186621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BDC797-A5E0-3870-27D1-8C979F403954}"/>
                  </a:ext>
                </a:extLst>
              </p:cNvPr>
              <p:cNvSpPr txBox="1"/>
              <p:nvPr/>
            </p:nvSpPr>
            <p:spPr>
              <a:xfrm>
                <a:off x="5171090" y="4569639"/>
                <a:ext cx="2270234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An entangling gate that call CNOT gate</a:t>
                </a:r>
              </a:p>
              <a:p>
                <a:pPr algn="l"/>
                <a:endParaRPr lang="en-US" sz="1400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IBM Plex Sans" charset="0"/>
                          <a:cs typeface="Arial" panose="020B0604020202020204" pitchFamily="34" charset="0"/>
                        </a:rPr>
                        <m:t>𝐶𝑁𝑂𝑇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IBM Plex Sans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BDC797-A5E0-3870-27D1-8C979F403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090" y="4569639"/>
                <a:ext cx="2270234" cy="1481881"/>
              </a:xfrm>
              <a:prstGeom prst="rect">
                <a:avLst/>
              </a:prstGeom>
              <a:blipFill>
                <a:blip r:embed="rId4"/>
                <a:stretch>
                  <a:fillRect t="-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035E90-1C44-C6C3-E1A9-2C53780FDA56}"/>
              </a:ext>
            </a:extLst>
          </p:cNvPr>
          <p:cNvCxnSpPr>
            <a:cxnSpLocks/>
          </p:cNvCxnSpPr>
          <p:nvPr/>
        </p:nvCxnSpPr>
        <p:spPr bwMode="auto">
          <a:xfrm>
            <a:off x="7794761" y="2758937"/>
            <a:ext cx="486077" cy="180202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87FC1B-E51D-BE4A-2730-8C0F19D93661}"/>
              </a:ext>
            </a:extLst>
          </p:cNvPr>
          <p:cNvSpPr txBox="1"/>
          <p:nvPr/>
        </p:nvSpPr>
        <p:spPr>
          <a:xfrm>
            <a:off x="7878857" y="4690241"/>
            <a:ext cx="1426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Measuring the qubits onto classical bits to get the state 0 or 1.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C6DB5E-152E-FDDC-3D05-58EEF61D4487}"/>
              </a:ext>
            </a:extLst>
          </p:cNvPr>
          <p:cNvCxnSpPr>
            <a:cxnSpLocks/>
          </p:cNvCxnSpPr>
          <p:nvPr/>
        </p:nvCxnSpPr>
        <p:spPr bwMode="auto">
          <a:xfrm>
            <a:off x="9230710" y="3220107"/>
            <a:ext cx="1070741" cy="116955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7F3782-D2DF-E778-1F28-58B0670B4E9C}"/>
              </a:ext>
            </a:extLst>
          </p:cNvPr>
          <p:cNvSpPr txBox="1"/>
          <p:nvPr/>
        </p:nvSpPr>
        <p:spPr>
          <a:xfrm>
            <a:off x="9873181" y="4518766"/>
            <a:ext cx="1694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Some extra post-measurement gates that are problem specific</a:t>
            </a:r>
          </a:p>
        </p:txBody>
      </p:sp>
    </p:spTree>
    <p:extLst>
      <p:ext uri="{BB962C8B-B14F-4D97-AF65-F5344CB8AC3E}">
        <p14:creationId xmlns:p14="http://schemas.microsoft.com/office/powerpoint/2010/main" val="4060538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53C3-091B-C167-5080-31883A35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9DFCD-AC36-0B0F-1745-7F4B355C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22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3AE32-11C1-06FA-A91F-192F0BC7FBEE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28FDC9C-436C-D665-FCF8-0B87C6F9A460}"/>
              </a:ext>
            </a:extLst>
          </p:cNvPr>
          <p:cNvSpPr txBox="1">
            <a:spLocks/>
          </p:cNvSpPr>
          <p:nvPr/>
        </p:nvSpPr>
        <p:spPr>
          <a:xfrm>
            <a:off x="287998" y="288036"/>
            <a:ext cx="5516799" cy="1196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Light" panose="020B0403050203000203" pitchFamily="34" charset="0"/>
                <a:ea typeface="+mj-ea"/>
                <a:cs typeface="+mj-cs"/>
                <a:sym typeface="IBM Plex Sans Light"/>
              </a:rPr>
              <a:t>Foundations - differences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cxnSp>
        <p:nvCxnSpPr>
          <p:cNvPr id="22" name="Straight Connector 21" descr="Vertical column divider">
            <a:extLst>
              <a:ext uri="{FF2B5EF4-FFF2-40B4-BE49-F238E27FC236}">
                <a16:creationId xmlns:a16="http://schemas.microsoft.com/office/drawing/2014/main" id="{4B1FC228-64B4-CEC1-4A16-AACCAE8FD797}"/>
              </a:ext>
            </a:extLst>
          </p:cNvPr>
          <p:cNvCxnSpPr/>
          <p:nvPr/>
        </p:nvCxnSpPr>
        <p:spPr bwMode="auto">
          <a:xfrm>
            <a:off x="6093683" y="283874"/>
            <a:ext cx="0" cy="5715049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F6255CA-4F85-0B48-A2FC-CC21B984D253}"/>
              </a:ext>
            </a:extLst>
          </p:cNvPr>
          <p:cNvSpPr txBox="1">
            <a:spLocks/>
          </p:cNvSpPr>
          <p:nvPr/>
        </p:nvSpPr>
        <p:spPr>
          <a:xfrm>
            <a:off x="6380919" y="288036"/>
            <a:ext cx="2476178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Quantum	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6123680-29C3-6B2D-2952-5710D93B0E0D}"/>
              </a:ext>
            </a:extLst>
          </p:cNvPr>
          <p:cNvSpPr txBox="1">
            <a:spLocks/>
          </p:cNvSpPr>
          <p:nvPr/>
        </p:nvSpPr>
        <p:spPr>
          <a:xfrm>
            <a:off x="6380919" y="1714500"/>
            <a:ext cx="2476178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1pPr>
            <a:lvl2pPr marL="91422" marR="0" indent="-91422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2pPr>
            <a:lvl3pPr marL="182843" marR="0" indent="-91422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3pPr>
            <a:lvl4pPr marL="274265" marR="0" indent="-91422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Superposition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 _                              _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Entanglement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_                                _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Interference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Measure a single state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Unitary gates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Complex coefficients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 panose="020B0503050203000203" pitchFamily="34" charset="0"/>
              <a:ea typeface="+mj-ea"/>
              <a:cs typeface="+mj-cs"/>
              <a:sym typeface="IBM Plex Sans Light"/>
            </a:endParaRPr>
          </a:p>
        </p:txBody>
      </p:sp>
      <p:cxnSp>
        <p:nvCxnSpPr>
          <p:cNvPr id="25" name="Straight Connector 24" descr="Vertical column divider">
            <a:extLst>
              <a:ext uri="{FF2B5EF4-FFF2-40B4-BE49-F238E27FC236}">
                <a16:creationId xmlns:a16="http://schemas.microsoft.com/office/drawing/2014/main" id="{C31F9D5C-727A-27BD-B875-F8EBA962D207}"/>
              </a:ext>
            </a:extLst>
          </p:cNvPr>
          <p:cNvCxnSpPr/>
          <p:nvPr/>
        </p:nvCxnSpPr>
        <p:spPr bwMode="auto">
          <a:xfrm>
            <a:off x="9142810" y="285366"/>
            <a:ext cx="0" cy="5715049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06F0149-D51E-5DD0-1346-97EA460EEC6E}"/>
              </a:ext>
            </a:extLst>
          </p:cNvPr>
          <p:cNvSpPr txBox="1">
            <a:spLocks/>
          </p:cNvSpPr>
          <p:nvPr/>
        </p:nvSpPr>
        <p:spPr>
          <a:xfrm>
            <a:off x="9428522" y="288036"/>
            <a:ext cx="2479352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Classical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0D60865F-BA2A-6182-D288-DB0FC4FB36B6}"/>
              </a:ext>
            </a:extLst>
          </p:cNvPr>
          <p:cNvSpPr txBox="1">
            <a:spLocks/>
          </p:cNvSpPr>
          <p:nvPr/>
        </p:nvSpPr>
        <p:spPr>
          <a:xfrm>
            <a:off x="9431697" y="1714500"/>
            <a:ext cx="2476178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1pPr>
            <a:lvl2pPr marL="91422" marR="0" indent="-91422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2pPr>
            <a:lvl3pPr marL="182843" marR="0" indent="-91422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3pPr>
            <a:lvl4pPr marL="274265" marR="0" indent="-91422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000" b="0" i="0" u="none" strike="noStrike" cap="none" spc="0" baseline="0">
                <a:solidFill>
                  <a:schemeClr val="tx1"/>
                </a:solidFill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On or off – probabilistic “superposition” has cost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Independent system states –“entanglement” possible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No interference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Measure a single state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Unitary &amp; non-unitary gates</a:t>
            </a:r>
          </a:p>
          <a:p>
            <a:pPr marL="0" marR="0" lvl="0" indent="0" algn="l" defTabSz="91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Real coefficients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 panose="020B0503050203000203" pitchFamily="34" charset="0"/>
              <a:ea typeface="+mj-ea"/>
              <a:cs typeface="+mj-cs"/>
              <a:sym typeface="IBM Plex Sans Light"/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7D0A8509-35EF-0585-1B4E-E35E73640964}"/>
              </a:ext>
            </a:extLst>
          </p:cNvPr>
          <p:cNvSpPr txBox="1">
            <a:spLocks/>
          </p:cNvSpPr>
          <p:nvPr/>
        </p:nvSpPr>
        <p:spPr>
          <a:xfrm>
            <a:off x="287999" y="4883929"/>
            <a:ext cx="4939240" cy="490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kern="0" dirty="0">
                <a:solidFill>
                  <a:srgbClr val="000000"/>
                </a:solidFill>
                <a:latin typeface="IBM Plex Sans Light"/>
              </a:rPr>
              <a:t>Are these attributes of quantum </a:t>
            </a:r>
            <a:r>
              <a:rPr lang="en-US" i="1" kern="0" dirty="0">
                <a:solidFill>
                  <a:srgbClr val="000000"/>
                </a:solidFill>
                <a:latin typeface="IBM Plex Sans Light"/>
              </a:rPr>
              <a:t>better </a:t>
            </a:r>
            <a:r>
              <a:rPr lang="en-US" kern="0" dirty="0">
                <a:solidFill>
                  <a:srgbClr val="000000"/>
                </a:solidFill>
                <a:latin typeface="IBM Plex Sans Light"/>
              </a:rPr>
              <a:t> in all cases?</a:t>
            </a:r>
          </a:p>
          <a:p>
            <a:pPr defTabSz="914518">
              <a:spcAft>
                <a:spcPts val="1800"/>
              </a:spcAft>
            </a:pPr>
            <a:r>
              <a:rPr lang="en-US" kern="0" dirty="0">
                <a:solidFill>
                  <a:srgbClr val="000000"/>
                </a:solidFill>
                <a:latin typeface="IBM Plex Sans Light"/>
              </a:rPr>
              <a:t>No. They’re different. So where can they bring value?</a:t>
            </a:r>
          </a:p>
        </p:txBody>
      </p:sp>
    </p:spTree>
    <p:extLst>
      <p:ext uri="{BB962C8B-B14F-4D97-AF65-F5344CB8AC3E}">
        <p14:creationId xmlns:p14="http://schemas.microsoft.com/office/powerpoint/2010/main" val="146433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53C3-091B-C167-5080-31883A35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9DFCD-AC36-0B0F-1745-7F4B355C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23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3AE32-11C1-06FA-A91F-192F0BC7FBEE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649D1B-B42A-CDD5-68AF-ED0A88E608ED}"/>
              </a:ext>
            </a:extLst>
          </p:cNvPr>
          <p:cNvSpPr txBox="1">
            <a:spLocks/>
          </p:cNvSpPr>
          <p:nvPr/>
        </p:nvSpPr>
        <p:spPr>
          <a:xfrm>
            <a:off x="287998" y="288036"/>
            <a:ext cx="6773664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Understanding complexities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113749F-CEA4-2165-4FA3-6A4293FCFBA1}"/>
              </a:ext>
            </a:extLst>
          </p:cNvPr>
          <p:cNvSpPr txBox="1">
            <a:spLocks/>
          </p:cNvSpPr>
          <p:nvPr/>
        </p:nvSpPr>
        <p:spPr>
          <a:xfrm>
            <a:off x="287999" y="1714500"/>
            <a:ext cx="2477765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P (polynomial)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: problems that can be solved in polynomial time.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NP – (non-deterministic polynomial)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: Can check a solution in polynomial time, but can’t find one in polynomial time.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NP Complete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: NP-Hard problems also in NP, solutions of which map to solve all NP.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7C2332-C607-9426-5A00-6746F52DA174}"/>
              </a:ext>
            </a:extLst>
          </p:cNvPr>
          <p:cNvSpPr txBox="1">
            <a:spLocks/>
          </p:cNvSpPr>
          <p:nvPr/>
        </p:nvSpPr>
        <p:spPr>
          <a:xfrm>
            <a:off x="3333316" y="1714500"/>
            <a:ext cx="2475384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NP Hard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: Problems as hard as the hardest problems in NP.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BQP (Bounded-error quantum polynomial)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: solvable by a quantum computer in polynomial time, with an error probability of at most 1/3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58549E-F204-1291-FA38-CBBEA094ABCF}"/>
              </a:ext>
            </a:extLst>
          </p:cNvPr>
          <p:cNvGrpSpPr/>
          <p:nvPr/>
        </p:nvGrpSpPr>
        <p:grpSpPr>
          <a:xfrm>
            <a:off x="6747981" y="1056664"/>
            <a:ext cx="4894729" cy="4974092"/>
            <a:chOff x="6924017" y="1056664"/>
            <a:chExt cx="4894729" cy="49740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F0940D-E226-6524-CE8C-614B4D2B323F}"/>
                </a:ext>
              </a:extLst>
            </p:cNvPr>
            <p:cNvSpPr txBox="1"/>
            <p:nvPr/>
          </p:nvSpPr>
          <p:spPr>
            <a:xfrm>
              <a:off x="6924017" y="5292092"/>
              <a:ext cx="4894729" cy="73866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</a:rPr>
                <a:t>Some complexity classes, under the assumption that P is not equal to NP. Note all class assignments are subject to the uncertainty of complexity class structure.</a:t>
              </a: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1985F541-6175-F26F-5C0E-A307A56ED979}"/>
                </a:ext>
              </a:extLst>
            </p:cNvPr>
            <p:cNvSpPr txBox="1">
              <a:spLocks/>
            </p:cNvSpPr>
            <p:nvPr/>
          </p:nvSpPr>
          <p:spPr>
            <a:xfrm>
              <a:off x="7640514" y="4330980"/>
              <a:ext cx="532680" cy="363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BQP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C0A2E8-7770-3D2E-29D4-EA6190ECBA4B}"/>
                </a:ext>
              </a:extLst>
            </p:cNvPr>
            <p:cNvSpPr/>
            <p:nvPr/>
          </p:nvSpPr>
          <p:spPr bwMode="auto">
            <a:xfrm>
              <a:off x="8142351" y="3255300"/>
              <a:ext cx="2418880" cy="1856195"/>
            </a:xfrm>
            <a:prstGeom prst="rect">
              <a:avLst/>
            </a:prstGeom>
            <a:solidFill>
              <a:srgbClr val="D4BBFF"/>
            </a:solidFill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4EFF06-2E10-F62E-629F-8E38A7BEED46}"/>
                </a:ext>
              </a:extLst>
            </p:cNvPr>
            <p:cNvSpPr/>
            <p:nvPr/>
          </p:nvSpPr>
          <p:spPr bwMode="auto">
            <a:xfrm>
              <a:off x="8337079" y="4486234"/>
              <a:ext cx="2016533" cy="628056"/>
            </a:xfrm>
            <a:prstGeom prst="rect">
              <a:avLst/>
            </a:prstGeom>
            <a:solidFill>
              <a:srgbClr val="E5F6FF"/>
            </a:solidFill>
            <a:ln w="19050" cap="flat" cmpd="sng" algn="ctr">
              <a:solidFill>
                <a:srgbClr val="161616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B4E3EA88-7510-0B9D-DA36-AD534D0C3468}"/>
                </a:ext>
              </a:extLst>
            </p:cNvPr>
            <p:cNvSpPr txBox="1">
              <a:spLocks/>
            </p:cNvSpPr>
            <p:nvPr/>
          </p:nvSpPr>
          <p:spPr>
            <a:xfrm>
              <a:off x="9317365" y="4700804"/>
              <a:ext cx="466850" cy="351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P</a:t>
              </a:r>
            </a:p>
          </p:txBody>
        </p:sp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8AD90689-3CCF-0993-B9E0-39D92D8CAB50}"/>
                </a:ext>
              </a:extLst>
            </p:cNvPr>
            <p:cNvSpPr txBox="1">
              <a:spLocks/>
            </p:cNvSpPr>
            <p:nvPr/>
          </p:nvSpPr>
          <p:spPr>
            <a:xfrm>
              <a:off x="9195662" y="4024617"/>
              <a:ext cx="487361" cy="419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NP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A44319-CBDF-C0CB-6407-E161451FE98D}"/>
                </a:ext>
              </a:extLst>
            </p:cNvPr>
            <p:cNvSpPr/>
            <p:nvPr/>
          </p:nvSpPr>
          <p:spPr bwMode="auto">
            <a:xfrm>
              <a:off x="8343878" y="1862077"/>
              <a:ext cx="2016533" cy="1856195"/>
            </a:xfrm>
            <a:prstGeom prst="rect">
              <a:avLst/>
            </a:prstGeom>
            <a:solidFill>
              <a:srgbClr val="FFF1F1"/>
            </a:solidFill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DB0C66CD-DC31-9C5C-6D03-D83A46BD3A7C}"/>
                </a:ext>
              </a:extLst>
            </p:cNvPr>
            <p:cNvSpPr txBox="1">
              <a:spLocks/>
            </p:cNvSpPr>
            <p:nvPr/>
          </p:nvSpPr>
          <p:spPr>
            <a:xfrm>
              <a:off x="8836345" y="2387021"/>
              <a:ext cx="1017997" cy="419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NP-Hard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8D48A8-B272-A0B4-AC1E-6465DE914334}"/>
                </a:ext>
              </a:extLst>
            </p:cNvPr>
            <p:cNvSpPr/>
            <p:nvPr/>
          </p:nvSpPr>
          <p:spPr bwMode="auto">
            <a:xfrm>
              <a:off x="8343877" y="3252504"/>
              <a:ext cx="2016533" cy="465768"/>
            </a:xfrm>
            <a:prstGeom prst="rect">
              <a:avLst/>
            </a:prstGeom>
            <a:solidFill>
              <a:srgbClr val="D4BBFF">
                <a:alpha val="49000"/>
              </a:srgbClr>
            </a:solidFill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789A9BA2-2EDB-B53B-1913-8EBA6A65592D}"/>
                </a:ext>
              </a:extLst>
            </p:cNvPr>
            <p:cNvSpPr txBox="1">
              <a:spLocks/>
            </p:cNvSpPr>
            <p:nvPr/>
          </p:nvSpPr>
          <p:spPr>
            <a:xfrm>
              <a:off x="8706434" y="3340566"/>
              <a:ext cx="1561438" cy="419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NP-Complete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B444B4-2E5D-3109-6DD1-3C2A54AFDE04}"/>
                </a:ext>
              </a:extLst>
            </p:cNvPr>
            <p:cNvSpPr/>
            <p:nvPr/>
          </p:nvSpPr>
          <p:spPr bwMode="auto">
            <a:xfrm>
              <a:off x="7530353" y="3832563"/>
              <a:ext cx="3633151" cy="1280329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EBDFB3F-EEB8-FF7D-C6E4-554468E8CB9D}"/>
                    </a:ext>
                  </a:extLst>
                </p:cNvPr>
                <p:cNvSpPr txBox="1"/>
                <p:nvPr/>
              </p:nvSpPr>
              <p:spPr>
                <a:xfrm>
                  <a:off x="7628122" y="1056664"/>
                  <a:ext cx="3633151" cy="369332"/>
                </a:xfrm>
                <a:prstGeom prst="rect">
                  <a:avLst/>
                </a:prstGeom>
                <a:noFill/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+…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BM Plex Sans Ligh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41EF1EA-44DA-FE97-8641-49BB917ED5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8122" y="1056664"/>
                  <a:ext cx="3633151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76877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53C3-091B-C167-5080-31883A35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9DFCD-AC36-0B0F-1745-7F4B355C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24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3AE32-11C1-06FA-A91F-192F0BC7FBEE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B3EE4F-1A15-037C-3FCE-41DC2CC5D244}"/>
              </a:ext>
            </a:extLst>
          </p:cNvPr>
          <p:cNvSpPr txBox="1">
            <a:spLocks/>
          </p:cNvSpPr>
          <p:nvPr/>
        </p:nvSpPr>
        <p:spPr>
          <a:xfrm>
            <a:off x="287999" y="288036"/>
            <a:ext cx="6216710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Understanding complexities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F1618CC-027B-D832-20BC-665BDB9BC677}"/>
              </a:ext>
            </a:extLst>
          </p:cNvPr>
          <p:cNvSpPr txBox="1">
            <a:spLocks/>
          </p:cNvSpPr>
          <p:nvPr/>
        </p:nvSpPr>
        <p:spPr>
          <a:xfrm>
            <a:off x="287999" y="1714500"/>
            <a:ext cx="2477765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Max-cut problem &amp; Travelling salesperson problem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Protein folding (hydrophobic/hydrophilic, self-avoiding model)</a:t>
            </a: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j-ea"/>
              <a:cs typeface="+mj-cs"/>
              <a:sym typeface="IBM Plex Sans Light"/>
            </a:endParaRPr>
          </a:p>
          <a:p>
            <a:pPr marL="0" marR="0" lvl="0" indent="0" algn="l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j-ea"/>
                <a:cs typeface="+mj-cs"/>
                <a:sym typeface="IBM Plex Sans Light"/>
              </a:rPr>
              <a:t>Prime factoring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ED7074-4B07-B043-ABC3-7F998F9024F3}"/>
              </a:ext>
            </a:extLst>
          </p:cNvPr>
          <p:cNvGrpSpPr/>
          <p:nvPr/>
        </p:nvGrpSpPr>
        <p:grpSpPr>
          <a:xfrm>
            <a:off x="6747981" y="1056664"/>
            <a:ext cx="4894729" cy="4974092"/>
            <a:chOff x="6924017" y="1056664"/>
            <a:chExt cx="4894729" cy="497409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C4C365-5176-40E8-6514-2330CF739149}"/>
                </a:ext>
              </a:extLst>
            </p:cNvPr>
            <p:cNvSpPr txBox="1"/>
            <p:nvPr/>
          </p:nvSpPr>
          <p:spPr>
            <a:xfrm>
              <a:off x="6924017" y="5292092"/>
              <a:ext cx="4894729" cy="73866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</a:rPr>
                <a:t>Some complexity classes, under the assumption that P is not equal to NP. Note all class assignments are subject to the uncertainty of complexity class structure.</a:t>
              </a:r>
            </a:p>
          </p:txBody>
        </p:sp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C7518EB0-CE26-0616-2FFE-71595A3E9251}"/>
                </a:ext>
              </a:extLst>
            </p:cNvPr>
            <p:cNvSpPr txBox="1">
              <a:spLocks/>
            </p:cNvSpPr>
            <p:nvPr/>
          </p:nvSpPr>
          <p:spPr>
            <a:xfrm>
              <a:off x="7640514" y="4330980"/>
              <a:ext cx="532680" cy="363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BQP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312AC4-D719-F798-89F9-929E4CCB9622}"/>
                </a:ext>
              </a:extLst>
            </p:cNvPr>
            <p:cNvSpPr/>
            <p:nvPr/>
          </p:nvSpPr>
          <p:spPr bwMode="auto">
            <a:xfrm>
              <a:off x="8142351" y="3255300"/>
              <a:ext cx="2418880" cy="1856195"/>
            </a:xfrm>
            <a:prstGeom prst="rect">
              <a:avLst/>
            </a:prstGeom>
            <a:solidFill>
              <a:srgbClr val="D4BBFF"/>
            </a:solidFill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5D16A36-CDEE-7A8F-0B6A-70D5425CF53F}"/>
                </a:ext>
              </a:extLst>
            </p:cNvPr>
            <p:cNvSpPr/>
            <p:nvPr/>
          </p:nvSpPr>
          <p:spPr bwMode="auto">
            <a:xfrm>
              <a:off x="8337079" y="4486234"/>
              <a:ext cx="2016533" cy="628056"/>
            </a:xfrm>
            <a:prstGeom prst="rect">
              <a:avLst/>
            </a:prstGeom>
            <a:solidFill>
              <a:srgbClr val="E5F6FF"/>
            </a:solidFill>
            <a:ln w="19050" cap="flat" cmpd="sng" algn="ctr">
              <a:solidFill>
                <a:srgbClr val="161616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1288CD86-A6BF-CAAA-95E0-2834AB91D9E6}"/>
                </a:ext>
              </a:extLst>
            </p:cNvPr>
            <p:cNvSpPr txBox="1">
              <a:spLocks/>
            </p:cNvSpPr>
            <p:nvPr/>
          </p:nvSpPr>
          <p:spPr>
            <a:xfrm>
              <a:off x="9317365" y="4700804"/>
              <a:ext cx="466850" cy="351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P</a:t>
              </a:r>
            </a:p>
          </p:txBody>
        </p:sp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75EBABFB-E8D6-5CC9-4AB2-A7C1BD3D0608}"/>
                </a:ext>
              </a:extLst>
            </p:cNvPr>
            <p:cNvSpPr txBox="1">
              <a:spLocks/>
            </p:cNvSpPr>
            <p:nvPr/>
          </p:nvSpPr>
          <p:spPr>
            <a:xfrm>
              <a:off x="9195662" y="4024617"/>
              <a:ext cx="487361" cy="419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NP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76C1F36-3992-668B-73AD-C916AB2E6B8A}"/>
                </a:ext>
              </a:extLst>
            </p:cNvPr>
            <p:cNvSpPr/>
            <p:nvPr/>
          </p:nvSpPr>
          <p:spPr bwMode="auto">
            <a:xfrm>
              <a:off x="8343878" y="1862077"/>
              <a:ext cx="2016533" cy="1856195"/>
            </a:xfrm>
            <a:prstGeom prst="rect">
              <a:avLst/>
            </a:prstGeom>
            <a:solidFill>
              <a:srgbClr val="FFF1F1"/>
            </a:solidFill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id="{CDC11281-62FF-B5F1-D339-1DE8BB5155EB}"/>
                </a:ext>
              </a:extLst>
            </p:cNvPr>
            <p:cNvSpPr txBox="1">
              <a:spLocks/>
            </p:cNvSpPr>
            <p:nvPr/>
          </p:nvSpPr>
          <p:spPr>
            <a:xfrm>
              <a:off x="8836345" y="2387021"/>
              <a:ext cx="1017997" cy="419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NP-Hard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11E7529-1DA9-22EF-7EAC-E997205D6B52}"/>
                </a:ext>
              </a:extLst>
            </p:cNvPr>
            <p:cNvSpPr/>
            <p:nvPr/>
          </p:nvSpPr>
          <p:spPr bwMode="auto">
            <a:xfrm>
              <a:off x="8343877" y="3252504"/>
              <a:ext cx="2016533" cy="465768"/>
            </a:xfrm>
            <a:prstGeom prst="rect">
              <a:avLst/>
            </a:prstGeom>
            <a:solidFill>
              <a:srgbClr val="D4BBFF">
                <a:alpha val="49000"/>
              </a:srgbClr>
            </a:solidFill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F499CDB6-8CA3-5274-325F-51848F846049}"/>
                </a:ext>
              </a:extLst>
            </p:cNvPr>
            <p:cNvSpPr txBox="1">
              <a:spLocks/>
            </p:cNvSpPr>
            <p:nvPr/>
          </p:nvSpPr>
          <p:spPr>
            <a:xfrm>
              <a:off x="8706434" y="3340566"/>
              <a:ext cx="1561438" cy="419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0" marR="0" indent="0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1pPr>
              <a:lvl2pPr marL="164559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2pPr>
              <a:lvl3pPr marL="329118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3pPr>
              <a:lvl4pPr marL="493677" marR="0" indent="-164559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4pPr>
              <a:lvl5pPr marL="571386" marR="0" indent="-228554" algn="l" defTabSz="1218956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800" b="0" i="0" u="none" strike="noStrike" cap="none" spc="0" baseline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5pPr>
              <a:lvl6pPr marL="921346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6pPr>
              <a:lvl7pPr marL="1102595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7pPr>
              <a:lvl8pPr marL="1283843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8pPr>
              <a:lvl9pPr marL="1465091" marR="0" indent="-194466" algn="l" defTabSz="1218956" rtl="0" eaLnBrk="1" latinLnBrk="0" hangingPunct="1">
                <a:lnSpc>
                  <a:spcPct val="100000"/>
                </a:lnSpc>
                <a:spcBef>
                  <a:spcPts val="145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IBM Plex Sans Light"/>
                </a:defRPr>
              </a:lvl9pPr>
            </a:lstStyle>
            <a:p>
              <a:pPr marL="0" marR="0" lvl="0" indent="0" algn="l" defTabSz="121895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BM Plex Sans Light"/>
                  <a:ea typeface="+mj-ea"/>
                  <a:cs typeface="+mj-cs"/>
                  <a:sym typeface="IBM Plex Sans Light"/>
                </a:rPr>
                <a:t>NP-Complete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A3C1ED6-D5A4-8065-5A0C-278C71C4B7CC}"/>
                </a:ext>
              </a:extLst>
            </p:cNvPr>
            <p:cNvSpPr/>
            <p:nvPr/>
          </p:nvSpPr>
          <p:spPr bwMode="auto">
            <a:xfrm>
              <a:off x="7530353" y="3832563"/>
              <a:ext cx="3633151" cy="1280329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08D9071-2C9C-FEC8-D389-8195D0727ACB}"/>
                    </a:ext>
                  </a:extLst>
                </p:cNvPr>
                <p:cNvSpPr txBox="1"/>
                <p:nvPr/>
              </p:nvSpPr>
              <p:spPr>
                <a:xfrm>
                  <a:off x="7628122" y="1056664"/>
                  <a:ext cx="3633151" cy="369332"/>
                </a:xfrm>
                <a:prstGeom prst="rect">
                  <a:avLst/>
                </a:prstGeom>
                <a:noFill/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+…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BM Plex Sans Ligh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29D42B6-9927-BCC5-AA47-437A02C481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8122" y="1056664"/>
                  <a:ext cx="3633151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EBB1FAF-C553-00C4-AB3D-0E0CF27197C8}"/>
              </a:ext>
            </a:extLst>
          </p:cNvPr>
          <p:cNvCxnSpPr>
            <a:cxnSpLocks/>
          </p:cNvCxnSpPr>
          <p:nvPr/>
        </p:nvCxnSpPr>
        <p:spPr bwMode="auto">
          <a:xfrm>
            <a:off x="2811658" y="1862077"/>
            <a:ext cx="5598866" cy="612182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E5CAB7-CDD1-FA29-61C9-4BCEC78F4C60}"/>
              </a:ext>
            </a:extLst>
          </p:cNvPr>
          <p:cNvCxnSpPr>
            <a:cxnSpLocks/>
          </p:cNvCxnSpPr>
          <p:nvPr/>
        </p:nvCxnSpPr>
        <p:spPr bwMode="auto">
          <a:xfrm>
            <a:off x="2899675" y="2669852"/>
            <a:ext cx="5466841" cy="811714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ABFCAF8-7F29-65F6-5DCE-2A33B8999AE2}"/>
              </a:ext>
            </a:extLst>
          </p:cNvPr>
          <p:cNvCxnSpPr>
            <a:cxnSpLocks/>
          </p:cNvCxnSpPr>
          <p:nvPr/>
        </p:nvCxnSpPr>
        <p:spPr bwMode="auto">
          <a:xfrm>
            <a:off x="1916817" y="3429000"/>
            <a:ext cx="6743492" cy="810491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7821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2D20-08D1-39F2-1302-AA07C1844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19F3779-ECEF-7979-ED8F-9ACC3D02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10203654" cy="95097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What can we do with quantum computers?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A0296-E4EE-632A-8E75-E032262A6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523429"/>
            <a:ext cx="405128" cy="306782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25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352214-EE69-5EEF-70CB-BEB4B9115DED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93BBBF-12A5-953F-4EED-0270378FF693}"/>
              </a:ext>
            </a:extLst>
          </p:cNvPr>
          <p:cNvSpPr/>
          <p:nvPr/>
        </p:nvSpPr>
        <p:spPr bwMode="auto">
          <a:xfrm>
            <a:off x="1127234" y="1612024"/>
            <a:ext cx="7870936" cy="13794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942653-36F8-6FD8-6972-1918078BC4FB}"/>
              </a:ext>
            </a:extLst>
          </p:cNvPr>
          <p:cNvSpPr/>
          <p:nvPr/>
        </p:nvSpPr>
        <p:spPr bwMode="auto">
          <a:xfrm>
            <a:off x="1127234" y="3132082"/>
            <a:ext cx="7870936" cy="13794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023513-732D-30C7-7390-D7C7A0D120CD}"/>
              </a:ext>
            </a:extLst>
          </p:cNvPr>
          <p:cNvSpPr/>
          <p:nvPr/>
        </p:nvSpPr>
        <p:spPr bwMode="auto">
          <a:xfrm>
            <a:off x="1127233" y="4753092"/>
            <a:ext cx="7870937" cy="13794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80FB0-8E28-1571-19D1-28FF3FBE1B5A}"/>
              </a:ext>
            </a:extLst>
          </p:cNvPr>
          <p:cNvSpPr txBox="1"/>
          <p:nvPr/>
        </p:nvSpPr>
        <p:spPr>
          <a:xfrm rot="19246588">
            <a:off x="36666" y="2101484"/>
            <a:ext cx="127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Optimization problems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7E8777-0C81-B378-C70E-7AE8530C82A7}"/>
              </a:ext>
            </a:extLst>
          </p:cNvPr>
          <p:cNvSpPr txBox="1"/>
          <p:nvPr/>
        </p:nvSpPr>
        <p:spPr>
          <a:xfrm rot="19246588">
            <a:off x="-20004" y="3569120"/>
            <a:ext cx="127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Chemistry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275A5-9839-33A1-398F-890B2A42D162}"/>
              </a:ext>
            </a:extLst>
          </p:cNvPr>
          <p:cNvSpPr txBox="1"/>
          <p:nvPr/>
        </p:nvSpPr>
        <p:spPr>
          <a:xfrm rot="19246588">
            <a:off x="29131" y="5055368"/>
            <a:ext cx="1440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Machine learning / Cryptography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79E78-D682-219F-2F74-6AB615D38FC6}"/>
              </a:ext>
            </a:extLst>
          </p:cNvPr>
          <p:cNvSpPr txBox="1"/>
          <p:nvPr/>
        </p:nvSpPr>
        <p:spPr>
          <a:xfrm rot="589327">
            <a:off x="1258868" y="1935286"/>
            <a:ext cx="163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Finance/portfolio optimization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3B7BFB9-D25C-A6DC-E4CF-ECDC69C3C496}"/>
              </a:ext>
            </a:extLst>
          </p:cNvPr>
          <p:cNvSpPr/>
          <p:nvPr/>
        </p:nvSpPr>
        <p:spPr bwMode="auto">
          <a:xfrm>
            <a:off x="9211003" y="1612024"/>
            <a:ext cx="815866" cy="4603531"/>
          </a:xfrm>
          <a:prstGeom prst="righ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E3C4D-3763-EE06-E516-A258E1214A76}"/>
              </a:ext>
            </a:extLst>
          </p:cNvPr>
          <p:cNvSpPr txBox="1"/>
          <p:nvPr/>
        </p:nvSpPr>
        <p:spPr>
          <a:xfrm>
            <a:off x="9966907" y="3491366"/>
            <a:ext cx="1761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Faster</a:t>
            </a:r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 and more </a:t>
            </a:r>
            <a:r>
              <a:rPr lang="en-US" sz="1400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accurate</a:t>
            </a:r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solutions!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1E681-2F6E-7652-67E4-FCC226F0B1F1}"/>
              </a:ext>
            </a:extLst>
          </p:cNvPr>
          <p:cNvSpPr txBox="1"/>
          <p:nvPr/>
        </p:nvSpPr>
        <p:spPr>
          <a:xfrm rot="20198525">
            <a:off x="1412887" y="3510649"/>
            <a:ext cx="1579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More energy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efficient batteries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1077D-8E13-CCE5-9C09-77645B3474F4}"/>
              </a:ext>
            </a:extLst>
          </p:cNvPr>
          <p:cNvSpPr txBox="1"/>
          <p:nvPr/>
        </p:nvSpPr>
        <p:spPr>
          <a:xfrm rot="1417921">
            <a:off x="2940296" y="3576793"/>
            <a:ext cx="1792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Better fertilizer for lower CO2 emission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6643D-80C9-6B18-0538-0D759E4CFCE2}"/>
              </a:ext>
            </a:extLst>
          </p:cNvPr>
          <p:cNvSpPr txBox="1"/>
          <p:nvPr/>
        </p:nvSpPr>
        <p:spPr>
          <a:xfrm rot="20983341">
            <a:off x="4386755" y="3264216"/>
            <a:ext cx="1792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More effective therapeutics for diseases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6470E5-7D96-F8E2-00FF-04D90F9EFD5B}"/>
              </a:ext>
            </a:extLst>
          </p:cNvPr>
          <p:cNvSpPr txBox="1"/>
          <p:nvPr/>
        </p:nvSpPr>
        <p:spPr>
          <a:xfrm rot="20156843">
            <a:off x="2654359" y="2252056"/>
            <a:ext cx="151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Better financial modeling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5CA1C3-66D9-BF9D-57E1-280326F3DCDF}"/>
              </a:ext>
            </a:extLst>
          </p:cNvPr>
          <p:cNvSpPr txBox="1"/>
          <p:nvPr/>
        </p:nvSpPr>
        <p:spPr>
          <a:xfrm rot="580873">
            <a:off x="3855346" y="1719841"/>
            <a:ext cx="151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More accurate risk management methods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2DE4A6-57C1-47A3-2CA5-AA2AE8FC4022}"/>
              </a:ext>
            </a:extLst>
          </p:cNvPr>
          <p:cNvSpPr txBox="1"/>
          <p:nvPr/>
        </p:nvSpPr>
        <p:spPr>
          <a:xfrm rot="20461604">
            <a:off x="5141560" y="1750503"/>
            <a:ext cx="1517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Improved flight/traffic scheduling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FEBD2A-5E25-2234-4A3F-4667E335B401}"/>
              </a:ext>
            </a:extLst>
          </p:cNvPr>
          <p:cNvSpPr txBox="1"/>
          <p:nvPr/>
        </p:nvSpPr>
        <p:spPr>
          <a:xfrm rot="20461604">
            <a:off x="6364683" y="2080765"/>
            <a:ext cx="151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Supply chain optimization</a:t>
            </a:r>
            <a:endParaRPr lang="en-US" sz="1400" dirty="0">
              <a:solidFill>
                <a:schemeClr val="tx1"/>
              </a:solidFill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9B866-3D09-3244-B435-AAE274101E8F}"/>
              </a:ext>
            </a:extLst>
          </p:cNvPr>
          <p:cNvSpPr txBox="1"/>
          <p:nvPr/>
        </p:nvSpPr>
        <p:spPr>
          <a:xfrm>
            <a:off x="7894582" y="2069689"/>
            <a:ext cx="95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.  .  .</a:t>
            </a:r>
          </a:p>
        </p:txBody>
      </p:sp>
      <p:pic>
        <p:nvPicPr>
          <p:cNvPr id="22" name="Graphic 21" descr="Bank with solid fill">
            <a:extLst>
              <a:ext uri="{FF2B5EF4-FFF2-40B4-BE49-F238E27FC236}">
                <a16:creationId xmlns:a16="http://schemas.microsoft.com/office/drawing/2014/main" id="{0E47384F-18EE-85B0-337C-C2D789F37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9221" y="2406266"/>
            <a:ext cx="536710" cy="536710"/>
          </a:xfrm>
          <a:prstGeom prst="rect">
            <a:avLst/>
          </a:prstGeom>
        </p:spPr>
      </p:pic>
      <p:pic>
        <p:nvPicPr>
          <p:cNvPr id="23" name="Graphic 22" descr="Money with solid fill">
            <a:extLst>
              <a:ext uri="{FF2B5EF4-FFF2-40B4-BE49-F238E27FC236}">
                <a16:creationId xmlns:a16="http://schemas.microsoft.com/office/drawing/2014/main" id="{D8736C60-2B74-377C-2649-18774E7FD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408" y="1658828"/>
            <a:ext cx="570050" cy="570050"/>
          </a:xfrm>
          <a:prstGeom prst="rect">
            <a:avLst/>
          </a:prstGeom>
        </p:spPr>
      </p:pic>
      <p:pic>
        <p:nvPicPr>
          <p:cNvPr id="24" name="Graphic 23" descr="Supply And Demand outline">
            <a:extLst>
              <a:ext uri="{FF2B5EF4-FFF2-40B4-BE49-F238E27FC236}">
                <a16:creationId xmlns:a16="http://schemas.microsoft.com/office/drawing/2014/main" id="{3F48BB47-4891-D842-6CDF-4D529F697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8235" y="2369255"/>
            <a:ext cx="622252" cy="622252"/>
          </a:xfrm>
          <a:prstGeom prst="rect">
            <a:avLst/>
          </a:prstGeom>
        </p:spPr>
      </p:pic>
      <p:pic>
        <p:nvPicPr>
          <p:cNvPr id="25" name="Graphic 24" descr="Landing with solid fill">
            <a:extLst>
              <a:ext uri="{FF2B5EF4-FFF2-40B4-BE49-F238E27FC236}">
                <a16:creationId xmlns:a16="http://schemas.microsoft.com/office/drawing/2014/main" id="{17B096BF-E4D2-BD6F-3BB7-09C0BCB49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1174" y="1606772"/>
            <a:ext cx="643759" cy="643759"/>
          </a:xfrm>
          <a:prstGeom prst="rect">
            <a:avLst/>
          </a:prstGeom>
        </p:spPr>
      </p:pic>
      <p:pic>
        <p:nvPicPr>
          <p:cNvPr id="26" name="Graphic 25" descr="Empty battery with solid fill">
            <a:extLst>
              <a:ext uri="{FF2B5EF4-FFF2-40B4-BE49-F238E27FC236}">
                <a16:creationId xmlns:a16="http://schemas.microsoft.com/office/drawing/2014/main" id="{A4B27B26-EDD0-FF74-6E22-DC2A175C1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08356" y="3865155"/>
            <a:ext cx="592010" cy="592010"/>
          </a:xfrm>
          <a:prstGeom prst="rect">
            <a:avLst/>
          </a:prstGeom>
        </p:spPr>
      </p:pic>
      <p:pic>
        <p:nvPicPr>
          <p:cNvPr id="27" name="Graphic 26" descr="Renewable Energy with solid fill">
            <a:extLst>
              <a:ext uri="{FF2B5EF4-FFF2-40B4-BE49-F238E27FC236}">
                <a16:creationId xmlns:a16="http://schemas.microsoft.com/office/drawing/2014/main" id="{C303B06D-2F17-4939-9F52-0A7768A1B1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64360" y="3141069"/>
            <a:ext cx="541759" cy="541759"/>
          </a:xfrm>
          <a:prstGeom prst="rect">
            <a:avLst/>
          </a:prstGeom>
        </p:spPr>
      </p:pic>
      <p:pic>
        <p:nvPicPr>
          <p:cNvPr id="28" name="Graphic 27" descr="Germ with solid fill">
            <a:extLst>
              <a:ext uri="{FF2B5EF4-FFF2-40B4-BE49-F238E27FC236}">
                <a16:creationId xmlns:a16="http://schemas.microsoft.com/office/drawing/2014/main" id="{18682A11-A67C-64C1-711F-B3FC4CC80D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26816" y="3831047"/>
            <a:ext cx="520852" cy="5208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192BE1-AE66-62AC-0032-09191290D567}"/>
              </a:ext>
            </a:extLst>
          </p:cNvPr>
          <p:cNvSpPr txBox="1"/>
          <p:nvPr/>
        </p:nvSpPr>
        <p:spPr>
          <a:xfrm>
            <a:off x="6164952" y="3355922"/>
            <a:ext cx="1792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More durable materials resisting corrosion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789976-8016-BDA5-37C7-98E7E1442EDA}"/>
              </a:ext>
            </a:extLst>
          </p:cNvPr>
          <p:cNvSpPr txBox="1"/>
          <p:nvPr/>
        </p:nvSpPr>
        <p:spPr>
          <a:xfrm>
            <a:off x="7894582" y="3557508"/>
            <a:ext cx="95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.  .  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646C0C-F471-2A7E-0531-25FA2BADD059}"/>
              </a:ext>
            </a:extLst>
          </p:cNvPr>
          <p:cNvSpPr txBox="1"/>
          <p:nvPr/>
        </p:nvSpPr>
        <p:spPr>
          <a:xfrm rot="202330">
            <a:off x="1484388" y="5055368"/>
            <a:ext cx="13614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Classification/Regression tasks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7DABBA-2C0A-0B76-A387-546310426FEC}"/>
              </a:ext>
            </a:extLst>
          </p:cNvPr>
          <p:cNvSpPr txBox="1"/>
          <p:nvPr/>
        </p:nvSpPr>
        <p:spPr>
          <a:xfrm rot="932005">
            <a:off x="2940462" y="4865110"/>
            <a:ext cx="13614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High dimensional data analysis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D70311-C5BD-0B88-BB47-119E441A47E3}"/>
              </a:ext>
            </a:extLst>
          </p:cNvPr>
          <p:cNvSpPr txBox="1"/>
          <p:nvPr/>
        </p:nvSpPr>
        <p:spPr>
          <a:xfrm>
            <a:off x="3883032" y="5441395"/>
            <a:ext cx="1943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RSA cryptography/prime factorization</a:t>
            </a:r>
            <a:endParaRPr lang="en-US" sz="1400" dirty="0">
              <a:solidFill>
                <a:schemeClr val="tx1"/>
              </a:solidFill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CFC179-D6B0-4D00-D015-43A9B59AD11B}"/>
              </a:ext>
            </a:extLst>
          </p:cNvPr>
          <p:cNvSpPr txBox="1"/>
          <p:nvPr/>
        </p:nvSpPr>
        <p:spPr>
          <a:xfrm rot="21071934">
            <a:off x="4790672" y="4833343"/>
            <a:ext cx="202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Feature selection/identification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064BEE-A776-69DB-11DB-7CCC312D2FD6}"/>
              </a:ext>
            </a:extLst>
          </p:cNvPr>
          <p:cNvSpPr txBox="1"/>
          <p:nvPr/>
        </p:nvSpPr>
        <p:spPr>
          <a:xfrm>
            <a:off x="5837975" y="5424700"/>
            <a:ext cx="202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Natural language processing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3D1F12-ADEE-A5DC-26F7-F2E03781E940}"/>
              </a:ext>
            </a:extLst>
          </p:cNvPr>
          <p:cNvSpPr txBox="1"/>
          <p:nvPr/>
        </p:nvSpPr>
        <p:spPr>
          <a:xfrm>
            <a:off x="7931372" y="5224198"/>
            <a:ext cx="95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.  .  .</a:t>
            </a:r>
          </a:p>
        </p:txBody>
      </p:sp>
      <p:pic>
        <p:nvPicPr>
          <p:cNvPr id="37" name="Graphic 36" descr="Statistics with solid fill">
            <a:extLst>
              <a:ext uri="{FF2B5EF4-FFF2-40B4-BE49-F238E27FC236}">
                <a16:creationId xmlns:a16="http://schemas.microsoft.com/office/drawing/2014/main" id="{081E6C41-41E9-DB48-6776-28F2868256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87076" y="5449284"/>
            <a:ext cx="647024" cy="647024"/>
          </a:xfrm>
          <a:prstGeom prst="rect">
            <a:avLst/>
          </a:prstGeom>
        </p:spPr>
      </p:pic>
      <p:pic>
        <p:nvPicPr>
          <p:cNvPr id="38" name="Graphic 37" descr="Key outline">
            <a:extLst>
              <a:ext uri="{FF2B5EF4-FFF2-40B4-BE49-F238E27FC236}">
                <a16:creationId xmlns:a16="http://schemas.microsoft.com/office/drawing/2014/main" id="{7109C0C3-F312-46FD-8249-2015545F34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72693" y="4853715"/>
            <a:ext cx="554036" cy="554036"/>
          </a:xfrm>
          <a:prstGeom prst="rect">
            <a:avLst/>
          </a:prstGeom>
        </p:spPr>
      </p:pic>
      <p:pic>
        <p:nvPicPr>
          <p:cNvPr id="39" name="Graphic 38" descr="Presentation with bar chart outline">
            <a:extLst>
              <a:ext uri="{FF2B5EF4-FFF2-40B4-BE49-F238E27FC236}">
                <a16:creationId xmlns:a16="http://schemas.microsoft.com/office/drawing/2014/main" id="{7D4DE112-E22D-8166-AA5F-63E6A24CAD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18013" y="4837797"/>
            <a:ext cx="611487" cy="6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EFE2-90BF-B9C4-F2C5-960874FFC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9294B7A-B387-6019-CB8C-90A29EA1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3" y="27312"/>
            <a:ext cx="4852283" cy="57951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IBM Plex Sans Light" panose="020B0403050203000203" pitchFamily="34" charset="0"/>
              </a:rPr>
              <a:t>What’s next in quantum?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5DA6-A6F6-E6F5-8516-E1420DACC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562397"/>
            <a:ext cx="389362" cy="2678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5FB3-9C97-154F-86B2-7E381B951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22FFFD-5FE5-2572-44DD-72CDF5C92664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9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 Quantum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0F148-8332-AE10-B81A-4E881A802B9C}"/>
              </a:ext>
            </a:extLst>
          </p:cNvPr>
          <p:cNvSpPr txBox="1"/>
          <p:nvPr/>
        </p:nvSpPr>
        <p:spPr>
          <a:xfrm>
            <a:off x="4309243" y="6523428"/>
            <a:ext cx="357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Image from: https://www.ibm.com/quantum/technology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8C901-241B-0A7E-4954-C0895952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" y="508727"/>
            <a:ext cx="11816541" cy="59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81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2D20-08D1-39F2-1302-AA07C1844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19F3779-ECEF-7979-ED8F-9ACC3D02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10203654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A0296-E4EE-632A-8E75-E032262A6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523429"/>
            <a:ext cx="405128" cy="306782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27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352214-EE69-5EEF-70CB-BEB4B9115DED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pic>
        <p:nvPicPr>
          <p:cNvPr id="40" name="Picture 39" descr="A cartoon of a tower with a white sign&#10;&#10;Description automatically generated">
            <a:extLst>
              <a:ext uri="{FF2B5EF4-FFF2-40B4-BE49-F238E27FC236}">
                <a16:creationId xmlns:a16="http://schemas.microsoft.com/office/drawing/2014/main" id="{A24F3A5C-A309-0E55-0D36-F49B8FE3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62" y="1489469"/>
            <a:ext cx="6814946" cy="4488851"/>
          </a:xfrm>
          <a:prstGeom prst="rect">
            <a:avLst/>
          </a:prstGeom>
        </p:spPr>
      </p:pic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C1091258-6436-7B46-5B8E-4860C47599FC}"/>
              </a:ext>
            </a:extLst>
          </p:cNvPr>
          <p:cNvSpPr txBox="1">
            <a:spLocks/>
          </p:cNvSpPr>
          <p:nvPr/>
        </p:nvSpPr>
        <p:spPr>
          <a:xfrm>
            <a:off x="329492" y="1786624"/>
            <a:ext cx="4533383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27990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25598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383971" marR="0" indent="-12799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 defTabSz="914518">
              <a:spcAft>
                <a:spcPts val="1800"/>
              </a:spcAft>
            </a:pPr>
            <a:r>
              <a:rPr lang="en-US" sz="1800" kern="0" dirty="0">
                <a:latin typeface="IBM Plex Sans Light" panose="020B0403050203000203" pitchFamily="34" charset="0"/>
              </a:rPr>
              <a:t>Conclusions:</a:t>
            </a:r>
          </a:p>
          <a:p>
            <a:pPr marL="285750" indent="-285750" defTabSz="914518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1800" kern="0" dirty="0">
                <a:latin typeface="IBM Plex Sans Light" panose="020B0403050203000203" pitchFamily="34" charset="0"/>
              </a:rPr>
              <a:t>Quantum computing is different from classical computing</a:t>
            </a:r>
          </a:p>
          <a:p>
            <a:pPr marL="285750" indent="-285750" defTabSz="914518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1800" kern="0" dirty="0">
                <a:latin typeface="IBM Plex Sans Light" panose="020B0403050203000203" pitchFamily="34" charset="0"/>
              </a:rPr>
              <a:t>The differences are what make it valuable:</a:t>
            </a:r>
          </a:p>
          <a:p>
            <a:pPr marL="413740" lvl="1" indent="-285750" defTabSz="914518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1800" kern="0" dirty="0">
                <a:latin typeface="IBM Plex Sans Light" panose="020B0403050203000203" pitchFamily="34" charset="0"/>
              </a:rPr>
              <a:t>Superposition, entanglement</a:t>
            </a:r>
          </a:p>
          <a:p>
            <a:pPr marL="413740" lvl="1" indent="-285750" defTabSz="914518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1800" kern="0" dirty="0">
                <a:latin typeface="IBM Plex Sans Light" panose="020B0403050203000203" pitchFamily="34" charset="0"/>
              </a:rPr>
              <a:t>Unitary operations</a:t>
            </a:r>
          </a:p>
          <a:p>
            <a:pPr marL="285750" indent="-285750" defTabSz="914518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1800" kern="0" dirty="0">
                <a:latin typeface="IBM Plex Sans Light" panose="020B0403050203000203" pitchFamily="34" charset="0"/>
              </a:rPr>
              <a:t>Groundbreaking research is already emerging at the utility scale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77920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281E45-2B1A-36D4-7AD2-861A17F15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C331CC9-92BF-C0FC-BE13-FAE1BFBC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Quantum-centric supercomputing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B07FD-40A7-A472-FE63-09DA56E89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5FB3-9C97-154F-86B2-7E381B951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2BA426-8CEF-1E75-FC5E-739690FE3B4C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9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 Quantum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5CD6D-B757-C22C-E882-0957AA13C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78" y="1506202"/>
            <a:ext cx="8448943" cy="4619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80346-A38E-FB08-00FA-D1B75379272D}"/>
              </a:ext>
            </a:extLst>
          </p:cNvPr>
          <p:cNvSpPr txBox="1"/>
          <p:nvPr/>
        </p:nvSpPr>
        <p:spPr>
          <a:xfrm>
            <a:off x="4143705" y="6201930"/>
            <a:ext cx="357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Image from: https://www.ibm.com/quantum/technology</a:t>
            </a:r>
          </a:p>
        </p:txBody>
      </p:sp>
    </p:spTree>
    <p:extLst>
      <p:ext uri="{BB962C8B-B14F-4D97-AF65-F5344CB8AC3E}">
        <p14:creationId xmlns:p14="http://schemas.microsoft.com/office/powerpoint/2010/main" val="558136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B5F3754-E155-0477-CB5B-379662D3C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9A360A-B8B6-0891-C8C6-4347440C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Coupling and modularity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8C1AD-7EE4-8EE8-C7CA-CDE1B1E74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5FB3-9C97-154F-86B2-7E381B951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E39CF3-46BE-6BB2-B331-073210F9B95A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9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 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CE407-B3C9-8807-7DD3-2DABE396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697" y="1257380"/>
            <a:ext cx="6229816" cy="5215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D24347-5D7F-6990-0090-187CBF811F50}"/>
              </a:ext>
            </a:extLst>
          </p:cNvPr>
          <p:cNvSpPr txBox="1"/>
          <p:nvPr/>
        </p:nvSpPr>
        <p:spPr>
          <a:xfrm>
            <a:off x="4187060" y="6510809"/>
            <a:ext cx="357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Image from: https://www.ibm.com/quantum/technology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A5531-067F-0585-C87A-09305508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2209052"/>
            <a:ext cx="4834217" cy="36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5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600CC51-EA69-FE94-1C46-6350D057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A brief history of quantum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4585E-21EC-FF4F-B0F2-2FAAC44D6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3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D21A02-2F24-ECF4-B652-66F62D3FD7F4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38DBA-1FCA-806B-0BE0-96781DBE31DF}"/>
              </a:ext>
            </a:extLst>
          </p:cNvPr>
          <p:cNvSpPr txBox="1"/>
          <p:nvPr/>
        </p:nvSpPr>
        <p:spPr>
          <a:xfrm>
            <a:off x="493067" y="1942443"/>
            <a:ext cx="10393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Quantum computing is the field of computation where we investigate the computational power and other properties of computation based on quantum mechanics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These fundamental principles of quantum mechanics such as superposition, entanglement and interference are the main building blocks for the quantum computational theory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The main ideas that built a foundation for quantum computing can be traced back to early 20</a:t>
            </a:r>
            <a:r>
              <a:rPr lang="en-US" baseline="30000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 century (Planck, Bohr, Heisenberg, Schrodinger etc.)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Starting in 1960s, there were some theoretical results, as well as earlier quantum algorithms (Simon’s, Deutsch-Jozsa, Bernstein-Vazirani)</a:t>
            </a:r>
          </a:p>
          <a:p>
            <a:pPr algn="l"/>
            <a:endParaRPr lang="en-US" dirty="0"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69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06E37-EE8D-FCF1-FC6C-72781FE24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CD597B-3AB7-10B5-5F2C-BF3BC052D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A brief history of quantum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21FE-593E-A8D1-5859-F9C29A431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4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04D6C0-CB75-54D0-A76B-9025D0DF6A3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EC486-0E46-C1D6-5211-F1186DFB919E}"/>
              </a:ext>
            </a:extLst>
          </p:cNvPr>
          <p:cNvSpPr txBox="1"/>
          <p:nvPr/>
        </p:nvSpPr>
        <p:spPr>
          <a:xfrm>
            <a:off x="540363" y="4275740"/>
            <a:ext cx="10393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One big breakthrough was Shor’s algorithm in 1994 about prime decomposition for RSA cryptography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Since then, quantum computing has become a very impactful area at the intersection of physics, computer science, mathematics, chemistry and many other disciplines!</a:t>
            </a:r>
          </a:p>
          <a:p>
            <a:pPr algn="l"/>
            <a:endParaRPr lang="en-US" dirty="0"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AF7EB-5B94-5311-EF03-2EABE940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56" y="1321948"/>
            <a:ext cx="4827796" cy="2662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DAE94-2DCC-CFC2-0045-06F47CBF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96" y="1561838"/>
            <a:ext cx="5560571" cy="2261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ACD633-75E0-2A05-310F-1E6DBFEE861D}"/>
              </a:ext>
            </a:extLst>
          </p:cNvPr>
          <p:cNvSpPr txBox="1"/>
          <p:nvPr/>
        </p:nvSpPr>
        <p:spPr>
          <a:xfrm>
            <a:off x="406356" y="4059377"/>
            <a:ext cx="4508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First usage of the word Quantum Information Theory in Bennett’s notebook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777F2-60BF-70D2-E755-29339CD91A7D}"/>
              </a:ext>
            </a:extLst>
          </p:cNvPr>
          <p:cNvSpPr txBox="1"/>
          <p:nvPr/>
        </p:nvSpPr>
        <p:spPr>
          <a:xfrm>
            <a:off x="6289522" y="4059376"/>
            <a:ext cx="4508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IBM – MIT Conference on the Physics of Computation, 1981</a:t>
            </a:r>
          </a:p>
        </p:txBody>
      </p:sp>
    </p:spTree>
    <p:extLst>
      <p:ext uri="{BB962C8B-B14F-4D97-AF65-F5344CB8AC3E}">
        <p14:creationId xmlns:p14="http://schemas.microsoft.com/office/powerpoint/2010/main" val="62346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DDC4E-9C21-1EE6-F1AA-50BDF23D5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32EEA23-7BFA-3CFB-5DEB-519ED47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10223361" cy="95097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What does a quantum computer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DCE2D-E3C5-B8F3-5F82-E3DECBE233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5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07B95D-AC13-6FBA-9699-906D26D4077A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21B33-CD52-8658-EB2D-6E62F8193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2164"/>
          <a:stretch/>
        </p:blipFill>
        <p:spPr>
          <a:xfrm>
            <a:off x="531105" y="1505608"/>
            <a:ext cx="4478607" cy="4469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C70A1-4374-12BC-38D1-2FD9E765A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34"/>
          <a:stretch/>
        </p:blipFill>
        <p:spPr>
          <a:xfrm>
            <a:off x="5883496" y="1876778"/>
            <a:ext cx="4620280" cy="3495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3B6D08-F8B7-E971-5C92-69A662F279FA}"/>
              </a:ext>
            </a:extLst>
          </p:cNvPr>
          <p:cNvSpPr txBox="1"/>
          <p:nvPr/>
        </p:nvSpPr>
        <p:spPr>
          <a:xfrm>
            <a:off x="2325085" y="6280888"/>
            <a:ext cx="9244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IBM Plex Sans Light" panose="020B0403050203000203" pitchFamily="34" charset="0"/>
              </a:rPr>
              <a:t>Image source: https://www.science.org/content/article/scientists-are-close-building-quantum-computer-can-beat-conventional-one</a:t>
            </a:r>
          </a:p>
        </p:txBody>
      </p:sp>
    </p:spTree>
    <p:extLst>
      <p:ext uri="{BB962C8B-B14F-4D97-AF65-F5344CB8AC3E}">
        <p14:creationId xmlns:p14="http://schemas.microsoft.com/office/powerpoint/2010/main" val="33277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C5DF5-4E8A-593A-BF85-3079AE76F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1BDA02-BFBD-684D-F946-58979D5C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IBM Plex Sans Light" panose="020B0403050203000203" pitchFamily="34" charset="0"/>
              </a:rPr>
              <a:t>Superconducting qubits</a:t>
            </a:r>
            <a:endParaRPr lang="en-US" sz="4400" dirty="0">
              <a:solidFill>
                <a:srgbClr val="0070C0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6AB8A-2E4E-C907-2E4A-8D99C6307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6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65CEF8-F571-D362-6F9A-0A4947FCB07E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B2805-D6B9-541B-9160-BD72AAED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5" y="2262352"/>
            <a:ext cx="4366553" cy="2912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46DCCC-1A6A-C11F-ECDD-3B0D6AB66883}"/>
              </a:ext>
            </a:extLst>
          </p:cNvPr>
          <p:cNvSpPr txBox="1"/>
          <p:nvPr/>
        </p:nvSpPr>
        <p:spPr>
          <a:xfrm>
            <a:off x="280415" y="5316921"/>
            <a:ext cx="4323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IBM Plex Sans Light" panose="020B0403050203000203" pitchFamily="34" charset="0"/>
              </a:rPr>
              <a:t>IBM Quantum chip, 2021 (IBM Official)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2C49F7-FE28-282F-B90F-867400BEC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55" y="1722993"/>
            <a:ext cx="7110915" cy="399989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7962CF-D82C-5F37-F903-7EF2A7A5621A}"/>
              </a:ext>
            </a:extLst>
          </p:cNvPr>
          <p:cNvCxnSpPr/>
          <p:nvPr/>
        </p:nvCxnSpPr>
        <p:spPr>
          <a:xfrm flipV="1">
            <a:off x="6790997" y="5316921"/>
            <a:ext cx="1068113" cy="8355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273D26-8B47-362A-8BEC-4020ED282DB3}"/>
              </a:ext>
            </a:extLst>
          </p:cNvPr>
          <p:cNvSpPr txBox="1"/>
          <p:nvPr/>
        </p:nvSpPr>
        <p:spPr>
          <a:xfrm>
            <a:off x="4895193" y="6152493"/>
            <a:ext cx="4761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BM Plex Sans Light" panose="020B0403050203000203" pitchFamily="34" charset="0"/>
              </a:rPr>
              <a:t>IBM Quantum Computer, golden chandelier design</a:t>
            </a:r>
          </a:p>
        </p:txBody>
      </p:sp>
    </p:spTree>
    <p:extLst>
      <p:ext uri="{BB962C8B-B14F-4D97-AF65-F5344CB8AC3E}">
        <p14:creationId xmlns:p14="http://schemas.microsoft.com/office/powerpoint/2010/main" val="339258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B2C66-B45A-0767-717B-115C1A8BF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2D080-F622-4BAF-B9A4-A0A2C8B36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+mn-lt"/>
              </a:rPr>
              <a:pPr/>
              <a:t>7</a:t>
            </a:fld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FE9F5E-30DF-BF95-3CD2-D0940C0864DD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IBM Quantum</a:t>
            </a:r>
          </a:p>
        </p:txBody>
      </p:sp>
      <p:pic>
        <p:nvPicPr>
          <p:cNvPr id="8" name="Picture 7" descr="A glass box with a silver object inside&#10;&#10;Description automatically generated">
            <a:extLst>
              <a:ext uri="{FF2B5EF4-FFF2-40B4-BE49-F238E27FC236}">
                <a16:creationId xmlns:a16="http://schemas.microsoft.com/office/drawing/2014/main" id="{94800823-F19D-F5ED-C777-928834CE5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74" y="1578170"/>
            <a:ext cx="6476474" cy="4318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703374-4479-9DA5-E5A7-033ECB59387D}"/>
              </a:ext>
            </a:extLst>
          </p:cNvPr>
          <p:cNvSpPr txBox="1"/>
          <p:nvPr/>
        </p:nvSpPr>
        <p:spPr>
          <a:xfrm>
            <a:off x="1536349" y="5983155"/>
            <a:ext cx="8943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BM Plex Sans Light" panose="020B0403050203000203" pitchFamily="34" charset="0"/>
              </a:rPr>
              <a:t>Image: IBM_Cleveland quantum system located at the Lerner Research Institute - Cleveland Clinic, 127 qubits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A2EAA1-3A80-2D0F-0AC7-02E6C9F0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11713202" cy="9509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IBM Plex Sans Light" panose="020B0403050203000203" pitchFamily="34" charset="0"/>
              </a:rPr>
              <a:t>One of the largest quantum computers in the world</a:t>
            </a:r>
            <a:endParaRPr lang="en-US" sz="4400" dirty="0">
              <a:solidFill>
                <a:srgbClr val="0070C0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8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BD5-BA4B-E700-54ED-8D87A65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3AE72CC-570C-1871-F7F4-4A3C8850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Classical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017D-77AF-381D-2AF4-10FEA96E7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8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F0551-25EB-E464-8612-45D981DA1260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B9D2FC-5949-6D5B-5A0B-FAA462FA23C1}"/>
              </a:ext>
            </a:extLst>
          </p:cNvPr>
          <p:cNvSpPr/>
          <p:nvPr/>
        </p:nvSpPr>
        <p:spPr bwMode="auto">
          <a:xfrm>
            <a:off x="7743952" y="1466193"/>
            <a:ext cx="2740328" cy="46232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D183A5-C794-B838-BBF3-6D96318E5CDF}"/>
              </a:ext>
            </a:extLst>
          </p:cNvPr>
          <p:cNvSpPr/>
          <p:nvPr/>
        </p:nvSpPr>
        <p:spPr bwMode="auto">
          <a:xfrm>
            <a:off x="4303987" y="1466193"/>
            <a:ext cx="2743530" cy="46232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ABDF5A-5D73-2DD6-50F3-371CC41DBE62}"/>
              </a:ext>
            </a:extLst>
          </p:cNvPr>
          <p:cNvSpPr/>
          <p:nvPr/>
        </p:nvSpPr>
        <p:spPr bwMode="auto">
          <a:xfrm>
            <a:off x="1359187" y="1466193"/>
            <a:ext cx="2329355" cy="46232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94C89-55BB-F199-383A-BE4079359C2F}"/>
              </a:ext>
            </a:extLst>
          </p:cNvPr>
          <p:cNvSpPr txBox="1"/>
          <p:nvPr/>
        </p:nvSpPr>
        <p:spPr>
          <a:xfrm>
            <a:off x="392771" y="2556839"/>
            <a:ext cx="738664" cy="18546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>
                <a:latin typeface="IBM Plex Sans Light" panose="020B0403050203000203" pitchFamily="34" charset="0"/>
                <a:cs typeface="Arial" panose="020B0604020202020204" pitchFamily="34" charset="0"/>
              </a:rPr>
              <a:t>CLASSICAL</a:t>
            </a:r>
          </a:p>
          <a:p>
            <a:pPr algn="ctr"/>
            <a:r>
              <a:rPr lang="en-US" dirty="0">
                <a:latin typeface="IBM Plex Sans Light" panose="020B0403050203000203" pitchFamily="34" charset="0"/>
                <a:cs typeface="Arial" panose="020B0604020202020204" pitchFamily="34" charset="0"/>
              </a:rPr>
              <a:t>COMPUTING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E30D05-6A7F-FD14-7B0A-9202B69DCDA9}"/>
              </a:ext>
            </a:extLst>
          </p:cNvPr>
          <p:cNvSpPr txBox="1"/>
          <p:nvPr/>
        </p:nvSpPr>
        <p:spPr>
          <a:xfrm>
            <a:off x="1517094" y="2310556"/>
            <a:ext cx="179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Numerical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Vectors/matrices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A1042-A6DB-EADF-3D9C-EDFA7ADC103F}"/>
              </a:ext>
            </a:extLst>
          </p:cNvPr>
          <p:cNvSpPr txBox="1"/>
          <p:nvPr/>
        </p:nvSpPr>
        <p:spPr>
          <a:xfrm>
            <a:off x="1434137" y="3789582"/>
            <a:ext cx="1089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“Quantum”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F1765-34B5-7976-2D5B-0AB0E8926D2F}"/>
              </a:ext>
            </a:extLst>
          </p:cNvPr>
          <p:cNvSpPr txBox="1"/>
          <p:nvPr/>
        </p:nvSpPr>
        <p:spPr>
          <a:xfrm>
            <a:off x="4697364" y="2253459"/>
            <a:ext cx="196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Basic arithmetic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Linear/matrix algebra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Statistical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Machine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BCCC6-A7C3-985A-8ECA-16AF64728DA5}"/>
              </a:ext>
            </a:extLst>
          </p:cNvPr>
          <p:cNvSpPr txBox="1"/>
          <p:nvPr/>
        </p:nvSpPr>
        <p:spPr>
          <a:xfrm>
            <a:off x="7743952" y="2608839"/>
            <a:ext cx="2740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Solution to the computational task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40BA9-088C-C848-92E2-7FA4C66E24A1}"/>
              </a:ext>
            </a:extLst>
          </p:cNvPr>
          <p:cNvSpPr txBox="1"/>
          <p:nvPr/>
        </p:nvSpPr>
        <p:spPr>
          <a:xfrm>
            <a:off x="1517094" y="1770058"/>
            <a:ext cx="1675086" cy="31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275C00-AD43-D469-08D0-DC8434FAB6A0}"/>
              </a:ext>
            </a:extLst>
          </p:cNvPr>
          <p:cNvSpPr txBox="1"/>
          <p:nvPr/>
        </p:nvSpPr>
        <p:spPr>
          <a:xfrm>
            <a:off x="4769547" y="1770058"/>
            <a:ext cx="1675086" cy="31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COMPUTATION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3FD78-220C-C96B-C17A-2E559A9D655B}"/>
              </a:ext>
            </a:extLst>
          </p:cNvPr>
          <p:cNvSpPr txBox="1"/>
          <p:nvPr/>
        </p:nvSpPr>
        <p:spPr>
          <a:xfrm>
            <a:off x="8276573" y="1773065"/>
            <a:ext cx="1675086" cy="31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OUT</a:t>
            </a:r>
            <a:r>
              <a:rPr lang="en-US" sz="1400" b="1" u="sng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PUT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195D45-D6AB-F090-B6D8-6BF3AB0D831F}"/>
              </a:ext>
            </a:extLst>
          </p:cNvPr>
          <p:cNvCxnSpPr/>
          <p:nvPr/>
        </p:nvCxnSpPr>
        <p:spPr bwMode="auto">
          <a:xfrm>
            <a:off x="1976231" y="4112800"/>
            <a:ext cx="297532" cy="40707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F55A09-DEB5-F55D-F411-C268A5C1504B}"/>
              </a:ext>
            </a:extLst>
          </p:cNvPr>
          <p:cNvSpPr txBox="1"/>
          <p:nvPr/>
        </p:nvSpPr>
        <p:spPr>
          <a:xfrm>
            <a:off x="2316871" y="4440914"/>
            <a:ext cx="975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01010001 01110101 01100001 01101110 01110100 01110101 01101101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F0533A-0AAD-3B44-B463-1C12CB07D459}"/>
              </a:ext>
            </a:extLst>
          </p:cNvPr>
          <p:cNvCxnSpPr>
            <a:cxnSpLocks/>
          </p:cNvCxnSpPr>
          <p:nvPr/>
        </p:nvCxnSpPr>
        <p:spPr bwMode="auto">
          <a:xfrm>
            <a:off x="4852316" y="3985947"/>
            <a:ext cx="1509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57B8CC-093C-94AD-06A9-466021425080}"/>
              </a:ext>
            </a:extLst>
          </p:cNvPr>
          <p:cNvCxnSpPr>
            <a:cxnSpLocks/>
          </p:cNvCxnSpPr>
          <p:nvPr/>
        </p:nvCxnSpPr>
        <p:spPr bwMode="auto">
          <a:xfrm>
            <a:off x="4852316" y="4173819"/>
            <a:ext cx="1509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552C0D-2A73-6B96-90E7-CD90693EC103}"/>
              </a:ext>
            </a:extLst>
          </p:cNvPr>
          <p:cNvCxnSpPr>
            <a:cxnSpLocks/>
          </p:cNvCxnSpPr>
          <p:nvPr/>
        </p:nvCxnSpPr>
        <p:spPr bwMode="auto">
          <a:xfrm>
            <a:off x="4852316" y="4385141"/>
            <a:ext cx="532087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4B713C-340C-A849-5805-BD9AC0FA4323}"/>
              </a:ext>
            </a:extLst>
          </p:cNvPr>
          <p:cNvCxnSpPr>
            <a:cxnSpLocks/>
          </p:cNvCxnSpPr>
          <p:nvPr/>
        </p:nvCxnSpPr>
        <p:spPr bwMode="auto">
          <a:xfrm>
            <a:off x="4852315" y="4592720"/>
            <a:ext cx="1509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75A836-6235-0AC3-E06C-13E69CC71F60}"/>
              </a:ext>
            </a:extLst>
          </p:cNvPr>
          <p:cNvCxnSpPr>
            <a:cxnSpLocks/>
          </p:cNvCxnSpPr>
          <p:nvPr/>
        </p:nvCxnSpPr>
        <p:spPr bwMode="auto">
          <a:xfrm>
            <a:off x="4852315" y="4812323"/>
            <a:ext cx="1509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ECCCA-7EBA-8442-8B8E-8BF34CA11589}"/>
              </a:ext>
            </a:extLst>
          </p:cNvPr>
          <p:cNvCxnSpPr>
            <a:cxnSpLocks/>
          </p:cNvCxnSpPr>
          <p:nvPr/>
        </p:nvCxnSpPr>
        <p:spPr bwMode="auto">
          <a:xfrm>
            <a:off x="4852315" y="5000195"/>
            <a:ext cx="1509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8B3A49-DAD1-B477-45F4-9CAF9771440A}"/>
              </a:ext>
            </a:extLst>
          </p:cNvPr>
          <p:cNvCxnSpPr>
            <a:cxnSpLocks/>
          </p:cNvCxnSpPr>
          <p:nvPr/>
        </p:nvCxnSpPr>
        <p:spPr bwMode="auto">
          <a:xfrm>
            <a:off x="4852315" y="5211517"/>
            <a:ext cx="1509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41F1C2-A317-8100-FAF8-5C22A8F06169}"/>
              </a:ext>
            </a:extLst>
          </p:cNvPr>
          <p:cNvCxnSpPr>
            <a:cxnSpLocks/>
          </p:cNvCxnSpPr>
          <p:nvPr/>
        </p:nvCxnSpPr>
        <p:spPr bwMode="auto">
          <a:xfrm>
            <a:off x="4852314" y="5419096"/>
            <a:ext cx="150954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3F3A2EF-F096-EF95-999F-7E8622A4B1E3}"/>
              </a:ext>
            </a:extLst>
          </p:cNvPr>
          <p:cNvSpPr/>
          <p:nvPr/>
        </p:nvSpPr>
        <p:spPr bwMode="auto">
          <a:xfrm rot="5400000">
            <a:off x="5371416" y="4305054"/>
            <a:ext cx="195607" cy="152687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A56E45-2744-FF72-C5FF-976B2E3A4C2C}"/>
              </a:ext>
            </a:extLst>
          </p:cNvPr>
          <p:cNvSpPr/>
          <p:nvPr/>
        </p:nvSpPr>
        <p:spPr bwMode="auto">
          <a:xfrm>
            <a:off x="5546307" y="4360140"/>
            <a:ext cx="45719" cy="45719"/>
          </a:xfrm>
          <a:prstGeom prst="ellips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1C72FE-C080-8941-DAF5-6C7F08A2F971}"/>
              </a:ext>
            </a:extLst>
          </p:cNvPr>
          <p:cNvCxnSpPr>
            <a:cxnSpLocks/>
          </p:cNvCxnSpPr>
          <p:nvPr/>
        </p:nvCxnSpPr>
        <p:spPr bwMode="auto">
          <a:xfrm>
            <a:off x="5592026" y="4381397"/>
            <a:ext cx="769837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EF47941-BDF5-8B16-AE06-4B6F7CD6FB62}"/>
              </a:ext>
            </a:extLst>
          </p:cNvPr>
          <p:cNvSpPr txBox="1"/>
          <p:nvPr/>
        </p:nvSpPr>
        <p:spPr>
          <a:xfrm>
            <a:off x="4597887" y="3789582"/>
            <a:ext cx="263183" cy="182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01010001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8B5526-E668-1B0A-C8BF-2E22674C224E}"/>
              </a:ext>
            </a:extLst>
          </p:cNvPr>
          <p:cNvSpPr txBox="1"/>
          <p:nvPr/>
        </p:nvSpPr>
        <p:spPr>
          <a:xfrm>
            <a:off x="6353814" y="3789582"/>
            <a:ext cx="263183" cy="182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01110001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61CC3D-D00E-521D-3FA7-DF507A297432}"/>
              </a:ext>
            </a:extLst>
          </p:cNvPr>
          <p:cNvSpPr txBox="1"/>
          <p:nvPr/>
        </p:nvSpPr>
        <p:spPr>
          <a:xfrm>
            <a:off x="9275809" y="5548910"/>
            <a:ext cx="1089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IBM Plex Sans Light" panose="020B0403050203000203" pitchFamily="34" charset="0"/>
                <a:cs typeface="Arial" panose="020B0604020202020204" pitchFamily="34" charset="0"/>
              </a:rPr>
              <a:t>“qUANTUM”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E6AB07-E211-9534-E7FB-0922EACAC79E}"/>
              </a:ext>
            </a:extLst>
          </p:cNvPr>
          <p:cNvCxnSpPr/>
          <p:nvPr/>
        </p:nvCxnSpPr>
        <p:spPr bwMode="auto">
          <a:xfrm>
            <a:off x="9039413" y="5000195"/>
            <a:ext cx="297532" cy="40707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332A9DA-3609-24E0-6507-B81ACB5716F0}"/>
              </a:ext>
            </a:extLst>
          </p:cNvPr>
          <p:cNvSpPr txBox="1"/>
          <p:nvPr/>
        </p:nvSpPr>
        <p:spPr>
          <a:xfrm>
            <a:off x="8052585" y="3623840"/>
            <a:ext cx="975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01110001 01010101 01000001 01001110 01010100 01010101 01001101</a:t>
            </a:r>
          </a:p>
        </p:txBody>
      </p:sp>
    </p:spTree>
    <p:extLst>
      <p:ext uri="{BB962C8B-B14F-4D97-AF65-F5344CB8AC3E}">
        <p14:creationId xmlns:p14="http://schemas.microsoft.com/office/powerpoint/2010/main" val="1575784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CB141-8C44-C87C-DE1F-C72B96E57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8C766D8-D47F-AF7B-F336-0D4615E0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5" y="268225"/>
            <a:ext cx="9310393" cy="9509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IBM Plex Sans Light" panose="020B0403050203000203" pitchFamily="34" charset="0"/>
              </a:rPr>
              <a:t>From bits to quantum bits (qubits)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DFD5E-17BC-78C8-1682-D79BF65878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86" y="6707099"/>
            <a:ext cx="60914" cy="123111"/>
          </a:xfrm>
        </p:spPr>
        <p:txBody>
          <a:bodyPr/>
          <a:lstStyle/>
          <a:p>
            <a:fld id="{59395FB3-9C97-154F-86B2-7E381B951268}" type="slidenum">
              <a:rPr lang="en-US" smtClean="0">
                <a:latin typeface="IBM Plex Sans Light" panose="020B0403050203000203" pitchFamily="34" charset="0"/>
              </a:rPr>
              <a:pPr/>
              <a:t>9</a:t>
            </a:fld>
            <a:endParaRPr lang="en-US" dirty="0">
              <a:latin typeface="IBM Plex Sans Light" panose="020B040305020300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0F0D82-110E-DC7C-3930-FA2195BB192B}"/>
              </a:ext>
            </a:extLst>
          </p:cNvPr>
          <p:cNvSpPr txBox="1">
            <a:spLocks/>
          </p:cNvSpPr>
          <p:nvPr/>
        </p:nvSpPr>
        <p:spPr>
          <a:xfrm>
            <a:off x="197700" y="6523428"/>
            <a:ext cx="4106287" cy="1326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IBM Plex Sans Light" panose="020B0403050203000203" pitchFamily="34" charset="0"/>
              </a:rPr>
              <a:t>IBM Quantum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6D9912-88F1-AFD1-E680-E6B3202F3837}"/>
                  </a:ext>
                </a:extLst>
              </p:cNvPr>
              <p:cNvSpPr txBox="1"/>
              <p:nvPr/>
            </p:nvSpPr>
            <p:spPr>
              <a:xfrm>
                <a:off x="445770" y="1504950"/>
                <a:ext cx="10393680" cy="252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Qubits and in general quantum computations take place in a Hilbert space, that is a complete inner product space (a complex vector space)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Qubits can be in the superposition of 0 and 1 states.</a:t>
                </a:r>
              </a:p>
              <a:p>
                <a:pPr algn="ctr"/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For basis states |0&gt; 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  and |1&gt; </a:t>
                </a: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, we can have</a:t>
                </a:r>
              </a:p>
              <a:p>
                <a:pPr algn="ctr"/>
                <a:endParaRPr lang="en-US" dirty="0">
                  <a:latin typeface="IBM Plex Sans Light" panose="020B0403050203000203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 |0&gt;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 |1&gt; where </a:t>
                </a: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 |</a:t>
                </a:r>
                <a:r>
                  <a:rPr lang="en-US" dirty="0">
                    <a:latin typeface="IBM Plex Sans Light" panose="020B0403050203000203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|</a:t>
                </a:r>
                <a:r>
                  <a:rPr lang="en-US" baseline="30000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2</a:t>
                </a:r>
                <a:r>
                  <a:rPr lang="en-US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+</a:t>
                </a:r>
                <a:r>
                  <a:rPr lang="en-US" dirty="0">
                    <a:latin typeface="IBM Plex Sans Light" panose="020B0403050203000203" pitchFamily="34" charset="0"/>
                    <a:ea typeface="IBM Plex Sans" charset="0"/>
                    <a:cs typeface="Arial" panose="020B0604020202020204" pitchFamily="34" charset="0"/>
                  </a:rPr>
                  <a:t> |</a:t>
                </a:r>
                <a:r>
                  <a:rPr lang="en-US" dirty="0">
                    <a:latin typeface="IBM Plex Sans Light" panose="020B0403050203000203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|</a:t>
                </a:r>
                <a:r>
                  <a:rPr lang="en-US" baseline="30000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2 </a:t>
                </a:r>
                <a:r>
                  <a:rPr lang="en-US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=1</a:t>
                </a:r>
                <a:r>
                  <a:rPr lang="en-US" b="0" dirty="0">
                    <a:latin typeface="IBM Plex Sans Light" panose="020B0403050203000203" pitchFamily="34" charset="0"/>
                    <a:cs typeface="Arial" panose="020B0604020202020204" pitchFamily="34" charset="0"/>
                  </a:rPr>
                  <a:t>		</a:t>
                </a:r>
              </a:p>
              <a:p>
                <a:pPr algn="l"/>
                <a:endParaRPr lang="en-US" dirty="0">
                  <a:latin typeface="IBM Plex Sans Light" panose="020B0403050203000203" pitchFamily="34" charset="0"/>
                  <a:ea typeface="IBM Plex Sans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6D9912-88F1-AFD1-E680-E6B3202F3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" y="1504950"/>
                <a:ext cx="10393680" cy="2521139"/>
              </a:xfrm>
              <a:prstGeom prst="rect">
                <a:avLst/>
              </a:prstGeom>
              <a:blipFill>
                <a:blip r:embed="rId2"/>
                <a:stretch>
                  <a:fillRect l="-352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glasses with text below&#10;&#10;Description automatically generated">
            <a:extLst>
              <a:ext uri="{FF2B5EF4-FFF2-40B4-BE49-F238E27FC236}">
                <a16:creationId xmlns:a16="http://schemas.microsoft.com/office/drawing/2014/main" id="{8FB68A3E-AED2-5403-E666-8886B3950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78" y="3861551"/>
            <a:ext cx="4642945" cy="218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54810-778C-53C5-4FF9-7735FBCA2813}"/>
              </a:ext>
            </a:extLst>
          </p:cNvPr>
          <p:cNvSpPr txBox="1"/>
          <p:nvPr/>
        </p:nvSpPr>
        <p:spPr>
          <a:xfrm>
            <a:off x="488731" y="4267185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BM Plex Sans Light" panose="020B0403050203000203" pitchFamily="34" charset="0"/>
                <a:cs typeface="Arial" panose="020B0604020202020204" pitchFamily="34" charset="0"/>
              </a:rPr>
              <a:t>Polarized sunglasses is a good analogy for a quantum system where qubits are polarized photons. Say horizontal polarization is the qubit |0&gt; and vertical polarization |1&gt;.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IBM Plex Sans Light" panose="020B0403050203000203" pitchFamily="34" charset="0"/>
              <a:ea typeface="IBM Plex Sans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E82E4A-86BF-3A58-0CF8-1EC1EAEB9981}"/>
              </a:ext>
            </a:extLst>
          </p:cNvPr>
          <p:cNvSpPr txBox="1"/>
          <p:nvPr/>
        </p:nvSpPr>
        <p:spPr>
          <a:xfrm>
            <a:off x="6290442" y="6148552"/>
            <a:ext cx="46429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latin typeface="IBM Plex Sans Light" panose="020B0403050203000203" pitchFamily="34" charset="0"/>
                <a:ea typeface="IBM Plex Sans" charset="0"/>
                <a:cs typeface="Arial" panose="020B0604020202020204" pitchFamily="34" charset="0"/>
              </a:rPr>
              <a:t>Image source: https://www.cyberphysics.co.uk/topics/light/polarised_spex.htm</a:t>
            </a:r>
          </a:p>
        </p:txBody>
      </p:sp>
    </p:spTree>
    <p:extLst>
      <p:ext uri="{BB962C8B-B14F-4D97-AF65-F5344CB8AC3E}">
        <p14:creationId xmlns:p14="http://schemas.microsoft.com/office/powerpoint/2010/main" val="270951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2144</Words>
  <Application>Microsoft Office PowerPoint</Application>
  <PresentationFormat>Widescreen</PresentationFormat>
  <Paragraphs>426</Paragraphs>
  <Slides>29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IBM Plex Sans</vt:lpstr>
      <vt:lpstr>IBM Plex Sans Light</vt:lpstr>
      <vt:lpstr>Office Theme</vt:lpstr>
      <vt:lpstr>PowerPoint Presentation</vt:lpstr>
      <vt:lpstr>Learning outcomes of Session 1</vt:lpstr>
      <vt:lpstr>A brief history of quantum computing</vt:lpstr>
      <vt:lpstr>A brief history of quantum computing</vt:lpstr>
      <vt:lpstr>What does a quantum computer look like?</vt:lpstr>
      <vt:lpstr>Superconducting qubits</vt:lpstr>
      <vt:lpstr>One of the largest quantum computers in the world</vt:lpstr>
      <vt:lpstr>Classical computing</vt:lpstr>
      <vt:lpstr>From bits to quantum bits (qubits)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representation of qubits</vt:lpstr>
      <vt:lpstr>PowerPoint Presentation</vt:lpstr>
      <vt:lpstr>PowerPoint Presentation</vt:lpstr>
      <vt:lpstr>PowerPoint Presentation</vt:lpstr>
      <vt:lpstr>Operating on qubits</vt:lpstr>
      <vt:lpstr>PowerPoint Presentation</vt:lpstr>
      <vt:lpstr>An example of quantum circuit</vt:lpstr>
      <vt:lpstr>PowerPoint Presentation</vt:lpstr>
      <vt:lpstr>PowerPoint Presentation</vt:lpstr>
      <vt:lpstr>PowerPoint Presentation</vt:lpstr>
      <vt:lpstr>What can we do with quantum computers?</vt:lpstr>
      <vt:lpstr>What’s next in quantum?</vt:lpstr>
      <vt:lpstr>Questions</vt:lpstr>
      <vt:lpstr>Quantum-centric supercomputing</vt:lpstr>
      <vt:lpstr>Coupling and modularity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Hakan Doga</dc:creator>
  <cp:lastModifiedBy>Hakan Doga</cp:lastModifiedBy>
  <cp:revision>9</cp:revision>
  <dcterms:created xsi:type="dcterms:W3CDTF">2024-05-13T21:12:46Z</dcterms:created>
  <dcterms:modified xsi:type="dcterms:W3CDTF">2024-06-20T13:37:51Z</dcterms:modified>
</cp:coreProperties>
</file>